
<file path=[Content_Types].xml><?xml version="1.0" encoding="utf-8"?>
<Types xmlns="http://schemas.openxmlformats.org/package/2006/content-types">
  <Default Extension="png" ContentType="image/png"/>
  <Default Extension="jfif" ContentType="image/jpeg"/>
  <Default Extension="bin" ContentType="application/vnd.openxmlformats-officedocument.oleObject"/>
  <Default Extension="svg" ContentType="image/svg+xml"/>
  <Default Extension="jpeg" ContentType="image/jpeg"/>
  <Default Extension="wmf" ContentType="image/x-wmf"/>
  <Default Extension="glb" ContentType="model/gltf.binary"/>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702" r:id="rId2"/>
    <p:sldMasterId id="2147483686" r:id="rId3"/>
  </p:sldMasterIdLst>
  <p:notesMasterIdLst>
    <p:notesMasterId r:id="rId104"/>
  </p:notesMasterIdLst>
  <p:handoutMasterIdLst>
    <p:handoutMasterId r:id="rId105"/>
  </p:handoutMasterIdLst>
  <p:sldIdLst>
    <p:sldId id="277" r:id="rId4"/>
    <p:sldId id="641" r:id="rId5"/>
    <p:sldId id="642" r:id="rId6"/>
    <p:sldId id="400" r:id="rId7"/>
    <p:sldId id="498" r:id="rId8"/>
    <p:sldId id="502" r:id="rId9"/>
    <p:sldId id="402" r:id="rId10"/>
    <p:sldId id="405" r:id="rId11"/>
    <p:sldId id="406" r:id="rId12"/>
    <p:sldId id="508" r:id="rId13"/>
    <p:sldId id="676" r:id="rId14"/>
    <p:sldId id="677" r:id="rId15"/>
    <p:sldId id="643" r:id="rId16"/>
    <p:sldId id="644" r:id="rId17"/>
    <p:sldId id="645" r:id="rId18"/>
    <p:sldId id="646" r:id="rId19"/>
    <p:sldId id="552" r:id="rId20"/>
    <p:sldId id="551" r:id="rId21"/>
    <p:sldId id="542" r:id="rId22"/>
    <p:sldId id="718" r:id="rId23"/>
    <p:sldId id="647" r:id="rId24"/>
    <p:sldId id="650" r:id="rId25"/>
    <p:sldId id="649" r:id="rId26"/>
    <p:sldId id="651" r:id="rId27"/>
    <p:sldId id="652" r:id="rId28"/>
    <p:sldId id="657" r:id="rId29"/>
    <p:sldId id="653" r:id="rId30"/>
    <p:sldId id="654" r:id="rId31"/>
    <p:sldId id="655" r:id="rId32"/>
    <p:sldId id="656" r:id="rId33"/>
    <p:sldId id="658" r:id="rId34"/>
    <p:sldId id="659" r:id="rId35"/>
    <p:sldId id="660" r:id="rId36"/>
    <p:sldId id="661" r:id="rId37"/>
    <p:sldId id="662" r:id="rId38"/>
    <p:sldId id="663" r:id="rId39"/>
    <p:sldId id="664" r:id="rId40"/>
    <p:sldId id="665" r:id="rId41"/>
    <p:sldId id="666" r:id="rId42"/>
    <p:sldId id="667" r:id="rId43"/>
    <p:sldId id="668" r:id="rId44"/>
    <p:sldId id="669" r:id="rId45"/>
    <p:sldId id="670" r:id="rId46"/>
    <p:sldId id="671" r:id="rId47"/>
    <p:sldId id="672" r:id="rId48"/>
    <p:sldId id="673" r:id="rId49"/>
    <p:sldId id="715" r:id="rId50"/>
    <p:sldId id="674" r:id="rId51"/>
    <p:sldId id="704" r:id="rId52"/>
    <p:sldId id="705" r:id="rId53"/>
    <p:sldId id="706" r:id="rId54"/>
    <p:sldId id="707" r:id="rId55"/>
    <p:sldId id="708" r:id="rId56"/>
    <p:sldId id="709" r:id="rId57"/>
    <p:sldId id="710" r:id="rId58"/>
    <p:sldId id="711" r:id="rId59"/>
    <p:sldId id="716" r:id="rId60"/>
    <p:sldId id="717" r:id="rId61"/>
    <p:sldId id="713" r:id="rId62"/>
    <p:sldId id="714" r:id="rId63"/>
    <p:sldId id="675" r:id="rId64"/>
    <p:sldId id="682" r:id="rId65"/>
    <p:sldId id="681" r:id="rId66"/>
    <p:sldId id="683" r:id="rId67"/>
    <p:sldId id="684" r:id="rId68"/>
    <p:sldId id="678" r:id="rId69"/>
    <p:sldId id="679" r:id="rId70"/>
    <p:sldId id="680" r:id="rId71"/>
    <p:sldId id="685" r:id="rId72"/>
    <p:sldId id="686" r:id="rId73"/>
    <p:sldId id="687" r:id="rId74"/>
    <p:sldId id="688" r:id="rId75"/>
    <p:sldId id="625" r:id="rId76"/>
    <p:sldId id="632" r:id="rId77"/>
    <p:sldId id="689" r:id="rId78"/>
    <p:sldId id="690" r:id="rId79"/>
    <p:sldId id="691" r:id="rId80"/>
    <p:sldId id="692" r:id="rId81"/>
    <p:sldId id="693" r:id="rId82"/>
    <p:sldId id="694" r:id="rId83"/>
    <p:sldId id="695" r:id="rId84"/>
    <p:sldId id="696" r:id="rId85"/>
    <p:sldId id="697" r:id="rId86"/>
    <p:sldId id="698" r:id="rId87"/>
    <p:sldId id="622" r:id="rId88"/>
    <p:sldId id="630" r:id="rId89"/>
    <p:sldId id="631" r:id="rId90"/>
    <p:sldId id="699" r:id="rId91"/>
    <p:sldId id="700" r:id="rId92"/>
    <p:sldId id="701" r:id="rId93"/>
    <p:sldId id="702" r:id="rId94"/>
    <p:sldId id="703" r:id="rId95"/>
    <p:sldId id="623" r:id="rId96"/>
    <p:sldId id="627" r:id="rId97"/>
    <p:sldId id="628" r:id="rId98"/>
    <p:sldId id="633" r:id="rId99"/>
    <p:sldId id="624" r:id="rId100"/>
    <p:sldId id="626" r:id="rId101"/>
    <p:sldId id="629" r:id="rId102"/>
    <p:sldId id="634" r:id="rId1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137"/>
    <a:srgbClr val="BC8F00"/>
    <a:srgbClr val="860000"/>
    <a:srgbClr val="00B0F0"/>
    <a:srgbClr val="1B3F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78" autoAdjust="0"/>
    <p:restoredTop sz="94660" autoAdjust="0"/>
  </p:normalViewPr>
  <p:slideViewPr>
    <p:cSldViewPr snapToGrid="0">
      <p:cViewPr varScale="1">
        <p:scale>
          <a:sx n="68" d="100"/>
          <a:sy n="68" d="100"/>
        </p:scale>
        <p:origin x="588" y="4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7" d="100"/>
          <a:sy n="67" d="100"/>
        </p:scale>
        <p:origin x="-3168" y="-7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07" Type="http://schemas.openxmlformats.org/officeDocument/2006/relationships/viewProps" Target="viewProps.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theme" Target="theme/theme1.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tableStyles" Target="tableStyles.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s>
</file>

<file path=ppt/charts/_rels/chart1.xml.rels><?xml version="1.0" encoding="UTF-8" standalone="yes"?>
<Relationships xmlns="http://schemas.openxmlformats.org/package/2006/relationships"><Relationship Id="rId3" Type="http://schemas.openxmlformats.org/officeDocument/2006/relationships/oleObject" Target="https://hclo365-my.sharepoint.com/personal/chindhuluru_mahesh_hcl_com/Documents/Documents/Intel/SOW%20Oneclick%20OCR/PGSQL%20AWS%20RDS%20m5.2xlarge%20hammerdb%20-%20Summary.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NOPM Defualt vs Intel</a:t>
            </a:r>
            <a:r>
              <a:rPr lang="en-US" baseline="0"/>
              <a:t> Optimzed</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HammerDB!$D$5</c:f>
              <c:strCache>
                <c:ptCount val="1"/>
                <c:pt idx="0">
                  <c:v>Default</c:v>
                </c:pt>
              </c:strCache>
            </c:strRef>
          </c:tx>
          <c:spPr>
            <a:solidFill>
              <a:schemeClr val="accent1"/>
            </a:solidFill>
            <a:ln>
              <a:noFill/>
            </a:ln>
            <a:effectLst/>
          </c:spPr>
          <c:invertIfNegative val="0"/>
          <c:cat>
            <c:numRef>
              <c:f>HammerDB!$C$6:$C$11</c:f>
              <c:numCache>
                <c:formatCode>General</c:formatCode>
                <c:ptCount val="6"/>
                <c:pt idx="0">
                  <c:v>1</c:v>
                </c:pt>
                <c:pt idx="1">
                  <c:v>2</c:v>
                </c:pt>
                <c:pt idx="2">
                  <c:v>4</c:v>
                </c:pt>
                <c:pt idx="3">
                  <c:v>8</c:v>
                </c:pt>
                <c:pt idx="4">
                  <c:v>16</c:v>
                </c:pt>
                <c:pt idx="5">
                  <c:v>32</c:v>
                </c:pt>
              </c:numCache>
            </c:numRef>
          </c:cat>
          <c:val>
            <c:numRef>
              <c:f>HammerDB!$D$6:$D$11</c:f>
              <c:numCache>
                <c:formatCode>General</c:formatCode>
                <c:ptCount val="6"/>
                <c:pt idx="0">
                  <c:v>18154</c:v>
                </c:pt>
                <c:pt idx="1">
                  <c:v>27692</c:v>
                </c:pt>
                <c:pt idx="2">
                  <c:v>50599</c:v>
                </c:pt>
                <c:pt idx="3">
                  <c:v>79634</c:v>
                </c:pt>
                <c:pt idx="4">
                  <c:v>92260</c:v>
                </c:pt>
                <c:pt idx="5">
                  <c:v>95810</c:v>
                </c:pt>
              </c:numCache>
            </c:numRef>
          </c:val>
          <c:extLst>
            <c:ext xmlns:c16="http://schemas.microsoft.com/office/drawing/2014/chart" uri="{C3380CC4-5D6E-409C-BE32-E72D297353CC}">
              <c16:uniqueId val="{00000000-119C-470A-8834-13778C5BF816}"/>
            </c:ext>
          </c:extLst>
        </c:ser>
        <c:ser>
          <c:idx val="1"/>
          <c:order val="1"/>
          <c:tx>
            <c:strRef>
              <c:f>HammerDB!$E$5</c:f>
              <c:strCache>
                <c:ptCount val="1"/>
                <c:pt idx="0">
                  <c:v>Optimized</c:v>
                </c:pt>
              </c:strCache>
            </c:strRef>
          </c:tx>
          <c:spPr>
            <a:solidFill>
              <a:schemeClr val="accent2"/>
            </a:solidFill>
            <a:ln>
              <a:noFill/>
            </a:ln>
            <a:effectLst/>
          </c:spPr>
          <c:invertIfNegative val="0"/>
          <c:cat>
            <c:numRef>
              <c:f>HammerDB!$C$6:$C$11</c:f>
              <c:numCache>
                <c:formatCode>General</c:formatCode>
                <c:ptCount val="6"/>
                <c:pt idx="0">
                  <c:v>1</c:v>
                </c:pt>
                <c:pt idx="1">
                  <c:v>2</c:v>
                </c:pt>
                <c:pt idx="2">
                  <c:v>4</c:v>
                </c:pt>
                <c:pt idx="3">
                  <c:v>8</c:v>
                </c:pt>
                <c:pt idx="4">
                  <c:v>16</c:v>
                </c:pt>
                <c:pt idx="5">
                  <c:v>32</c:v>
                </c:pt>
              </c:numCache>
            </c:numRef>
          </c:cat>
          <c:val>
            <c:numRef>
              <c:f>HammerDB!$E$6:$E$11</c:f>
              <c:numCache>
                <c:formatCode>General</c:formatCode>
                <c:ptCount val="6"/>
                <c:pt idx="0">
                  <c:v>38600</c:v>
                </c:pt>
                <c:pt idx="1">
                  <c:v>69382</c:v>
                </c:pt>
                <c:pt idx="2">
                  <c:v>90592</c:v>
                </c:pt>
                <c:pt idx="3">
                  <c:v>115332</c:v>
                </c:pt>
                <c:pt idx="4">
                  <c:v>138411</c:v>
                </c:pt>
                <c:pt idx="5">
                  <c:v>210764</c:v>
                </c:pt>
              </c:numCache>
            </c:numRef>
          </c:val>
          <c:extLst>
            <c:ext xmlns:c16="http://schemas.microsoft.com/office/drawing/2014/chart" uri="{C3380CC4-5D6E-409C-BE32-E72D297353CC}">
              <c16:uniqueId val="{00000001-119C-470A-8834-13778C5BF816}"/>
            </c:ext>
          </c:extLst>
        </c:ser>
        <c:ser>
          <c:idx val="2"/>
          <c:order val="2"/>
          <c:tx>
            <c:strRef>
              <c:f>HammerDB!$F$5</c:f>
              <c:strCache>
                <c:ptCount val="1"/>
                <c:pt idx="0">
                  <c:v>     In %</c:v>
                </c:pt>
              </c:strCache>
            </c:strRef>
          </c:tx>
          <c:spPr>
            <a:solidFill>
              <a:schemeClr val="accent3"/>
            </a:solidFill>
            <a:ln>
              <a:noFill/>
            </a:ln>
            <a:effectLst/>
          </c:spPr>
          <c:invertIfNegative val="0"/>
          <c:cat>
            <c:numRef>
              <c:f>HammerDB!$C$6:$C$11</c:f>
              <c:numCache>
                <c:formatCode>General</c:formatCode>
                <c:ptCount val="6"/>
                <c:pt idx="0">
                  <c:v>1</c:v>
                </c:pt>
                <c:pt idx="1">
                  <c:v>2</c:v>
                </c:pt>
                <c:pt idx="2">
                  <c:v>4</c:v>
                </c:pt>
                <c:pt idx="3">
                  <c:v>8</c:v>
                </c:pt>
                <c:pt idx="4">
                  <c:v>16</c:v>
                </c:pt>
                <c:pt idx="5">
                  <c:v>32</c:v>
                </c:pt>
              </c:numCache>
            </c:numRef>
          </c:cat>
          <c:val>
            <c:numRef>
              <c:f>HammerDB!$F$6:$F$11</c:f>
              <c:numCache>
                <c:formatCode>0.00%</c:formatCode>
                <c:ptCount val="6"/>
                <c:pt idx="0">
                  <c:v>1.1262531673460394</c:v>
                </c:pt>
                <c:pt idx="1">
                  <c:v>1.5054889498772208</c:v>
                </c:pt>
                <c:pt idx="2">
                  <c:v>0.7903911144489022</c:v>
                </c:pt>
                <c:pt idx="3">
                  <c:v>0.44827586206896552</c:v>
                </c:pt>
                <c:pt idx="4">
                  <c:v>0.50022761760242795</c:v>
                </c:pt>
                <c:pt idx="5">
                  <c:v>1.1998121281703371</c:v>
                </c:pt>
              </c:numCache>
            </c:numRef>
          </c:val>
          <c:extLst>
            <c:ext xmlns:c16="http://schemas.microsoft.com/office/drawing/2014/chart" uri="{C3380CC4-5D6E-409C-BE32-E72D297353CC}">
              <c16:uniqueId val="{00000002-119C-470A-8834-13778C5BF816}"/>
            </c:ext>
          </c:extLst>
        </c:ser>
        <c:dLbls>
          <c:showLegendKey val="0"/>
          <c:showVal val="0"/>
          <c:showCatName val="0"/>
          <c:showSerName val="0"/>
          <c:showPercent val="0"/>
          <c:showBubbleSize val="0"/>
        </c:dLbls>
        <c:gapWidth val="150"/>
        <c:axId val="684707759"/>
        <c:axId val="684705679"/>
      </c:barChart>
      <c:catAx>
        <c:axId val="6847077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84705679"/>
        <c:crosses val="autoZero"/>
        <c:auto val="1"/>
        <c:lblAlgn val="ctr"/>
        <c:lblOffset val="100"/>
        <c:noMultiLvlLbl val="0"/>
      </c:catAx>
      <c:valAx>
        <c:axId val="68470567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NOPM</a:t>
                </a:r>
                <a:r>
                  <a:rPr lang="en-US" baseline="0"/>
                  <a:t> </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84707759"/>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FAD376-9A5D-480F-BB49-4FFE20C70F1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817DF62C-B24D-4881-8635-E232DB436957}">
      <dgm:prSet phldrT="[Text]"/>
      <dgm:spPr/>
      <dgm:t>
        <a:bodyPr/>
        <a:lstStyle/>
        <a:p>
          <a:r>
            <a:rPr lang="en-US" dirty="0" smtClean="0"/>
            <a:t>Enhanced Data Security</a:t>
          </a:r>
          <a:endParaRPr lang="en-US" dirty="0"/>
        </a:p>
      </dgm:t>
    </dgm:pt>
    <dgm:pt modelId="{486DA0F4-62DA-4894-B4B5-B2C6DEB89A3E}" type="parTrans" cxnId="{8434F06E-B9DA-427A-9904-F8BCC10010BA}">
      <dgm:prSet/>
      <dgm:spPr/>
      <dgm:t>
        <a:bodyPr/>
        <a:lstStyle/>
        <a:p>
          <a:endParaRPr lang="en-US"/>
        </a:p>
      </dgm:t>
    </dgm:pt>
    <dgm:pt modelId="{1739E6AA-55E5-4290-9EDE-79069B118680}" type="sibTrans" cxnId="{8434F06E-B9DA-427A-9904-F8BCC10010BA}">
      <dgm:prSet/>
      <dgm:spPr/>
      <dgm:t>
        <a:bodyPr/>
        <a:lstStyle/>
        <a:p>
          <a:endParaRPr lang="en-US"/>
        </a:p>
      </dgm:t>
    </dgm:pt>
    <dgm:pt modelId="{DB060F4E-5523-4AAF-B016-E7734290993B}">
      <dgm:prSet phldrT="[Text]"/>
      <dgm:spPr/>
      <dgm:t>
        <a:bodyPr/>
        <a:lstStyle/>
        <a:p>
          <a:r>
            <a:rPr lang="en-US" dirty="0" smtClean="0"/>
            <a:t>POC Showcase- Intel Vision 2024</a:t>
          </a:r>
          <a:endParaRPr lang="en-US" dirty="0"/>
        </a:p>
      </dgm:t>
    </dgm:pt>
    <dgm:pt modelId="{E28DB22B-47AB-42F5-8022-9735233005F8}" type="parTrans" cxnId="{094C9425-6025-4BBB-9C7E-B0821325986B}">
      <dgm:prSet/>
      <dgm:spPr/>
      <dgm:t>
        <a:bodyPr/>
        <a:lstStyle/>
        <a:p>
          <a:endParaRPr lang="en-US"/>
        </a:p>
      </dgm:t>
    </dgm:pt>
    <dgm:pt modelId="{8AD00E8A-F60E-40FF-B5FE-F15B01F51DC0}" type="sibTrans" cxnId="{094C9425-6025-4BBB-9C7E-B0821325986B}">
      <dgm:prSet/>
      <dgm:spPr/>
      <dgm:t>
        <a:bodyPr/>
        <a:lstStyle/>
        <a:p>
          <a:endParaRPr lang="en-US"/>
        </a:p>
      </dgm:t>
    </dgm:pt>
    <dgm:pt modelId="{D144E932-5B38-4A62-B27A-6DFE2570049E}">
      <dgm:prSet phldrT="[Text]"/>
      <dgm:spPr/>
      <dgm:t>
        <a:bodyPr/>
        <a:lstStyle/>
        <a:p>
          <a:r>
            <a:rPr lang="en-US" dirty="0" smtClean="0"/>
            <a:t>Cost Optimization</a:t>
          </a:r>
          <a:endParaRPr lang="en-US" dirty="0"/>
        </a:p>
      </dgm:t>
    </dgm:pt>
    <dgm:pt modelId="{0227575D-4384-473B-9B70-005A94EB10A7}" type="parTrans" cxnId="{974E001E-8D48-44A7-AE28-3DCDCC8D79D3}">
      <dgm:prSet/>
      <dgm:spPr/>
      <dgm:t>
        <a:bodyPr/>
        <a:lstStyle/>
        <a:p>
          <a:endParaRPr lang="en-US"/>
        </a:p>
      </dgm:t>
    </dgm:pt>
    <dgm:pt modelId="{D205E5FC-3AA8-45E1-B43A-4DE98E1283D3}" type="sibTrans" cxnId="{974E001E-8D48-44A7-AE28-3DCDCC8D79D3}">
      <dgm:prSet/>
      <dgm:spPr/>
      <dgm:t>
        <a:bodyPr/>
        <a:lstStyle/>
        <a:p>
          <a:endParaRPr lang="en-US"/>
        </a:p>
      </dgm:t>
    </dgm:pt>
    <dgm:pt modelId="{F97FB35B-31D6-48FA-BFD8-E737121EABE5}" type="pres">
      <dgm:prSet presAssocID="{38FAD376-9A5D-480F-BB49-4FFE20C70F15}" presName="linear" presStyleCnt="0">
        <dgm:presLayoutVars>
          <dgm:dir/>
          <dgm:animLvl val="lvl"/>
          <dgm:resizeHandles val="exact"/>
        </dgm:presLayoutVars>
      </dgm:prSet>
      <dgm:spPr/>
      <dgm:t>
        <a:bodyPr/>
        <a:lstStyle/>
        <a:p>
          <a:endParaRPr lang="en-US"/>
        </a:p>
      </dgm:t>
    </dgm:pt>
    <dgm:pt modelId="{FDFD63BD-CCB5-48B6-A6B8-4C672088CC37}" type="pres">
      <dgm:prSet presAssocID="{817DF62C-B24D-4881-8635-E232DB436957}" presName="parentLin" presStyleCnt="0"/>
      <dgm:spPr/>
    </dgm:pt>
    <dgm:pt modelId="{4C55E8AB-EDD3-4D96-9664-58D86267AF2E}" type="pres">
      <dgm:prSet presAssocID="{817DF62C-B24D-4881-8635-E232DB436957}" presName="parentLeftMargin" presStyleLbl="node1" presStyleIdx="0" presStyleCnt="3"/>
      <dgm:spPr/>
      <dgm:t>
        <a:bodyPr/>
        <a:lstStyle/>
        <a:p>
          <a:endParaRPr lang="en-US"/>
        </a:p>
      </dgm:t>
    </dgm:pt>
    <dgm:pt modelId="{833A0C97-F5FD-4DC8-BFD2-85DE2D66B915}" type="pres">
      <dgm:prSet presAssocID="{817DF62C-B24D-4881-8635-E232DB436957}" presName="parentText" presStyleLbl="node1" presStyleIdx="0" presStyleCnt="3">
        <dgm:presLayoutVars>
          <dgm:chMax val="0"/>
          <dgm:bulletEnabled val="1"/>
        </dgm:presLayoutVars>
      </dgm:prSet>
      <dgm:spPr/>
      <dgm:t>
        <a:bodyPr/>
        <a:lstStyle/>
        <a:p>
          <a:endParaRPr lang="en-US"/>
        </a:p>
      </dgm:t>
    </dgm:pt>
    <dgm:pt modelId="{86BBF14D-2996-4F00-BF53-24A9C7C1F685}" type="pres">
      <dgm:prSet presAssocID="{817DF62C-B24D-4881-8635-E232DB436957}" presName="negativeSpace" presStyleCnt="0"/>
      <dgm:spPr/>
    </dgm:pt>
    <dgm:pt modelId="{F61DE6B0-F0CC-4BDB-9DEA-72FC7D9C47D2}" type="pres">
      <dgm:prSet presAssocID="{817DF62C-B24D-4881-8635-E232DB436957}" presName="childText" presStyleLbl="conFgAcc1" presStyleIdx="0" presStyleCnt="3">
        <dgm:presLayoutVars>
          <dgm:bulletEnabled val="1"/>
        </dgm:presLayoutVars>
      </dgm:prSet>
      <dgm:spPr/>
    </dgm:pt>
    <dgm:pt modelId="{98533CF4-287A-4D98-B724-F8B1195245DD}" type="pres">
      <dgm:prSet presAssocID="{1739E6AA-55E5-4290-9EDE-79069B118680}" presName="spaceBetweenRectangles" presStyleCnt="0"/>
      <dgm:spPr/>
    </dgm:pt>
    <dgm:pt modelId="{2EA32865-4186-4A4F-B985-752AFB1F1331}" type="pres">
      <dgm:prSet presAssocID="{DB060F4E-5523-4AAF-B016-E7734290993B}" presName="parentLin" presStyleCnt="0"/>
      <dgm:spPr/>
    </dgm:pt>
    <dgm:pt modelId="{269A7368-FA54-4785-A263-2CE48934702C}" type="pres">
      <dgm:prSet presAssocID="{DB060F4E-5523-4AAF-B016-E7734290993B}" presName="parentLeftMargin" presStyleLbl="node1" presStyleIdx="0" presStyleCnt="3"/>
      <dgm:spPr/>
      <dgm:t>
        <a:bodyPr/>
        <a:lstStyle/>
        <a:p>
          <a:endParaRPr lang="en-US"/>
        </a:p>
      </dgm:t>
    </dgm:pt>
    <dgm:pt modelId="{E1285E86-EC91-447C-8FDE-7E95368890CE}" type="pres">
      <dgm:prSet presAssocID="{DB060F4E-5523-4AAF-B016-E7734290993B}" presName="parentText" presStyleLbl="node1" presStyleIdx="1" presStyleCnt="3">
        <dgm:presLayoutVars>
          <dgm:chMax val="0"/>
          <dgm:bulletEnabled val="1"/>
        </dgm:presLayoutVars>
      </dgm:prSet>
      <dgm:spPr/>
      <dgm:t>
        <a:bodyPr/>
        <a:lstStyle/>
        <a:p>
          <a:endParaRPr lang="en-US"/>
        </a:p>
      </dgm:t>
    </dgm:pt>
    <dgm:pt modelId="{CFC7A0AD-5ABD-4518-A4E3-B1F54AD03877}" type="pres">
      <dgm:prSet presAssocID="{DB060F4E-5523-4AAF-B016-E7734290993B}" presName="negativeSpace" presStyleCnt="0"/>
      <dgm:spPr/>
    </dgm:pt>
    <dgm:pt modelId="{FD6EB4C1-F38E-4B8F-977E-C6E196865496}" type="pres">
      <dgm:prSet presAssocID="{DB060F4E-5523-4AAF-B016-E7734290993B}" presName="childText" presStyleLbl="conFgAcc1" presStyleIdx="1" presStyleCnt="3">
        <dgm:presLayoutVars>
          <dgm:bulletEnabled val="1"/>
        </dgm:presLayoutVars>
      </dgm:prSet>
      <dgm:spPr/>
    </dgm:pt>
    <dgm:pt modelId="{655B8D2B-A2A4-41A7-B486-9EAFED13747F}" type="pres">
      <dgm:prSet presAssocID="{8AD00E8A-F60E-40FF-B5FE-F15B01F51DC0}" presName="spaceBetweenRectangles" presStyleCnt="0"/>
      <dgm:spPr/>
    </dgm:pt>
    <dgm:pt modelId="{58ECCB44-183F-49B4-9C9C-3F501EDBE0F5}" type="pres">
      <dgm:prSet presAssocID="{D144E932-5B38-4A62-B27A-6DFE2570049E}" presName="parentLin" presStyleCnt="0"/>
      <dgm:spPr/>
    </dgm:pt>
    <dgm:pt modelId="{E49D53D4-69F3-4C4C-B573-03A8FBDB7E26}" type="pres">
      <dgm:prSet presAssocID="{D144E932-5B38-4A62-B27A-6DFE2570049E}" presName="parentLeftMargin" presStyleLbl="node1" presStyleIdx="1" presStyleCnt="3"/>
      <dgm:spPr/>
      <dgm:t>
        <a:bodyPr/>
        <a:lstStyle/>
        <a:p>
          <a:endParaRPr lang="en-US"/>
        </a:p>
      </dgm:t>
    </dgm:pt>
    <dgm:pt modelId="{46D585CC-30F2-486E-BBE1-1B3730A87C2F}" type="pres">
      <dgm:prSet presAssocID="{D144E932-5B38-4A62-B27A-6DFE2570049E}" presName="parentText" presStyleLbl="node1" presStyleIdx="2" presStyleCnt="3">
        <dgm:presLayoutVars>
          <dgm:chMax val="0"/>
          <dgm:bulletEnabled val="1"/>
        </dgm:presLayoutVars>
      </dgm:prSet>
      <dgm:spPr/>
      <dgm:t>
        <a:bodyPr/>
        <a:lstStyle/>
        <a:p>
          <a:endParaRPr lang="en-US"/>
        </a:p>
      </dgm:t>
    </dgm:pt>
    <dgm:pt modelId="{4CB733A8-B595-4D1A-8CC7-F89ACEDDCC48}" type="pres">
      <dgm:prSet presAssocID="{D144E932-5B38-4A62-B27A-6DFE2570049E}" presName="negativeSpace" presStyleCnt="0"/>
      <dgm:spPr/>
    </dgm:pt>
    <dgm:pt modelId="{F2CA5329-17A0-477E-8135-D8D3E1DB059E}" type="pres">
      <dgm:prSet presAssocID="{D144E932-5B38-4A62-B27A-6DFE2570049E}" presName="childText" presStyleLbl="conFgAcc1" presStyleIdx="2" presStyleCnt="3">
        <dgm:presLayoutVars>
          <dgm:bulletEnabled val="1"/>
        </dgm:presLayoutVars>
      </dgm:prSet>
      <dgm:spPr/>
    </dgm:pt>
  </dgm:ptLst>
  <dgm:cxnLst>
    <dgm:cxn modelId="{AC74EF39-5A4E-46FC-96EA-DE0A602B33A7}" type="presOf" srcId="{D144E932-5B38-4A62-B27A-6DFE2570049E}" destId="{E49D53D4-69F3-4C4C-B573-03A8FBDB7E26}" srcOrd="0" destOrd="0" presId="urn:microsoft.com/office/officeart/2005/8/layout/list1"/>
    <dgm:cxn modelId="{05D9D5A2-05EE-452D-B815-484B452800A0}" type="presOf" srcId="{817DF62C-B24D-4881-8635-E232DB436957}" destId="{833A0C97-F5FD-4DC8-BFD2-85DE2D66B915}" srcOrd="1" destOrd="0" presId="urn:microsoft.com/office/officeart/2005/8/layout/list1"/>
    <dgm:cxn modelId="{01910BE7-237E-4EE7-9A81-F432C0478B99}" type="presOf" srcId="{DB060F4E-5523-4AAF-B016-E7734290993B}" destId="{E1285E86-EC91-447C-8FDE-7E95368890CE}" srcOrd="1" destOrd="0" presId="urn:microsoft.com/office/officeart/2005/8/layout/list1"/>
    <dgm:cxn modelId="{094C9425-6025-4BBB-9C7E-B0821325986B}" srcId="{38FAD376-9A5D-480F-BB49-4FFE20C70F15}" destId="{DB060F4E-5523-4AAF-B016-E7734290993B}" srcOrd="1" destOrd="0" parTransId="{E28DB22B-47AB-42F5-8022-9735233005F8}" sibTransId="{8AD00E8A-F60E-40FF-B5FE-F15B01F51DC0}"/>
    <dgm:cxn modelId="{F2EADCFD-EEC3-4770-BF7E-CC73854CFD99}" type="presOf" srcId="{38FAD376-9A5D-480F-BB49-4FFE20C70F15}" destId="{F97FB35B-31D6-48FA-BFD8-E737121EABE5}" srcOrd="0" destOrd="0" presId="urn:microsoft.com/office/officeart/2005/8/layout/list1"/>
    <dgm:cxn modelId="{2DFA3938-C79A-4ED8-A825-6FDEDC92CAF6}" type="presOf" srcId="{817DF62C-B24D-4881-8635-E232DB436957}" destId="{4C55E8AB-EDD3-4D96-9664-58D86267AF2E}" srcOrd="0" destOrd="0" presId="urn:microsoft.com/office/officeart/2005/8/layout/list1"/>
    <dgm:cxn modelId="{8434F06E-B9DA-427A-9904-F8BCC10010BA}" srcId="{38FAD376-9A5D-480F-BB49-4FFE20C70F15}" destId="{817DF62C-B24D-4881-8635-E232DB436957}" srcOrd="0" destOrd="0" parTransId="{486DA0F4-62DA-4894-B4B5-B2C6DEB89A3E}" sibTransId="{1739E6AA-55E5-4290-9EDE-79069B118680}"/>
    <dgm:cxn modelId="{83B97639-DA25-4582-8A68-B0FD0AED8AB3}" type="presOf" srcId="{D144E932-5B38-4A62-B27A-6DFE2570049E}" destId="{46D585CC-30F2-486E-BBE1-1B3730A87C2F}" srcOrd="1" destOrd="0" presId="urn:microsoft.com/office/officeart/2005/8/layout/list1"/>
    <dgm:cxn modelId="{974E001E-8D48-44A7-AE28-3DCDCC8D79D3}" srcId="{38FAD376-9A5D-480F-BB49-4FFE20C70F15}" destId="{D144E932-5B38-4A62-B27A-6DFE2570049E}" srcOrd="2" destOrd="0" parTransId="{0227575D-4384-473B-9B70-005A94EB10A7}" sibTransId="{D205E5FC-3AA8-45E1-B43A-4DE98E1283D3}"/>
    <dgm:cxn modelId="{347DFF25-3FA3-4A03-87E0-7F1633D970AE}" type="presOf" srcId="{DB060F4E-5523-4AAF-B016-E7734290993B}" destId="{269A7368-FA54-4785-A263-2CE48934702C}" srcOrd="0" destOrd="0" presId="urn:microsoft.com/office/officeart/2005/8/layout/list1"/>
    <dgm:cxn modelId="{867C9A12-0829-486D-A92A-144B4B65BA53}" type="presParOf" srcId="{F97FB35B-31D6-48FA-BFD8-E737121EABE5}" destId="{FDFD63BD-CCB5-48B6-A6B8-4C672088CC37}" srcOrd="0" destOrd="0" presId="urn:microsoft.com/office/officeart/2005/8/layout/list1"/>
    <dgm:cxn modelId="{1629AF08-32C5-4D74-AF58-DA97CBE92BFF}" type="presParOf" srcId="{FDFD63BD-CCB5-48B6-A6B8-4C672088CC37}" destId="{4C55E8AB-EDD3-4D96-9664-58D86267AF2E}" srcOrd="0" destOrd="0" presId="urn:microsoft.com/office/officeart/2005/8/layout/list1"/>
    <dgm:cxn modelId="{85F0239C-97FA-4AB7-9045-09BC53696050}" type="presParOf" srcId="{FDFD63BD-CCB5-48B6-A6B8-4C672088CC37}" destId="{833A0C97-F5FD-4DC8-BFD2-85DE2D66B915}" srcOrd="1" destOrd="0" presId="urn:microsoft.com/office/officeart/2005/8/layout/list1"/>
    <dgm:cxn modelId="{06D7EEA2-39AA-4020-847F-064EBD4E26B6}" type="presParOf" srcId="{F97FB35B-31D6-48FA-BFD8-E737121EABE5}" destId="{86BBF14D-2996-4F00-BF53-24A9C7C1F685}" srcOrd="1" destOrd="0" presId="urn:microsoft.com/office/officeart/2005/8/layout/list1"/>
    <dgm:cxn modelId="{1E7C44BA-C62D-4586-9DC6-9238EE74869E}" type="presParOf" srcId="{F97FB35B-31D6-48FA-BFD8-E737121EABE5}" destId="{F61DE6B0-F0CC-4BDB-9DEA-72FC7D9C47D2}" srcOrd="2" destOrd="0" presId="urn:microsoft.com/office/officeart/2005/8/layout/list1"/>
    <dgm:cxn modelId="{68EC6859-68E6-4B59-85AB-02EC86CB43E0}" type="presParOf" srcId="{F97FB35B-31D6-48FA-BFD8-E737121EABE5}" destId="{98533CF4-287A-4D98-B724-F8B1195245DD}" srcOrd="3" destOrd="0" presId="urn:microsoft.com/office/officeart/2005/8/layout/list1"/>
    <dgm:cxn modelId="{E8BD09AD-102E-482D-A2AA-8391AA003371}" type="presParOf" srcId="{F97FB35B-31D6-48FA-BFD8-E737121EABE5}" destId="{2EA32865-4186-4A4F-B985-752AFB1F1331}" srcOrd="4" destOrd="0" presId="urn:microsoft.com/office/officeart/2005/8/layout/list1"/>
    <dgm:cxn modelId="{6C1B9025-C860-49CA-A5D3-C8D26989FB0C}" type="presParOf" srcId="{2EA32865-4186-4A4F-B985-752AFB1F1331}" destId="{269A7368-FA54-4785-A263-2CE48934702C}" srcOrd="0" destOrd="0" presId="urn:microsoft.com/office/officeart/2005/8/layout/list1"/>
    <dgm:cxn modelId="{0F16802A-37F8-4B03-9F1B-2DC2B48865B7}" type="presParOf" srcId="{2EA32865-4186-4A4F-B985-752AFB1F1331}" destId="{E1285E86-EC91-447C-8FDE-7E95368890CE}" srcOrd="1" destOrd="0" presId="urn:microsoft.com/office/officeart/2005/8/layout/list1"/>
    <dgm:cxn modelId="{EF2A59B9-031E-4E47-BE80-4BB983CE2523}" type="presParOf" srcId="{F97FB35B-31D6-48FA-BFD8-E737121EABE5}" destId="{CFC7A0AD-5ABD-4518-A4E3-B1F54AD03877}" srcOrd="5" destOrd="0" presId="urn:microsoft.com/office/officeart/2005/8/layout/list1"/>
    <dgm:cxn modelId="{D1C3EF4B-F820-496B-ACEF-7293AD8BF018}" type="presParOf" srcId="{F97FB35B-31D6-48FA-BFD8-E737121EABE5}" destId="{FD6EB4C1-F38E-4B8F-977E-C6E196865496}" srcOrd="6" destOrd="0" presId="urn:microsoft.com/office/officeart/2005/8/layout/list1"/>
    <dgm:cxn modelId="{E3A6F015-00AA-4764-A148-B9C1BE72D3F6}" type="presParOf" srcId="{F97FB35B-31D6-48FA-BFD8-E737121EABE5}" destId="{655B8D2B-A2A4-41A7-B486-9EAFED13747F}" srcOrd="7" destOrd="0" presId="urn:microsoft.com/office/officeart/2005/8/layout/list1"/>
    <dgm:cxn modelId="{40C688A4-F96A-4672-BCFF-C576373C125A}" type="presParOf" srcId="{F97FB35B-31D6-48FA-BFD8-E737121EABE5}" destId="{58ECCB44-183F-49B4-9C9C-3F501EDBE0F5}" srcOrd="8" destOrd="0" presId="urn:microsoft.com/office/officeart/2005/8/layout/list1"/>
    <dgm:cxn modelId="{DD62FD8B-22C9-413C-BE6A-A2F46BE5E1B9}" type="presParOf" srcId="{58ECCB44-183F-49B4-9C9C-3F501EDBE0F5}" destId="{E49D53D4-69F3-4C4C-B573-03A8FBDB7E26}" srcOrd="0" destOrd="0" presId="urn:microsoft.com/office/officeart/2005/8/layout/list1"/>
    <dgm:cxn modelId="{3E63E27C-A125-4EC8-BB9C-559F256D55A5}" type="presParOf" srcId="{58ECCB44-183F-49B4-9C9C-3F501EDBE0F5}" destId="{46D585CC-30F2-486E-BBE1-1B3730A87C2F}" srcOrd="1" destOrd="0" presId="urn:microsoft.com/office/officeart/2005/8/layout/list1"/>
    <dgm:cxn modelId="{BA11933A-686C-483F-AA13-DE64ACA2507F}" type="presParOf" srcId="{F97FB35B-31D6-48FA-BFD8-E737121EABE5}" destId="{4CB733A8-B595-4D1A-8CC7-F89ACEDDCC48}" srcOrd="9" destOrd="0" presId="urn:microsoft.com/office/officeart/2005/8/layout/list1"/>
    <dgm:cxn modelId="{02164BD1-7A20-4F56-B2C3-75F07A10AC71}" type="presParOf" srcId="{F97FB35B-31D6-48FA-BFD8-E737121EABE5}" destId="{F2CA5329-17A0-477E-8135-D8D3E1DB059E}"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167A28-A13C-4245-A1AD-F5493FEE72B9}"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8065C7DA-DCD5-4DB9-9A1A-08B0C7C43EF9}">
      <dgm:prSet phldrT="[Text]" custT="1"/>
      <dgm:spPr>
        <a:solidFill>
          <a:schemeClr val="bg1">
            <a:lumMod val="50000"/>
          </a:schemeClr>
        </a:solidFill>
      </dgm:spPr>
      <dgm:t>
        <a:bodyPr/>
        <a:lstStyle/>
        <a:p>
          <a:r>
            <a:rPr lang="en-US" sz="1200" b="1" dirty="0" smtClean="0">
              <a:solidFill>
                <a:schemeClr val="bg1"/>
              </a:solidFill>
              <a:latin typeface="Calibri" panose="020F0502020204030204" pitchFamily="34" charset="0"/>
              <a:ea typeface="Calibri" panose="020F0502020204030204" pitchFamily="34" charset="0"/>
              <a:cs typeface="Calibri" panose="020F0502020204030204" pitchFamily="34" charset="0"/>
            </a:rPr>
            <a:t>Project 1 –GTM Enablement of Confidential Computing Solution &amp; TaaS</a:t>
          </a:r>
          <a:endPar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endParaRPr>
        </a:p>
      </dgm:t>
    </dgm:pt>
    <dgm:pt modelId="{92C3DA43-94C3-4DDF-9BB0-02DC07AA6368}" type="parTrans" cxnId="{2FF0DEF9-69E2-4F1B-9F4C-EF4079E3FED3}">
      <dgm:prSet/>
      <dgm:spPr/>
      <dgm:t>
        <a:bodyPr/>
        <a:lstStyle/>
        <a:p>
          <a:endParaRPr lang="en-US" sz="1000">
            <a:latin typeface="Calibri" panose="020F0502020204030204" pitchFamily="34" charset="0"/>
            <a:ea typeface="Calibri" panose="020F0502020204030204" pitchFamily="34" charset="0"/>
            <a:cs typeface="Calibri" panose="020F0502020204030204" pitchFamily="34" charset="0"/>
          </a:endParaRPr>
        </a:p>
      </dgm:t>
    </dgm:pt>
    <dgm:pt modelId="{6719EEB4-A754-4BF8-9B3E-EFE846D2C7A4}" type="sibTrans" cxnId="{2FF0DEF9-69E2-4F1B-9F4C-EF4079E3FED3}">
      <dgm:prSet custT="1"/>
      <dgm:spPr/>
      <dgm:t>
        <a:bodyPr/>
        <a:lstStyle/>
        <a:p>
          <a:endParaRPr lang="en-US" sz="1000">
            <a:latin typeface="Calibri" panose="020F0502020204030204" pitchFamily="34" charset="0"/>
            <a:ea typeface="Calibri" panose="020F0502020204030204" pitchFamily="34" charset="0"/>
            <a:cs typeface="Calibri" panose="020F0502020204030204" pitchFamily="34" charset="0"/>
          </a:endParaRPr>
        </a:p>
      </dgm:t>
    </dgm:pt>
    <dgm:pt modelId="{0729C4A6-D790-453F-8C51-1BAB8917265F}">
      <dgm:prSet phldrT="[Text]" custT="1"/>
      <dgm:spPr>
        <a:solidFill>
          <a:schemeClr val="bg1">
            <a:lumMod val="50000"/>
          </a:schemeClr>
        </a:solidFill>
      </dgm:spPr>
      <dgm:t>
        <a:bodyPr/>
        <a:lstStyle/>
        <a:p>
          <a:r>
            <a:rPr lang="en-US" sz="1200" b="1" dirty="0" smtClean="0">
              <a:solidFill>
                <a:schemeClr val="bg1"/>
              </a:solidFill>
              <a:latin typeface="Calibri" panose="020F0502020204030204" pitchFamily="34" charset="0"/>
              <a:ea typeface="Calibri" panose="020F0502020204030204" pitchFamily="34" charset="0"/>
              <a:cs typeface="Calibri" panose="020F0502020204030204" pitchFamily="34" charset="0"/>
            </a:rPr>
            <a:t>Project 2 –Integration Confidential computing in Industrialized Cloud Factory Services to run Intel By default for identified service</a:t>
          </a:r>
          <a:endPar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endParaRPr>
        </a:p>
      </dgm:t>
    </dgm:pt>
    <dgm:pt modelId="{3BAFAEE7-ED73-4490-B2A3-F4A63D1F59C8}" type="parTrans" cxnId="{0A698996-2A77-423E-85DB-0A8512A445B7}">
      <dgm:prSet/>
      <dgm:spPr/>
      <dgm:t>
        <a:bodyPr/>
        <a:lstStyle/>
        <a:p>
          <a:endParaRPr lang="en-US" sz="1000">
            <a:latin typeface="Calibri" panose="020F0502020204030204" pitchFamily="34" charset="0"/>
            <a:ea typeface="Calibri" panose="020F0502020204030204" pitchFamily="34" charset="0"/>
            <a:cs typeface="Calibri" panose="020F0502020204030204" pitchFamily="34" charset="0"/>
          </a:endParaRPr>
        </a:p>
      </dgm:t>
    </dgm:pt>
    <dgm:pt modelId="{AE775035-05F5-40E3-BE0C-2E7C499DC448}" type="sibTrans" cxnId="{0A698996-2A77-423E-85DB-0A8512A445B7}">
      <dgm:prSet custT="1"/>
      <dgm:spPr/>
      <dgm:t>
        <a:bodyPr/>
        <a:lstStyle/>
        <a:p>
          <a:endParaRPr lang="en-US" sz="1000">
            <a:latin typeface="Calibri" panose="020F0502020204030204" pitchFamily="34" charset="0"/>
            <a:ea typeface="Calibri" panose="020F0502020204030204" pitchFamily="34" charset="0"/>
            <a:cs typeface="Calibri" panose="020F0502020204030204" pitchFamily="34" charset="0"/>
          </a:endParaRPr>
        </a:p>
      </dgm:t>
    </dgm:pt>
    <dgm:pt modelId="{BD26B9BF-4494-4B11-AB70-C61BE41863E3}">
      <dgm:prSet phldrT="[Text]" custT="1"/>
      <dgm:spPr>
        <a:solidFill>
          <a:schemeClr val="bg1">
            <a:lumMod val="50000"/>
          </a:schemeClr>
        </a:solidFill>
      </dgm:spPr>
      <dgm:t>
        <a:bodyPr/>
        <a:lstStyle/>
        <a:p>
          <a:r>
            <a:rPr lang="en-US" sz="1200" b="1" dirty="0" smtClean="0">
              <a:solidFill>
                <a:schemeClr val="bg1"/>
              </a:solidFill>
              <a:latin typeface="Calibri" panose="020F0502020204030204" pitchFamily="34" charset="0"/>
              <a:ea typeface="Calibri" panose="020F0502020204030204" pitchFamily="34" charset="0"/>
              <a:cs typeface="Calibri" panose="020F0502020204030204" pitchFamily="34" charset="0"/>
            </a:rPr>
            <a:t>Project 3 – Launch of Industry Solution using Intel’s SGX, TDX &amp; TaaS under Factory Model</a:t>
          </a:r>
          <a:endPar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endParaRPr>
        </a:p>
      </dgm:t>
    </dgm:pt>
    <dgm:pt modelId="{67A81C90-BA5A-4798-9A1A-9A3D05B95CA7}" type="parTrans" cxnId="{82EC4A19-3EB6-4C7C-9BD3-9313C79D35FE}">
      <dgm:prSet/>
      <dgm:spPr/>
      <dgm:t>
        <a:bodyPr/>
        <a:lstStyle/>
        <a:p>
          <a:endParaRPr lang="en-US" sz="1000">
            <a:latin typeface="Calibri" panose="020F0502020204030204" pitchFamily="34" charset="0"/>
            <a:ea typeface="Calibri" panose="020F0502020204030204" pitchFamily="34" charset="0"/>
            <a:cs typeface="Calibri" panose="020F0502020204030204" pitchFamily="34" charset="0"/>
          </a:endParaRPr>
        </a:p>
      </dgm:t>
    </dgm:pt>
    <dgm:pt modelId="{6152E70B-AAA7-49F2-B384-F1BF97F1B025}" type="sibTrans" cxnId="{82EC4A19-3EB6-4C7C-9BD3-9313C79D35FE}">
      <dgm:prSet custT="1"/>
      <dgm:spPr/>
      <dgm:t>
        <a:bodyPr/>
        <a:lstStyle/>
        <a:p>
          <a:endParaRPr lang="en-US" sz="1000">
            <a:latin typeface="Calibri" panose="020F0502020204030204" pitchFamily="34" charset="0"/>
            <a:ea typeface="Calibri" panose="020F0502020204030204" pitchFamily="34" charset="0"/>
            <a:cs typeface="Calibri" panose="020F0502020204030204" pitchFamily="34" charset="0"/>
          </a:endParaRPr>
        </a:p>
      </dgm:t>
    </dgm:pt>
    <dgm:pt modelId="{A18CE24B-366C-4D50-97F6-1AE607F81688}">
      <dgm:prSet custT="1"/>
      <dgm:spPr>
        <a:solidFill>
          <a:schemeClr val="bg1">
            <a:lumMod val="50000"/>
          </a:schemeClr>
        </a:solidFill>
      </dgm:spPr>
      <dgm:t>
        <a:bodyPr/>
        <a:lstStyle/>
        <a:p>
          <a:r>
            <a:rPr lang="en-US" sz="1200" b="1" dirty="0" smtClean="0">
              <a:solidFill>
                <a:schemeClr val="bg1"/>
              </a:solidFill>
              <a:latin typeface="Calibri" panose="020F0502020204030204" pitchFamily="34" charset="0"/>
              <a:ea typeface="Calibri" panose="020F0502020204030204" pitchFamily="34" charset="0"/>
              <a:cs typeface="Calibri" panose="020F0502020204030204" pitchFamily="34" charset="0"/>
            </a:rPr>
            <a:t>Certification &amp; Enablement of resources</a:t>
          </a:r>
          <a:endParaRPr lang="en-US" sz="1200" b="1" dirty="0">
            <a:solidFill>
              <a:srgbClr val="411482">
                <a:lumMod val="75000"/>
              </a:srgbClr>
            </a:solidFill>
            <a:latin typeface="Calibri" panose="020F0502020204030204" pitchFamily="34" charset="0"/>
            <a:ea typeface="Calibri" panose="020F0502020204030204" pitchFamily="34" charset="0"/>
            <a:cs typeface="Calibri" panose="020F0502020204030204" pitchFamily="34" charset="0"/>
          </a:endParaRPr>
        </a:p>
      </dgm:t>
    </dgm:pt>
    <dgm:pt modelId="{A08A91D2-F356-46C9-A9A2-FC58EED532BF}" type="parTrans" cxnId="{F01950D5-7A72-41BD-9413-03B2D793BC10}">
      <dgm:prSet/>
      <dgm:spPr/>
      <dgm:t>
        <a:bodyPr/>
        <a:lstStyle/>
        <a:p>
          <a:endParaRPr lang="en-US" sz="1000">
            <a:latin typeface="Calibri" panose="020F0502020204030204" pitchFamily="34" charset="0"/>
            <a:ea typeface="Calibri" panose="020F0502020204030204" pitchFamily="34" charset="0"/>
            <a:cs typeface="Calibri" panose="020F0502020204030204" pitchFamily="34" charset="0"/>
          </a:endParaRPr>
        </a:p>
      </dgm:t>
    </dgm:pt>
    <dgm:pt modelId="{78EAA87D-5399-4AFF-8B29-832F196BF51F}" type="sibTrans" cxnId="{F01950D5-7A72-41BD-9413-03B2D793BC10}">
      <dgm:prSet/>
      <dgm:spPr/>
      <dgm:t>
        <a:bodyPr/>
        <a:lstStyle/>
        <a:p>
          <a:endParaRPr lang="en-US" sz="1000">
            <a:latin typeface="Calibri" panose="020F0502020204030204" pitchFamily="34" charset="0"/>
            <a:ea typeface="Calibri" panose="020F0502020204030204" pitchFamily="34" charset="0"/>
            <a:cs typeface="Calibri" panose="020F0502020204030204" pitchFamily="34" charset="0"/>
          </a:endParaRPr>
        </a:p>
      </dgm:t>
    </dgm:pt>
    <dgm:pt modelId="{3DEBD1DC-2EEF-4AA2-B671-E746E02E34EF}">
      <dgm:prSet custT="1"/>
      <dgm:spPr/>
      <dgm:t>
        <a:bodyPr/>
        <a:lstStyle/>
        <a:p>
          <a:r>
            <a:rPr lang="en-US" sz="1200" dirty="0" smtClean="0">
              <a:solidFill>
                <a:schemeClr val="tx1"/>
              </a:solidFill>
              <a:latin typeface="Calibri" panose="020F0502020204030204" pitchFamily="34" charset="0"/>
              <a:ea typeface="Calibri" panose="020F0502020204030204" pitchFamily="34" charset="0"/>
              <a:cs typeface="Calibri" panose="020F0502020204030204" pitchFamily="34" charset="0"/>
            </a:rPr>
            <a:t>GTM process definition and communication for identified Hyperscalers.</a:t>
          </a:r>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dgm:t>
    </dgm:pt>
    <dgm:pt modelId="{9D093DC2-F69D-4593-BC47-E8A20ACBB3ED}" type="parTrans" cxnId="{426CB1A4-AD46-447C-910D-EE19710C8822}">
      <dgm:prSet/>
      <dgm:spPr/>
      <dgm:t>
        <a:bodyPr/>
        <a:lstStyle/>
        <a:p>
          <a:endParaRPr lang="en-US" sz="1000">
            <a:latin typeface="Calibri" panose="020F0502020204030204" pitchFamily="34" charset="0"/>
            <a:ea typeface="Calibri" panose="020F0502020204030204" pitchFamily="34" charset="0"/>
            <a:cs typeface="Calibri" panose="020F0502020204030204" pitchFamily="34" charset="0"/>
          </a:endParaRPr>
        </a:p>
      </dgm:t>
    </dgm:pt>
    <dgm:pt modelId="{13968035-ADC4-413C-80BF-161ED8A4A7F5}" type="sibTrans" cxnId="{426CB1A4-AD46-447C-910D-EE19710C8822}">
      <dgm:prSet/>
      <dgm:spPr/>
      <dgm:t>
        <a:bodyPr/>
        <a:lstStyle/>
        <a:p>
          <a:endParaRPr lang="en-US" sz="1000">
            <a:latin typeface="Calibri" panose="020F0502020204030204" pitchFamily="34" charset="0"/>
            <a:ea typeface="Calibri" panose="020F0502020204030204" pitchFamily="34" charset="0"/>
            <a:cs typeface="Calibri" panose="020F0502020204030204" pitchFamily="34" charset="0"/>
          </a:endParaRPr>
        </a:p>
      </dgm:t>
    </dgm:pt>
    <dgm:pt modelId="{F77E6B27-024D-4F36-AD2F-5054536D6B12}">
      <dgm:prSet custT="1"/>
      <dgm:spPr/>
      <dgm:t>
        <a:bodyPr/>
        <a:lstStyle/>
        <a:p>
          <a:r>
            <a:rPr lang="en-US" sz="1200" dirty="0" smtClean="0">
              <a:solidFill>
                <a:schemeClr val="tx1"/>
              </a:solidFill>
              <a:latin typeface="Calibri" panose="020F0502020204030204" pitchFamily="34" charset="0"/>
              <a:ea typeface="Calibri" panose="020F0502020204030204" pitchFamily="34" charset="0"/>
              <a:cs typeface="Calibri" panose="020F0502020204030204" pitchFamily="34" charset="0"/>
            </a:rPr>
            <a:t>Creation for Integrated Engagement model across  a Cloud Service Providers</a:t>
          </a:r>
        </a:p>
      </dgm:t>
    </dgm:pt>
    <dgm:pt modelId="{77D4521F-7BFA-4E6F-A590-CD3D106E118E}" type="parTrans" cxnId="{90F57188-8478-46BB-9175-5FCCA0DDB812}">
      <dgm:prSet/>
      <dgm:spPr/>
      <dgm:t>
        <a:bodyPr/>
        <a:lstStyle/>
        <a:p>
          <a:endParaRPr lang="en-US" sz="1000">
            <a:latin typeface="Calibri" panose="020F0502020204030204" pitchFamily="34" charset="0"/>
            <a:ea typeface="Calibri" panose="020F0502020204030204" pitchFamily="34" charset="0"/>
            <a:cs typeface="Calibri" panose="020F0502020204030204" pitchFamily="34" charset="0"/>
          </a:endParaRPr>
        </a:p>
      </dgm:t>
    </dgm:pt>
    <dgm:pt modelId="{1973B7B5-D7EF-4950-B1B0-940D516D46D6}" type="sibTrans" cxnId="{90F57188-8478-46BB-9175-5FCCA0DDB812}">
      <dgm:prSet/>
      <dgm:spPr/>
      <dgm:t>
        <a:bodyPr/>
        <a:lstStyle/>
        <a:p>
          <a:endParaRPr lang="en-US" sz="1000">
            <a:latin typeface="Calibri" panose="020F0502020204030204" pitchFamily="34" charset="0"/>
            <a:ea typeface="Calibri" panose="020F0502020204030204" pitchFamily="34" charset="0"/>
            <a:cs typeface="Calibri" panose="020F0502020204030204" pitchFamily="34" charset="0"/>
          </a:endParaRPr>
        </a:p>
      </dgm:t>
    </dgm:pt>
    <dgm:pt modelId="{2ED81B84-8E48-4890-94EB-8B34DAF44E9E}">
      <dgm:prSet custT="1"/>
      <dgm:spPr/>
      <dgm:t>
        <a:bodyPr/>
        <a:lstStyle/>
        <a:p>
          <a:r>
            <a:rPr lang="en-US" sz="1200" dirty="0" smtClean="0">
              <a:solidFill>
                <a:schemeClr val="tx1"/>
              </a:solidFill>
              <a:latin typeface="Calibri" panose="020F0502020204030204" pitchFamily="34" charset="0"/>
              <a:ea typeface="Calibri" panose="020F0502020204030204" pitchFamily="34" charset="0"/>
              <a:cs typeface="Calibri" panose="020F0502020204030204" pitchFamily="34" charset="0"/>
            </a:rPr>
            <a:t>Shortlisted 1-2 mature services across HCL BUs encompassing CC.</a:t>
          </a:r>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dgm:t>
    </dgm:pt>
    <dgm:pt modelId="{F8968D84-25E1-4A44-A27E-7E2925DF2379}" type="parTrans" cxnId="{42FFED84-A6AF-4594-A2BB-D670A2ABD6F1}">
      <dgm:prSet/>
      <dgm:spPr/>
      <dgm:t>
        <a:bodyPr/>
        <a:lstStyle/>
        <a:p>
          <a:endParaRPr lang="en-US" sz="1000">
            <a:latin typeface="Calibri" panose="020F0502020204030204" pitchFamily="34" charset="0"/>
            <a:ea typeface="Calibri" panose="020F0502020204030204" pitchFamily="34" charset="0"/>
            <a:cs typeface="Calibri" panose="020F0502020204030204" pitchFamily="34" charset="0"/>
          </a:endParaRPr>
        </a:p>
      </dgm:t>
    </dgm:pt>
    <dgm:pt modelId="{15760354-9BF9-42B8-882F-77134D03A22A}" type="sibTrans" cxnId="{42FFED84-A6AF-4594-A2BB-D670A2ABD6F1}">
      <dgm:prSet/>
      <dgm:spPr/>
      <dgm:t>
        <a:bodyPr/>
        <a:lstStyle/>
        <a:p>
          <a:endParaRPr lang="en-US" sz="1000">
            <a:latin typeface="Calibri" panose="020F0502020204030204" pitchFamily="34" charset="0"/>
            <a:ea typeface="Calibri" panose="020F0502020204030204" pitchFamily="34" charset="0"/>
            <a:cs typeface="Calibri" panose="020F0502020204030204" pitchFamily="34" charset="0"/>
          </a:endParaRPr>
        </a:p>
      </dgm:t>
    </dgm:pt>
    <dgm:pt modelId="{18CDE97B-F7A4-4D6C-87FE-B87AA2F7F9FF}">
      <dgm:prSet custT="1"/>
      <dgm:spPr/>
      <dgm:t>
        <a:bodyPr/>
        <a:lstStyle/>
        <a:p>
          <a:r>
            <a:rPr lang="en-US" sz="1200" dirty="0" smtClean="0">
              <a:solidFill>
                <a:schemeClr val="tx1"/>
              </a:solidFill>
              <a:latin typeface="Calibri" panose="020F0502020204030204" pitchFamily="34" charset="0"/>
              <a:ea typeface="Calibri" panose="020F0502020204030204" pitchFamily="34" charset="0"/>
              <a:cs typeface="Calibri" panose="020F0502020204030204" pitchFamily="34" charset="0"/>
            </a:rPr>
            <a:t>Integration &amp; Simulation of all services with process modeling with default Intel CC Technology</a:t>
          </a:r>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dgm:t>
    </dgm:pt>
    <dgm:pt modelId="{D79AC203-545B-4752-A8E8-DB1EABA5B971}" type="parTrans" cxnId="{63D6A3DF-561F-4F80-BDBD-2D441E0D0E7A}">
      <dgm:prSet/>
      <dgm:spPr/>
      <dgm:t>
        <a:bodyPr/>
        <a:lstStyle/>
        <a:p>
          <a:endParaRPr lang="en-US" sz="1000">
            <a:latin typeface="Calibri" panose="020F0502020204030204" pitchFamily="34" charset="0"/>
            <a:ea typeface="Calibri" panose="020F0502020204030204" pitchFamily="34" charset="0"/>
            <a:cs typeface="Calibri" panose="020F0502020204030204" pitchFamily="34" charset="0"/>
          </a:endParaRPr>
        </a:p>
      </dgm:t>
    </dgm:pt>
    <dgm:pt modelId="{64F24DAB-7C30-44AD-B81C-631713312560}" type="sibTrans" cxnId="{63D6A3DF-561F-4F80-BDBD-2D441E0D0E7A}">
      <dgm:prSet/>
      <dgm:spPr/>
      <dgm:t>
        <a:bodyPr/>
        <a:lstStyle/>
        <a:p>
          <a:endParaRPr lang="en-US" sz="1000">
            <a:latin typeface="Calibri" panose="020F0502020204030204" pitchFamily="34" charset="0"/>
            <a:ea typeface="Calibri" panose="020F0502020204030204" pitchFamily="34" charset="0"/>
            <a:cs typeface="Calibri" panose="020F0502020204030204" pitchFamily="34" charset="0"/>
          </a:endParaRPr>
        </a:p>
      </dgm:t>
    </dgm:pt>
    <dgm:pt modelId="{54E385A8-0044-46E0-BCD5-DFCF9E7C7223}">
      <dgm:prSet custT="1"/>
      <dgm:spPr/>
      <dgm:t>
        <a:bodyPr/>
        <a:lstStyle/>
        <a:p>
          <a:r>
            <a:rPr lang="en-US" sz="1200" dirty="0" smtClean="0">
              <a:solidFill>
                <a:schemeClr val="tx1"/>
              </a:solidFill>
              <a:latin typeface="Calibri" panose="020F0502020204030204" pitchFamily="34" charset="0"/>
              <a:ea typeface="Calibri" panose="020F0502020204030204" pitchFamily="34" charset="0"/>
              <a:cs typeface="Calibri" panose="020F0502020204030204" pitchFamily="34" charset="0"/>
            </a:rPr>
            <a:t>Identification of two Industry Vertical solution with a Cloud Service Provider in Health care  Life Sciences  &amp; Banking, Financial Services and Insurance</a:t>
          </a:r>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dgm:t>
    </dgm:pt>
    <dgm:pt modelId="{8E4391C6-C7AE-4C68-8671-EA39319EC18C}" type="parTrans" cxnId="{BEAD6639-2233-45D5-B645-7DDDBC672143}">
      <dgm:prSet/>
      <dgm:spPr/>
      <dgm:t>
        <a:bodyPr/>
        <a:lstStyle/>
        <a:p>
          <a:endParaRPr lang="en-US" sz="1000">
            <a:latin typeface="Calibri" panose="020F0502020204030204" pitchFamily="34" charset="0"/>
            <a:ea typeface="Calibri" panose="020F0502020204030204" pitchFamily="34" charset="0"/>
            <a:cs typeface="Calibri" panose="020F0502020204030204" pitchFamily="34" charset="0"/>
          </a:endParaRPr>
        </a:p>
      </dgm:t>
    </dgm:pt>
    <dgm:pt modelId="{1F189842-D921-41FD-AB0A-87072EC67651}" type="sibTrans" cxnId="{BEAD6639-2233-45D5-B645-7DDDBC672143}">
      <dgm:prSet/>
      <dgm:spPr/>
      <dgm:t>
        <a:bodyPr/>
        <a:lstStyle/>
        <a:p>
          <a:endParaRPr lang="en-US" sz="1000">
            <a:latin typeface="Calibri" panose="020F0502020204030204" pitchFamily="34" charset="0"/>
            <a:ea typeface="Calibri" panose="020F0502020204030204" pitchFamily="34" charset="0"/>
            <a:cs typeface="Calibri" panose="020F0502020204030204" pitchFamily="34" charset="0"/>
          </a:endParaRPr>
        </a:p>
      </dgm:t>
    </dgm:pt>
    <dgm:pt modelId="{2F050AA4-A510-4DA5-B5B9-23AF199505F4}">
      <dgm:prSet custT="1"/>
      <dgm:spPr/>
      <dgm:t>
        <a:bodyPr/>
        <a:lstStyle/>
        <a:p>
          <a:r>
            <a:rPr lang="en-US" sz="1200" dirty="0" smtClean="0">
              <a:solidFill>
                <a:schemeClr val="tx1"/>
              </a:solidFill>
              <a:latin typeface="Calibri" panose="020F0502020204030204" pitchFamily="34" charset="0"/>
              <a:ea typeface="Calibri" panose="020F0502020204030204" pitchFamily="34" charset="0"/>
              <a:cs typeface="Calibri" panose="020F0502020204030204" pitchFamily="34" charset="0"/>
            </a:rPr>
            <a:t>Focus on Privacy preserved communication Factory Readiness for  service launch</a:t>
          </a:r>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dgm:t>
    </dgm:pt>
    <dgm:pt modelId="{1C075426-679D-4C5B-A0E4-15ECB0DAD745}" type="parTrans" cxnId="{A48BDD7E-72E4-4CEB-B11D-B51AA74A0D90}">
      <dgm:prSet/>
      <dgm:spPr/>
      <dgm:t>
        <a:bodyPr/>
        <a:lstStyle/>
        <a:p>
          <a:endParaRPr lang="en-US" sz="1000">
            <a:latin typeface="Calibri" panose="020F0502020204030204" pitchFamily="34" charset="0"/>
            <a:ea typeface="Calibri" panose="020F0502020204030204" pitchFamily="34" charset="0"/>
            <a:cs typeface="Calibri" panose="020F0502020204030204" pitchFamily="34" charset="0"/>
          </a:endParaRPr>
        </a:p>
      </dgm:t>
    </dgm:pt>
    <dgm:pt modelId="{B5A79361-68C5-4B9A-A7F7-986FA106425A}" type="sibTrans" cxnId="{A48BDD7E-72E4-4CEB-B11D-B51AA74A0D90}">
      <dgm:prSet/>
      <dgm:spPr/>
      <dgm:t>
        <a:bodyPr/>
        <a:lstStyle/>
        <a:p>
          <a:endParaRPr lang="en-US" sz="1000">
            <a:latin typeface="Calibri" panose="020F0502020204030204" pitchFamily="34" charset="0"/>
            <a:ea typeface="Calibri" panose="020F0502020204030204" pitchFamily="34" charset="0"/>
            <a:cs typeface="Calibri" panose="020F0502020204030204" pitchFamily="34" charset="0"/>
          </a:endParaRPr>
        </a:p>
      </dgm:t>
    </dgm:pt>
    <dgm:pt modelId="{7090622B-EBB0-4A7C-B532-149E54701D5F}">
      <dgm:prSet custT="1"/>
      <dgm:spPr/>
      <dgm:t>
        <a:bodyPr/>
        <a:lstStyle/>
        <a:p>
          <a:r>
            <a:rPr lang="en-US" sz="1200" b="1" dirty="0" smtClean="0">
              <a:solidFill>
                <a:schemeClr val="tx1"/>
              </a:solidFill>
              <a:latin typeface="Calibri" panose="020F0502020204030204" pitchFamily="34" charset="0"/>
              <a:ea typeface="Calibri" panose="020F0502020204030204" pitchFamily="34" charset="0"/>
              <a:cs typeface="Calibri" panose="020F0502020204030204" pitchFamily="34" charset="0"/>
            </a:rPr>
            <a:t>Total Project is estimated to cost USD 60K</a:t>
          </a:r>
          <a:endParaRPr lang="en-US" sz="1200" dirty="0" smtClean="0">
            <a:solidFill>
              <a:schemeClr val="tx1"/>
            </a:solidFill>
            <a:latin typeface="Calibri" panose="020F0502020204030204" pitchFamily="34" charset="0"/>
            <a:ea typeface="Calibri" panose="020F0502020204030204" pitchFamily="34" charset="0"/>
            <a:cs typeface="Calibri" panose="020F0502020204030204" pitchFamily="34" charset="0"/>
          </a:endParaRPr>
        </a:p>
      </dgm:t>
    </dgm:pt>
    <dgm:pt modelId="{508C013B-F8AC-4D73-916D-69CEFA74C64E}" type="parTrans" cxnId="{3740A90A-3C02-478A-A94F-CAB8C801DA0A}">
      <dgm:prSet/>
      <dgm:spPr/>
      <dgm:t>
        <a:bodyPr/>
        <a:lstStyle/>
        <a:p>
          <a:endParaRPr lang="en-US"/>
        </a:p>
      </dgm:t>
    </dgm:pt>
    <dgm:pt modelId="{9850D1D5-C9F5-4715-B297-CCB2D0F31273}" type="sibTrans" cxnId="{3740A90A-3C02-478A-A94F-CAB8C801DA0A}">
      <dgm:prSet/>
      <dgm:spPr/>
      <dgm:t>
        <a:bodyPr/>
        <a:lstStyle/>
        <a:p>
          <a:endParaRPr lang="en-US"/>
        </a:p>
      </dgm:t>
    </dgm:pt>
    <dgm:pt modelId="{1D8B7542-0DFA-49C8-AF14-67D8604F26CA}">
      <dgm:prSet custT="1"/>
      <dgm:spPr/>
      <dgm:t>
        <a:bodyPr/>
        <a:lstStyle/>
        <a:p>
          <a:r>
            <a:rPr lang="en-US" sz="1200" b="1" dirty="0" smtClean="0">
              <a:solidFill>
                <a:schemeClr val="tx1"/>
              </a:solidFill>
              <a:latin typeface="Calibri" panose="020F0502020204030204" pitchFamily="34" charset="0"/>
              <a:ea typeface="Calibri" panose="020F0502020204030204" pitchFamily="34" charset="0"/>
              <a:cs typeface="Calibri" panose="020F0502020204030204" pitchFamily="34" charset="0"/>
            </a:rPr>
            <a:t>Expected Intel contribution USD 30K</a:t>
          </a:r>
          <a:r>
            <a:rPr lang="en-US" sz="1200" dirty="0" smtClean="0">
              <a:solidFill>
                <a:schemeClr val="tx1"/>
              </a:solidFill>
              <a:latin typeface="Calibri" panose="020F0502020204030204" pitchFamily="34" charset="0"/>
              <a:ea typeface="Calibri" panose="020F0502020204030204" pitchFamily="34" charset="0"/>
              <a:cs typeface="Calibri" panose="020F0502020204030204" pitchFamily="34" charset="0"/>
            </a:rPr>
            <a:t> </a:t>
          </a:r>
        </a:p>
      </dgm:t>
    </dgm:pt>
    <dgm:pt modelId="{926CADBB-E3AF-4E7E-9314-CEBC25AAAFB0}" type="parTrans" cxnId="{6B4338D2-8C8F-4F8B-A359-8E433BFD70F3}">
      <dgm:prSet/>
      <dgm:spPr/>
      <dgm:t>
        <a:bodyPr/>
        <a:lstStyle/>
        <a:p>
          <a:endParaRPr lang="en-US"/>
        </a:p>
      </dgm:t>
    </dgm:pt>
    <dgm:pt modelId="{C8E2E188-7B0E-4F5B-851B-B875FE68563A}" type="sibTrans" cxnId="{6B4338D2-8C8F-4F8B-A359-8E433BFD70F3}">
      <dgm:prSet/>
      <dgm:spPr/>
      <dgm:t>
        <a:bodyPr/>
        <a:lstStyle/>
        <a:p>
          <a:endParaRPr lang="en-US"/>
        </a:p>
      </dgm:t>
    </dgm:pt>
    <dgm:pt modelId="{8DDDFB5C-4634-442D-B815-29782A527FC5}">
      <dgm:prSet custT="1"/>
      <dgm:spPr/>
      <dgm:t>
        <a:bodyPr/>
        <a:lstStyle/>
        <a:p>
          <a:r>
            <a:rPr lang="en-US" sz="1200" b="1" dirty="0" smtClean="0">
              <a:solidFill>
                <a:schemeClr val="tx1"/>
              </a:solidFill>
              <a:latin typeface="Calibri" panose="020F0502020204030204" pitchFamily="34" charset="0"/>
              <a:ea typeface="Calibri" panose="020F0502020204030204" pitchFamily="34" charset="0"/>
              <a:cs typeface="Calibri" panose="020F0502020204030204" pitchFamily="34" charset="0"/>
            </a:rPr>
            <a:t>Total Project is estimated to cost USD 60K</a:t>
          </a:r>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dgm:t>
    </dgm:pt>
    <dgm:pt modelId="{1732D534-E7B7-42F5-9EE9-9F0EDF1533CE}" type="parTrans" cxnId="{17833677-E7A2-4035-90F1-6B24C52E1987}">
      <dgm:prSet/>
      <dgm:spPr/>
      <dgm:t>
        <a:bodyPr/>
        <a:lstStyle/>
        <a:p>
          <a:endParaRPr lang="en-US"/>
        </a:p>
      </dgm:t>
    </dgm:pt>
    <dgm:pt modelId="{B4BC3764-6360-40FE-B0D5-036A46083D55}" type="sibTrans" cxnId="{17833677-E7A2-4035-90F1-6B24C52E1987}">
      <dgm:prSet/>
      <dgm:spPr/>
      <dgm:t>
        <a:bodyPr/>
        <a:lstStyle/>
        <a:p>
          <a:endParaRPr lang="en-US"/>
        </a:p>
      </dgm:t>
    </dgm:pt>
    <dgm:pt modelId="{13EAEDCE-D6B7-4987-9E7C-A28D04926584}">
      <dgm:prSet custT="1"/>
      <dgm:spPr/>
      <dgm:t>
        <a:bodyPr/>
        <a:lstStyle/>
        <a:p>
          <a:r>
            <a:rPr lang="en-US" sz="1200" b="1" dirty="0" smtClean="0">
              <a:solidFill>
                <a:schemeClr val="tx1"/>
              </a:solidFill>
              <a:latin typeface="Calibri" panose="020F0502020204030204" pitchFamily="34" charset="0"/>
              <a:ea typeface="Calibri" panose="020F0502020204030204" pitchFamily="34" charset="0"/>
              <a:cs typeface="Calibri" panose="020F0502020204030204" pitchFamily="34" charset="0"/>
            </a:rPr>
            <a:t>Expected Intel contribution USD 30K</a:t>
          </a:r>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dgm:t>
    </dgm:pt>
    <dgm:pt modelId="{0AA1BDEC-D7C4-4229-8A08-6C0A50F13235}" type="parTrans" cxnId="{06A39655-8511-4ECC-8D69-3961152D7C08}">
      <dgm:prSet/>
      <dgm:spPr/>
      <dgm:t>
        <a:bodyPr/>
        <a:lstStyle/>
        <a:p>
          <a:endParaRPr lang="en-US"/>
        </a:p>
      </dgm:t>
    </dgm:pt>
    <dgm:pt modelId="{6F320FF0-3281-4EFB-8DDC-CE176231DEDE}" type="sibTrans" cxnId="{06A39655-8511-4ECC-8D69-3961152D7C08}">
      <dgm:prSet/>
      <dgm:spPr/>
      <dgm:t>
        <a:bodyPr/>
        <a:lstStyle/>
        <a:p>
          <a:endParaRPr lang="en-US"/>
        </a:p>
      </dgm:t>
    </dgm:pt>
    <dgm:pt modelId="{50202984-4929-4BCA-8BA3-46353E451E46}">
      <dgm:prSet custT="1"/>
      <dgm:spPr/>
      <dgm:t>
        <a:bodyPr/>
        <a:lstStyle/>
        <a:p>
          <a:r>
            <a:rPr lang="en-US" sz="1200" b="1" dirty="0" smtClean="0">
              <a:solidFill>
                <a:schemeClr val="tx1"/>
              </a:solidFill>
              <a:latin typeface="Calibri" panose="020F0502020204030204" pitchFamily="34" charset="0"/>
              <a:ea typeface="Calibri" panose="020F0502020204030204" pitchFamily="34" charset="0"/>
              <a:cs typeface="Calibri" panose="020F0502020204030204" pitchFamily="34" charset="0"/>
            </a:rPr>
            <a:t>Total Project is estimated to cost USD 200K</a:t>
          </a:r>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dgm:t>
    </dgm:pt>
    <dgm:pt modelId="{F5A2F406-46D1-4580-94AF-24CC89D81A2D}" type="parTrans" cxnId="{6CFEFD0B-F97B-48D5-A273-B2B3EF9A12ED}">
      <dgm:prSet/>
      <dgm:spPr/>
      <dgm:t>
        <a:bodyPr/>
        <a:lstStyle/>
        <a:p>
          <a:endParaRPr lang="en-US"/>
        </a:p>
      </dgm:t>
    </dgm:pt>
    <dgm:pt modelId="{B88862BD-05F1-4B9E-963A-42979AD41104}" type="sibTrans" cxnId="{6CFEFD0B-F97B-48D5-A273-B2B3EF9A12ED}">
      <dgm:prSet/>
      <dgm:spPr/>
      <dgm:t>
        <a:bodyPr/>
        <a:lstStyle/>
        <a:p>
          <a:endParaRPr lang="en-US"/>
        </a:p>
      </dgm:t>
    </dgm:pt>
    <dgm:pt modelId="{2BF41823-2488-4511-B8B2-74C7B4461727}">
      <dgm:prSet custT="1"/>
      <dgm:spPr/>
      <dgm:t>
        <a:bodyPr/>
        <a:lstStyle/>
        <a:p>
          <a:r>
            <a:rPr lang="en-US" sz="1200" b="1" dirty="0" smtClean="0">
              <a:solidFill>
                <a:schemeClr val="tx1"/>
              </a:solidFill>
              <a:latin typeface="Calibri" panose="020F0502020204030204" pitchFamily="34" charset="0"/>
              <a:ea typeface="Calibri" panose="020F0502020204030204" pitchFamily="34" charset="0"/>
              <a:cs typeface="Calibri" panose="020F0502020204030204" pitchFamily="34" charset="0"/>
            </a:rPr>
            <a:t>Expected Intel contribution USD 40K</a:t>
          </a:r>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dgm:t>
    </dgm:pt>
    <dgm:pt modelId="{79B3ECE5-CBC2-4BA4-9BA6-D6D904909CF0}" type="parTrans" cxnId="{12F3E516-CDDA-42CF-9781-56A037F3E1C3}">
      <dgm:prSet/>
      <dgm:spPr/>
      <dgm:t>
        <a:bodyPr/>
        <a:lstStyle/>
        <a:p>
          <a:endParaRPr lang="en-US"/>
        </a:p>
      </dgm:t>
    </dgm:pt>
    <dgm:pt modelId="{F236A9B3-8C85-493C-930D-B4D26700C4D0}" type="sibTrans" cxnId="{12F3E516-CDDA-42CF-9781-56A037F3E1C3}">
      <dgm:prSet/>
      <dgm:spPr/>
      <dgm:t>
        <a:bodyPr/>
        <a:lstStyle/>
        <a:p>
          <a:endParaRPr lang="en-US"/>
        </a:p>
      </dgm:t>
    </dgm:pt>
    <dgm:pt modelId="{181B0260-937E-4011-9458-0DE5829546D3}">
      <dgm:prSet custT="1"/>
      <dgm:spPr/>
      <dgm:t>
        <a:bodyPr/>
        <a:lstStyle/>
        <a:p>
          <a:r>
            <a:rPr lang="en-US" sz="1200" b="1" dirty="0" smtClean="0">
              <a:solidFill>
                <a:schemeClr val="tx1"/>
              </a:solidFill>
              <a:latin typeface="Calibri" panose="020F0502020204030204" pitchFamily="34" charset="0"/>
              <a:ea typeface="Calibri" panose="020F0502020204030204" pitchFamily="34" charset="0"/>
              <a:cs typeface="Calibri" panose="020F0502020204030204" pitchFamily="34" charset="0"/>
            </a:rPr>
            <a:t>Total  USD 30K</a:t>
          </a:r>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dgm:t>
    </dgm:pt>
    <dgm:pt modelId="{E5A6506B-66DD-4C6B-8FAE-390E4710CDB2}" type="parTrans" cxnId="{7B2C95C4-BA4F-4FBE-A44C-D4ED70937233}">
      <dgm:prSet/>
      <dgm:spPr/>
      <dgm:t>
        <a:bodyPr/>
        <a:lstStyle/>
        <a:p>
          <a:endParaRPr lang="en-US"/>
        </a:p>
      </dgm:t>
    </dgm:pt>
    <dgm:pt modelId="{B5FF9AE1-9E0C-44AE-81F8-492C3CE8ED84}" type="sibTrans" cxnId="{7B2C95C4-BA4F-4FBE-A44C-D4ED70937233}">
      <dgm:prSet/>
      <dgm:spPr/>
      <dgm:t>
        <a:bodyPr/>
        <a:lstStyle/>
        <a:p>
          <a:endParaRPr lang="en-US"/>
        </a:p>
      </dgm:t>
    </dgm:pt>
    <dgm:pt modelId="{D719C259-B8A6-4A07-8BB7-A410713F5F31}">
      <dgm:prSet custT="1"/>
      <dgm:spPr/>
      <dgm:t>
        <a:bodyPr/>
        <a:lstStyle/>
        <a:p>
          <a:r>
            <a:rPr lang="en-US" sz="1200" b="1" dirty="0" smtClean="0">
              <a:solidFill>
                <a:schemeClr val="tx1"/>
              </a:solidFill>
              <a:latin typeface="Calibri" panose="020F0502020204030204" pitchFamily="34" charset="0"/>
              <a:ea typeface="Calibri" panose="020F0502020204030204" pitchFamily="34" charset="0"/>
              <a:cs typeface="Calibri" panose="020F0502020204030204" pitchFamily="34" charset="0"/>
            </a:rPr>
            <a:t>Intel part USD 10K</a:t>
          </a:r>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dgm:t>
    </dgm:pt>
    <dgm:pt modelId="{6E110BD2-992E-4FAB-BAB2-43745DF1FDEF}" type="parTrans" cxnId="{F079CCD9-4812-4FC8-81BC-B540A9DFDBC7}">
      <dgm:prSet/>
      <dgm:spPr/>
      <dgm:t>
        <a:bodyPr/>
        <a:lstStyle/>
        <a:p>
          <a:endParaRPr lang="en-US"/>
        </a:p>
      </dgm:t>
    </dgm:pt>
    <dgm:pt modelId="{BCE474F1-634F-4893-9CF2-10F728C1454B}" type="sibTrans" cxnId="{F079CCD9-4812-4FC8-81BC-B540A9DFDBC7}">
      <dgm:prSet/>
      <dgm:spPr/>
      <dgm:t>
        <a:bodyPr/>
        <a:lstStyle/>
        <a:p>
          <a:endParaRPr lang="en-US"/>
        </a:p>
      </dgm:t>
    </dgm:pt>
    <dgm:pt modelId="{3FD518AA-CC66-403C-96AE-569C4F23ADE6}">
      <dgm:prSet custT="1"/>
      <dgm:spPr/>
      <dgm:t>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dgm:t>
    </dgm:pt>
    <dgm:pt modelId="{74FC5B91-B2F0-4C9E-A9FE-867165C0ACEB}" type="parTrans" cxnId="{3E8CA4C1-D42D-45A6-9C6F-1899AE2CB787}">
      <dgm:prSet/>
      <dgm:spPr/>
      <dgm:t>
        <a:bodyPr/>
        <a:lstStyle/>
        <a:p>
          <a:endParaRPr lang="en-US"/>
        </a:p>
      </dgm:t>
    </dgm:pt>
    <dgm:pt modelId="{B692D4F6-962D-476C-B2CB-D59EC9004802}" type="sibTrans" cxnId="{3E8CA4C1-D42D-45A6-9C6F-1899AE2CB787}">
      <dgm:prSet/>
      <dgm:spPr/>
      <dgm:t>
        <a:bodyPr/>
        <a:lstStyle/>
        <a:p>
          <a:endParaRPr lang="en-US"/>
        </a:p>
      </dgm:t>
    </dgm:pt>
    <dgm:pt modelId="{9BE42670-3C5D-42C5-A87B-D95B2287CD2A}">
      <dgm:prSet custT="1"/>
      <dgm:spPr/>
      <dgm:t>
        <a:bodyPr/>
        <a:lstStyle/>
        <a:p>
          <a:endParaRPr lang="en-US" sz="1200" dirty="0" smtClean="0">
            <a:solidFill>
              <a:schemeClr val="tx1"/>
            </a:solidFill>
            <a:latin typeface="Calibri" panose="020F0502020204030204" pitchFamily="34" charset="0"/>
            <a:ea typeface="Calibri" panose="020F0502020204030204" pitchFamily="34" charset="0"/>
            <a:cs typeface="Calibri" panose="020F0502020204030204" pitchFamily="34" charset="0"/>
          </a:endParaRPr>
        </a:p>
      </dgm:t>
    </dgm:pt>
    <dgm:pt modelId="{8057EA32-807E-4752-A92A-D56342ACB5F5}" type="parTrans" cxnId="{4E8022DA-00F3-4F81-A51B-13F675250400}">
      <dgm:prSet/>
      <dgm:spPr/>
      <dgm:t>
        <a:bodyPr/>
        <a:lstStyle/>
        <a:p>
          <a:endParaRPr lang="en-US"/>
        </a:p>
      </dgm:t>
    </dgm:pt>
    <dgm:pt modelId="{9564D71A-8F4E-4DF3-BD99-CC7F1AC196D6}" type="sibTrans" cxnId="{4E8022DA-00F3-4F81-A51B-13F675250400}">
      <dgm:prSet/>
      <dgm:spPr/>
      <dgm:t>
        <a:bodyPr/>
        <a:lstStyle/>
        <a:p>
          <a:endParaRPr lang="en-US"/>
        </a:p>
      </dgm:t>
    </dgm:pt>
    <dgm:pt modelId="{4588BE54-1343-45DD-853A-6C88AC3E1F33}">
      <dgm:prSet custT="1"/>
      <dgm:spPr/>
      <dgm:t>
        <a:bodyPr/>
        <a:lstStyle/>
        <a:p>
          <a:endParaRPr lang="en-US" sz="1200" dirty="0" smtClean="0">
            <a:solidFill>
              <a:schemeClr val="tx1"/>
            </a:solidFill>
            <a:latin typeface="Calibri" panose="020F0502020204030204" pitchFamily="34" charset="0"/>
            <a:ea typeface="Calibri" panose="020F0502020204030204" pitchFamily="34" charset="0"/>
            <a:cs typeface="Calibri" panose="020F0502020204030204" pitchFamily="34" charset="0"/>
          </a:endParaRPr>
        </a:p>
      </dgm:t>
    </dgm:pt>
    <dgm:pt modelId="{18BF6CB3-8108-44BE-BC5A-997F6EDE33D6}" type="parTrans" cxnId="{DB5A8989-C51D-4644-A678-8F3C00DB7AA2}">
      <dgm:prSet/>
      <dgm:spPr/>
      <dgm:t>
        <a:bodyPr/>
        <a:lstStyle/>
        <a:p>
          <a:endParaRPr lang="en-US"/>
        </a:p>
      </dgm:t>
    </dgm:pt>
    <dgm:pt modelId="{911B2E87-97C2-448C-AF9E-63526961DB9A}" type="sibTrans" cxnId="{DB5A8989-C51D-4644-A678-8F3C00DB7AA2}">
      <dgm:prSet/>
      <dgm:spPr/>
      <dgm:t>
        <a:bodyPr/>
        <a:lstStyle/>
        <a:p>
          <a:endParaRPr lang="en-US"/>
        </a:p>
      </dgm:t>
    </dgm:pt>
    <dgm:pt modelId="{EC23CF41-3B9D-4F5F-827C-808E6A398F70}">
      <dgm:prSet custT="1"/>
      <dgm:spPr/>
      <dgm:t>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dgm:t>
    </dgm:pt>
    <dgm:pt modelId="{5438B430-220B-45E9-9F0A-351CD77E5E26}" type="parTrans" cxnId="{0FCF74C5-7AE6-4D5E-A6E0-6423E1C149A4}">
      <dgm:prSet/>
      <dgm:spPr/>
      <dgm:t>
        <a:bodyPr/>
        <a:lstStyle/>
        <a:p>
          <a:endParaRPr lang="en-US"/>
        </a:p>
      </dgm:t>
    </dgm:pt>
    <dgm:pt modelId="{172B0DD7-E54E-49DA-B802-53BC4643FAB1}" type="sibTrans" cxnId="{0FCF74C5-7AE6-4D5E-A6E0-6423E1C149A4}">
      <dgm:prSet/>
      <dgm:spPr/>
      <dgm:t>
        <a:bodyPr/>
        <a:lstStyle/>
        <a:p>
          <a:endParaRPr lang="en-US"/>
        </a:p>
      </dgm:t>
    </dgm:pt>
    <dgm:pt modelId="{E513FF49-AFC8-4674-8BF5-6C2A11E32F35}">
      <dgm:prSet custT="1"/>
      <dgm:spPr/>
      <dgm:t>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dgm:t>
    </dgm:pt>
    <dgm:pt modelId="{4E817181-FF11-41AF-80C5-643E614CC16F}" type="parTrans" cxnId="{9305E418-B1D8-4591-B1D2-2BE6F4BFD128}">
      <dgm:prSet/>
      <dgm:spPr/>
      <dgm:t>
        <a:bodyPr/>
        <a:lstStyle/>
        <a:p>
          <a:endParaRPr lang="en-US"/>
        </a:p>
      </dgm:t>
    </dgm:pt>
    <dgm:pt modelId="{D07D7A33-EB45-4F31-B208-BFDB1223CDD9}" type="sibTrans" cxnId="{9305E418-B1D8-4591-B1D2-2BE6F4BFD128}">
      <dgm:prSet/>
      <dgm:spPr/>
      <dgm:t>
        <a:bodyPr/>
        <a:lstStyle/>
        <a:p>
          <a:endParaRPr lang="en-US"/>
        </a:p>
      </dgm:t>
    </dgm:pt>
    <dgm:pt modelId="{9D9877AC-E102-417B-BCEF-05D5296943B7}">
      <dgm:prSet custT="1"/>
      <dgm:spPr/>
      <dgm:t>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dgm:t>
    </dgm:pt>
    <dgm:pt modelId="{430B0726-E0CF-493B-BC75-87641DBB6B5D}" type="parTrans" cxnId="{15BA32EF-0716-4C20-800F-A9B8DC944D6A}">
      <dgm:prSet/>
      <dgm:spPr/>
      <dgm:t>
        <a:bodyPr/>
        <a:lstStyle/>
        <a:p>
          <a:endParaRPr lang="en-US"/>
        </a:p>
      </dgm:t>
    </dgm:pt>
    <dgm:pt modelId="{E4E2C6DD-27E1-4444-AAAC-0D664B993405}" type="sibTrans" cxnId="{15BA32EF-0716-4C20-800F-A9B8DC944D6A}">
      <dgm:prSet/>
      <dgm:spPr/>
      <dgm:t>
        <a:bodyPr/>
        <a:lstStyle/>
        <a:p>
          <a:endParaRPr lang="en-US"/>
        </a:p>
      </dgm:t>
    </dgm:pt>
    <dgm:pt modelId="{D4B7B211-DC49-4EF9-8AC2-C81BA99302E3}">
      <dgm:prSet custT="1"/>
      <dgm:spPr/>
      <dgm:t>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dgm:t>
    </dgm:pt>
    <dgm:pt modelId="{B17C8154-A999-4D71-89E2-F26711E2887B}" type="parTrans" cxnId="{ADAF73E0-F38A-4A76-9C79-FB438F4972B5}">
      <dgm:prSet/>
      <dgm:spPr/>
      <dgm:t>
        <a:bodyPr/>
        <a:lstStyle/>
        <a:p>
          <a:endParaRPr lang="en-US"/>
        </a:p>
      </dgm:t>
    </dgm:pt>
    <dgm:pt modelId="{61C5115C-A650-4FBD-879F-9C60FD9B3569}" type="sibTrans" cxnId="{ADAF73E0-F38A-4A76-9C79-FB438F4972B5}">
      <dgm:prSet/>
      <dgm:spPr/>
      <dgm:t>
        <a:bodyPr/>
        <a:lstStyle/>
        <a:p>
          <a:endParaRPr lang="en-US"/>
        </a:p>
      </dgm:t>
    </dgm:pt>
    <dgm:pt modelId="{12A45476-2856-45AE-B047-AC6E00C474D6}">
      <dgm:prSet custT="1"/>
      <dgm:spPr/>
      <dgm:t>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dgm:t>
    </dgm:pt>
    <dgm:pt modelId="{FE683DFB-2FAC-4C54-B3E9-2698AB5112A0}" type="parTrans" cxnId="{81CA36BF-9E3A-4E73-9178-6FEDDC11D1AD}">
      <dgm:prSet/>
      <dgm:spPr/>
      <dgm:t>
        <a:bodyPr/>
        <a:lstStyle/>
        <a:p>
          <a:endParaRPr lang="en-US"/>
        </a:p>
      </dgm:t>
    </dgm:pt>
    <dgm:pt modelId="{D58D7AA5-BBA8-4552-AE00-BDC523D53154}" type="sibTrans" cxnId="{81CA36BF-9E3A-4E73-9178-6FEDDC11D1AD}">
      <dgm:prSet/>
      <dgm:spPr/>
      <dgm:t>
        <a:bodyPr/>
        <a:lstStyle/>
        <a:p>
          <a:endParaRPr lang="en-US"/>
        </a:p>
      </dgm:t>
    </dgm:pt>
    <dgm:pt modelId="{96255EB8-8D0C-4FEB-9AB1-D527EB74C0C5}">
      <dgm:prSet custT="1"/>
      <dgm:spPr/>
      <dgm:t>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dgm:t>
    </dgm:pt>
    <dgm:pt modelId="{87386302-30BE-40C3-BE6D-07191ECB2828}" type="parTrans" cxnId="{641904E2-2C4B-45A9-9BE2-44E380ECB6ED}">
      <dgm:prSet/>
      <dgm:spPr/>
      <dgm:t>
        <a:bodyPr/>
        <a:lstStyle/>
        <a:p>
          <a:endParaRPr lang="en-US"/>
        </a:p>
      </dgm:t>
    </dgm:pt>
    <dgm:pt modelId="{478979E6-B8FF-4EAE-B9C4-B9150754CACD}" type="sibTrans" cxnId="{641904E2-2C4B-45A9-9BE2-44E380ECB6ED}">
      <dgm:prSet/>
      <dgm:spPr/>
      <dgm:t>
        <a:bodyPr/>
        <a:lstStyle/>
        <a:p>
          <a:endParaRPr lang="en-US"/>
        </a:p>
      </dgm:t>
    </dgm:pt>
    <dgm:pt modelId="{2A99345A-1C2E-4C38-9D5D-F6193CBD518D}" type="pres">
      <dgm:prSet presAssocID="{76167A28-A13C-4245-A1AD-F5493FEE72B9}" presName="linearFlow" presStyleCnt="0">
        <dgm:presLayoutVars>
          <dgm:dir/>
          <dgm:animLvl val="lvl"/>
          <dgm:resizeHandles val="exact"/>
        </dgm:presLayoutVars>
      </dgm:prSet>
      <dgm:spPr/>
      <dgm:t>
        <a:bodyPr/>
        <a:lstStyle/>
        <a:p>
          <a:endParaRPr lang="en-US"/>
        </a:p>
      </dgm:t>
    </dgm:pt>
    <dgm:pt modelId="{958A688B-8718-4628-A68E-729720672225}" type="pres">
      <dgm:prSet presAssocID="{8065C7DA-DCD5-4DB9-9A1A-08B0C7C43EF9}" presName="composite" presStyleCnt="0"/>
      <dgm:spPr/>
    </dgm:pt>
    <dgm:pt modelId="{651AB971-E732-4737-9C24-803BB74ACD1A}" type="pres">
      <dgm:prSet presAssocID="{8065C7DA-DCD5-4DB9-9A1A-08B0C7C43EF9}" presName="parTx" presStyleLbl="node1" presStyleIdx="0" presStyleCnt="4">
        <dgm:presLayoutVars>
          <dgm:chMax val="0"/>
          <dgm:chPref val="0"/>
          <dgm:bulletEnabled val="1"/>
        </dgm:presLayoutVars>
      </dgm:prSet>
      <dgm:spPr/>
      <dgm:t>
        <a:bodyPr/>
        <a:lstStyle/>
        <a:p>
          <a:endParaRPr lang="en-US"/>
        </a:p>
      </dgm:t>
    </dgm:pt>
    <dgm:pt modelId="{BAD06FA1-6769-4811-8C0F-21E0323A0C49}" type="pres">
      <dgm:prSet presAssocID="{8065C7DA-DCD5-4DB9-9A1A-08B0C7C43EF9}" presName="parSh" presStyleLbl="node1" presStyleIdx="0" presStyleCnt="4"/>
      <dgm:spPr/>
      <dgm:t>
        <a:bodyPr/>
        <a:lstStyle/>
        <a:p>
          <a:endParaRPr lang="en-US"/>
        </a:p>
      </dgm:t>
    </dgm:pt>
    <dgm:pt modelId="{D5E8B47D-8E10-4F8A-A5C8-A9C2411F53EF}" type="pres">
      <dgm:prSet presAssocID="{8065C7DA-DCD5-4DB9-9A1A-08B0C7C43EF9}" presName="desTx" presStyleLbl="fgAcc1" presStyleIdx="0" presStyleCnt="4" custLinFactNeighborX="535" custLinFactNeighborY="13298">
        <dgm:presLayoutVars>
          <dgm:bulletEnabled val="1"/>
        </dgm:presLayoutVars>
      </dgm:prSet>
      <dgm:spPr/>
      <dgm:t>
        <a:bodyPr/>
        <a:lstStyle/>
        <a:p>
          <a:endParaRPr lang="en-US"/>
        </a:p>
      </dgm:t>
    </dgm:pt>
    <dgm:pt modelId="{234EBAE5-F0C5-4A34-8753-A658F55F398A}" type="pres">
      <dgm:prSet presAssocID="{6719EEB4-A754-4BF8-9B3E-EFE846D2C7A4}" presName="sibTrans" presStyleLbl="sibTrans2D1" presStyleIdx="0" presStyleCnt="3"/>
      <dgm:spPr/>
      <dgm:t>
        <a:bodyPr/>
        <a:lstStyle/>
        <a:p>
          <a:endParaRPr lang="en-US"/>
        </a:p>
      </dgm:t>
    </dgm:pt>
    <dgm:pt modelId="{2E2CCD30-53E0-46B9-82FE-A80503899E76}" type="pres">
      <dgm:prSet presAssocID="{6719EEB4-A754-4BF8-9B3E-EFE846D2C7A4}" presName="connTx" presStyleLbl="sibTrans2D1" presStyleIdx="0" presStyleCnt="3"/>
      <dgm:spPr/>
      <dgm:t>
        <a:bodyPr/>
        <a:lstStyle/>
        <a:p>
          <a:endParaRPr lang="en-US"/>
        </a:p>
      </dgm:t>
    </dgm:pt>
    <dgm:pt modelId="{81959503-D8FB-41B6-BE63-C041D096C612}" type="pres">
      <dgm:prSet presAssocID="{0729C4A6-D790-453F-8C51-1BAB8917265F}" presName="composite" presStyleCnt="0"/>
      <dgm:spPr/>
    </dgm:pt>
    <dgm:pt modelId="{856DDA96-C016-48B1-8FE1-09A40B1F011D}" type="pres">
      <dgm:prSet presAssocID="{0729C4A6-D790-453F-8C51-1BAB8917265F}" presName="parTx" presStyleLbl="node1" presStyleIdx="0" presStyleCnt="4">
        <dgm:presLayoutVars>
          <dgm:chMax val="0"/>
          <dgm:chPref val="0"/>
          <dgm:bulletEnabled val="1"/>
        </dgm:presLayoutVars>
      </dgm:prSet>
      <dgm:spPr/>
      <dgm:t>
        <a:bodyPr/>
        <a:lstStyle/>
        <a:p>
          <a:endParaRPr lang="en-US"/>
        </a:p>
      </dgm:t>
    </dgm:pt>
    <dgm:pt modelId="{E6FDD4DF-E194-436F-ADA7-24A88B0DFF2F}" type="pres">
      <dgm:prSet presAssocID="{0729C4A6-D790-453F-8C51-1BAB8917265F}" presName="parSh" presStyleLbl="node1" presStyleIdx="1" presStyleCnt="4"/>
      <dgm:spPr/>
      <dgm:t>
        <a:bodyPr/>
        <a:lstStyle/>
        <a:p>
          <a:endParaRPr lang="en-US"/>
        </a:p>
      </dgm:t>
    </dgm:pt>
    <dgm:pt modelId="{D5E7679C-0BEA-4FA2-A1E4-9097BE337808}" type="pres">
      <dgm:prSet presAssocID="{0729C4A6-D790-453F-8C51-1BAB8917265F}" presName="desTx" presStyleLbl="fgAcc1" presStyleIdx="1" presStyleCnt="4" custLinFactNeighborX="534" custLinFactNeighborY="15599">
        <dgm:presLayoutVars>
          <dgm:bulletEnabled val="1"/>
        </dgm:presLayoutVars>
      </dgm:prSet>
      <dgm:spPr/>
      <dgm:t>
        <a:bodyPr/>
        <a:lstStyle/>
        <a:p>
          <a:endParaRPr lang="en-US"/>
        </a:p>
      </dgm:t>
    </dgm:pt>
    <dgm:pt modelId="{F1A21BFE-75C9-4AC8-9000-69FB93C75102}" type="pres">
      <dgm:prSet presAssocID="{AE775035-05F5-40E3-BE0C-2E7C499DC448}" presName="sibTrans" presStyleLbl="sibTrans2D1" presStyleIdx="1" presStyleCnt="3"/>
      <dgm:spPr/>
      <dgm:t>
        <a:bodyPr/>
        <a:lstStyle/>
        <a:p>
          <a:endParaRPr lang="en-US"/>
        </a:p>
      </dgm:t>
    </dgm:pt>
    <dgm:pt modelId="{3F152531-2B1A-4A55-92EA-CBB6F1036730}" type="pres">
      <dgm:prSet presAssocID="{AE775035-05F5-40E3-BE0C-2E7C499DC448}" presName="connTx" presStyleLbl="sibTrans2D1" presStyleIdx="1" presStyleCnt="3"/>
      <dgm:spPr/>
      <dgm:t>
        <a:bodyPr/>
        <a:lstStyle/>
        <a:p>
          <a:endParaRPr lang="en-US"/>
        </a:p>
      </dgm:t>
    </dgm:pt>
    <dgm:pt modelId="{AC3395A0-3E22-47C8-A081-95BCB3EEC7B2}" type="pres">
      <dgm:prSet presAssocID="{BD26B9BF-4494-4B11-AB70-C61BE41863E3}" presName="composite" presStyleCnt="0"/>
      <dgm:spPr/>
    </dgm:pt>
    <dgm:pt modelId="{85891F26-1933-4EBF-865D-479C838E5905}" type="pres">
      <dgm:prSet presAssocID="{BD26B9BF-4494-4B11-AB70-C61BE41863E3}" presName="parTx" presStyleLbl="node1" presStyleIdx="1" presStyleCnt="4">
        <dgm:presLayoutVars>
          <dgm:chMax val="0"/>
          <dgm:chPref val="0"/>
          <dgm:bulletEnabled val="1"/>
        </dgm:presLayoutVars>
      </dgm:prSet>
      <dgm:spPr/>
      <dgm:t>
        <a:bodyPr/>
        <a:lstStyle/>
        <a:p>
          <a:endParaRPr lang="en-US"/>
        </a:p>
      </dgm:t>
    </dgm:pt>
    <dgm:pt modelId="{A988E2F0-69BD-4B96-A3F1-2511BDD400AB}" type="pres">
      <dgm:prSet presAssocID="{BD26B9BF-4494-4B11-AB70-C61BE41863E3}" presName="parSh" presStyleLbl="node1" presStyleIdx="2" presStyleCnt="4"/>
      <dgm:spPr/>
      <dgm:t>
        <a:bodyPr/>
        <a:lstStyle/>
        <a:p>
          <a:endParaRPr lang="en-US"/>
        </a:p>
      </dgm:t>
    </dgm:pt>
    <dgm:pt modelId="{9BF27D73-6581-42C5-8EF1-DD1DF1EF1395}" type="pres">
      <dgm:prSet presAssocID="{BD26B9BF-4494-4B11-AB70-C61BE41863E3}" presName="desTx" presStyleLbl="fgAcc1" presStyleIdx="2" presStyleCnt="4" custLinFactNeighborX="6948" custLinFactNeighborY="13042">
        <dgm:presLayoutVars>
          <dgm:bulletEnabled val="1"/>
        </dgm:presLayoutVars>
      </dgm:prSet>
      <dgm:spPr/>
      <dgm:t>
        <a:bodyPr/>
        <a:lstStyle/>
        <a:p>
          <a:endParaRPr lang="en-US"/>
        </a:p>
      </dgm:t>
    </dgm:pt>
    <dgm:pt modelId="{03788ECC-5AC6-4B0A-80CF-0E7B1CB76BD0}" type="pres">
      <dgm:prSet presAssocID="{6152E70B-AAA7-49F2-B384-F1BF97F1B025}" presName="sibTrans" presStyleLbl="sibTrans2D1" presStyleIdx="2" presStyleCnt="3"/>
      <dgm:spPr/>
      <dgm:t>
        <a:bodyPr/>
        <a:lstStyle/>
        <a:p>
          <a:endParaRPr lang="en-US"/>
        </a:p>
      </dgm:t>
    </dgm:pt>
    <dgm:pt modelId="{BA7783EC-A00F-4E31-933D-38FB883F70AB}" type="pres">
      <dgm:prSet presAssocID="{6152E70B-AAA7-49F2-B384-F1BF97F1B025}" presName="connTx" presStyleLbl="sibTrans2D1" presStyleIdx="2" presStyleCnt="3"/>
      <dgm:spPr/>
      <dgm:t>
        <a:bodyPr/>
        <a:lstStyle/>
        <a:p>
          <a:endParaRPr lang="en-US"/>
        </a:p>
      </dgm:t>
    </dgm:pt>
    <dgm:pt modelId="{170DB373-C7EA-4AE4-8C1D-7EC7C5489F6F}" type="pres">
      <dgm:prSet presAssocID="{A18CE24B-366C-4D50-97F6-1AE607F81688}" presName="composite" presStyleCnt="0"/>
      <dgm:spPr/>
    </dgm:pt>
    <dgm:pt modelId="{7BA41748-039F-4132-A094-79DF95E9FC5B}" type="pres">
      <dgm:prSet presAssocID="{A18CE24B-366C-4D50-97F6-1AE607F81688}" presName="parTx" presStyleLbl="node1" presStyleIdx="2" presStyleCnt="4">
        <dgm:presLayoutVars>
          <dgm:chMax val="0"/>
          <dgm:chPref val="0"/>
          <dgm:bulletEnabled val="1"/>
        </dgm:presLayoutVars>
      </dgm:prSet>
      <dgm:spPr/>
      <dgm:t>
        <a:bodyPr/>
        <a:lstStyle/>
        <a:p>
          <a:endParaRPr lang="en-US"/>
        </a:p>
      </dgm:t>
    </dgm:pt>
    <dgm:pt modelId="{4D629E52-BBB4-48E1-8D26-7E46CA65A38D}" type="pres">
      <dgm:prSet presAssocID="{A18CE24B-366C-4D50-97F6-1AE607F81688}" presName="parSh" presStyleLbl="node1" presStyleIdx="3" presStyleCnt="4"/>
      <dgm:spPr/>
      <dgm:t>
        <a:bodyPr/>
        <a:lstStyle/>
        <a:p>
          <a:endParaRPr lang="en-US"/>
        </a:p>
      </dgm:t>
    </dgm:pt>
    <dgm:pt modelId="{C8F06844-F199-423C-B5A1-134E599551DC}" type="pres">
      <dgm:prSet presAssocID="{A18CE24B-366C-4D50-97F6-1AE607F81688}" presName="desTx" presStyleLbl="fgAcc1" presStyleIdx="3" presStyleCnt="4" custLinFactNeighborX="79" custLinFactNeighborY="9973">
        <dgm:presLayoutVars>
          <dgm:bulletEnabled val="1"/>
        </dgm:presLayoutVars>
      </dgm:prSet>
      <dgm:spPr/>
      <dgm:t>
        <a:bodyPr/>
        <a:lstStyle/>
        <a:p>
          <a:endParaRPr lang="en-US"/>
        </a:p>
      </dgm:t>
    </dgm:pt>
  </dgm:ptLst>
  <dgm:cxnLst>
    <dgm:cxn modelId="{7B2C95C4-BA4F-4FBE-A44C-D4ED70937233}" srcId="{A18CE24B-366C-4D50-97F6-1AE607F81688}" destId="{181B0260-937E-4011-9458-0DE5829546D3}" srcOrd="0" destOrd="0" parTransId="{E5A6506B-66DD-4C6B-8FAE-390E4710CDB2}" sibTransId="{B5FF9AE1-9E0C-44AE-81F8-492C3CE8ED84}"/>
    <dgm:cxn modelId="{8F485338-727C-45CF-9748-A2B7306EBE01}" type="presOf" srcId="{0729C4A6-D790-453F-8C51-1BAB8917265F}" destId="{E6FDD4DF-E194-436F-ADA7-24A88B0DFF2F}" srcOrd="1" destOrd="0" presId="urn:microsoft.com/office/officeart/2005/8/layout/process3"/>
    <dgm:cxn modelId="{0CB15D32-4818-469A-8043-9DF8CC8E7892}" type="presOf" srcId="{D719C259-B8A6-4A07-8BB7-A410713F5F31}" destId="{C8F06844-F199-423C-B5A1-134E599551DC}" srcOrd="0" destOrd="1" presId="urn:microsoft.com/office/officeart/2005/8/layout/process3"/>
    <dgm:cxn modelId="{F68AB8AD-F29B-4B49-9377-6BF51EEFE0C9}" type="presOf" srcId="{3DEBD1DC-2EEF-4AA2-B671-E746E02E34EF}" destId="{D5E8B47D-8E10-4F8A-A5C8-A9C2411F53EF}" srcOrd="0" destOrd="0" presId="urn:microsoft.com/office/officeart/2005/8/layout/process3"/>
    <dgm:cxn modelId="{E95D387E-D402-4716-89AD-8477926F5221}" type="presOf" srcId="{AE775035-05F5-40E3-BE0C-2E7C499DC448}" destId="{3F152531-2B1A-4A55-92EA-CBB6F1036730}" srcOrd="1" destOrd="0" presId="urn:microsoft.com/office/officeart/2005/8/layout/process3"/>
    <dgm:cxn modelId="{12F3E516-CDDA-42CF-9781-56A037F3E1C3}" srcId="{BD26B9BF-4494-4B11-AB70-C61BE41863E3}" destId="{2BF41823-2488-4511-B8B2-74C7B4461727}" srcOrd="6" destOrd="0" parTransId="{79B3ECE5-CBC2-4BA4-9BA6-D6D904909CF0}" sibTransId="{F236A9B3-8C85-493C-930D-B4D26700C4D0}"/>
    <dgm:cxn modelId="{9162828A-C564-41C6-AA52-E21D42D93DC1}" type="presOf" srcId="{6152E70B-AAA7-49F2-B384-F1BF97F1B025}" destId="{BA7783EC-A00F-4E31-933D-38FB883F70AB}" srcOrd="1" destOrd="0" presId="urn:microsoft.com/office/officeart/2005/8/layout/process3"/>
    <dgm:cxn modelId="{0FCF74C5-7AE6-4D5E-A6E0-6423E1C149A4}" srcId="{0729C4A6-D790-453F-8C51-1BAB8917265F}" destId="{EC23CF41-3B9D-4F5F-827C-808E6A398F70}" srcOrd="1" destOrd="0" parTransId="{5438B430-220B-45E9-9F0A-351CD77E5E26}" sibTransId="{172B0DD7-E54E-49DA-B802-53BC4643FAB1}"/>
    <dgm:cxn modelId="{3740A90A-3C02-478A-A94F-CAB8C801DA0A}" srcId="{8065C7DA-DCD5-4DB9-9A1A-08B0C7C43EF9}" destId="{7090622B-EBB0-4A7C-B532-149E54701D5F}" srcOrd="4" destOrd="0" parTransId="{508C013B-F8AC-4D73-916D-69CEFA74C64E}" sibTransId="{9850D1D5-C9F5-4715-B297-CCB2D0F31273}"/>
    <dgm:cxn modelId="{17833677-E7A2-4035-90F1-6B24C52E1987}" srcId="{0729C4A6-D790-453F-8C51-1BAB8917265F}" destId="{8DDDFB5C-4634-442D-B815-29782A527FC5}" srcOrd="4" destOrd="0" parTransId="{1732D534-E7B7-42F5-9EE9-9F0EDF1533CE}" sibTransId="{B4BC3764-6360-40FE-B0D5-036A46083D55}"/>
    <dgm:cxn modelId="{59BF6E9F-2796-4B69-A199-91CC927646CE}" type="presOf" srcId="{F77E6B27-024D-4F36-AD2F-5054536D6B12}" destId="{D5E8B47D-8E10-4F8A-A5C8-A9C2411F53EF}" srcOrd="0" destOrd="2" presId="urn:microsoft.com/office/officeart/2005/8/layout/process3"/>
    <dgm:cxn modelId="{0A698996-2A77-423E-85DB-0A8512A445B7}" srcId="{76167A28-A13C-4245-A1AD-F5493FEE72B9}" destId="{0729C4A6-D790-453F-8C51-1BAB8917265F}" srcOrd="1" destOrd="0" parTransId="{3BAFAEE7-ED73-4490-B2A3-F4A63D1F59C8}" sibTransId="{AE775035-05F5-40E3-BE0C-2E7C499DC448}"/>
    <dgm:cxn modelId="{F01950D5-7A72-41BD-9413-03B2D793BC10}" srcId="{76167A28-A13C-4245-A1AD-F5493FEE72B9}" destId="{A18CE24B-366C-4D50-97F6-1AE607F81688}" srcOrd="3" destOrd="0" parTransId="{A08A91D2-F356-46C9-A9A2-FC58EED532BF}" sibTransId="{78EAA87D-5399-4AFF-8B29-832F196BF51F}"/>
    <dgm:cxn modelId="{369D0D60-BEF2-4E1D-BB47-A4DF387B073E}" type="presOf" srcId="{181B0260-937E-4011-9458-0DE5829546D3}" destId="{C8F06844-F199-423C-B5A1-134E599551DC}" srcOrd="0" destOrd="0" presId="urn:microsoft.com/office/officeart/2005/8/layout/process3"/>
    <dgm:cxn modelId="{C4159FEC-8B1C-4333-A7F6-F71644B3128E}" type="presOf" srcId="{A18CE24B-366C-4D50-97F6-1AE607F81688}" destId="{4D629E52-BBB4-48E1-8D26-7E46CA65A38D}" srcOrd="1" destOrd="0" presId="urn:microsoft.com/office/officeart/2005/8/layout/process3"/>
    <dgm:cxn modelId="{06A39655-8511-4ECC-8D69-3961152D7C08}" srcId="{0729C4A6-D790-453F-8C51-1BAB8917265F}" destId="{13EAEDCE-D6B7-4987-9E7C-A28D04926584}" srcOrd="6" destOrd="0" parTransId="{0AA1BDEC-D7C4-4229-8A08-6C0A50F13235}" sibTransId="{6F320FF0-3281-4EFB-8DDC-CE176231DEDE}"/>
    <dgm:cxn modelId="{88412281-07FB-4ECA-87C3-E0F62B8E9760}" type="presOf" srcId="{E513FF49-AFC8-4674-8BF5-6C2A11E32F35}" destId="{D5E7679C-0BEA-4FA2-A1E4-9097BE337808}" srcOrd="0" destOrd="3" presId="urn:microsoft.com/office/officeart/2005/8/layout/process3"/>
    <dgm:cxn modelId="{3E8CA4C1-D42D-45A6-9C6F-1899AE2CB787}" srcId="{8065C7DA-DCD5-4DB9-9A1A-08B0C7C43EF9}" destId="{3FD518AA-CC66-403C-96AE-569C4F23ADE6}" srcOrd="1" destOrd="0" parTransId="{74FC5B91-B2F0-4C9E-A9FE-867165C0ACEB}" sibTransId="{B692D4F6-962D-476C-B2CB-D59EC9004802}"/>
    <dgm:cxn modelId="{82EC4A19-3EB6-4C7C-9BD3-9313C79D35FE}" srcId="{76167A28-A13C-4245-A1AD-F5493FEE72B9}" destId="{BD26B9BF-4494-4B11-AB70-C61BE41863E3}" srcOrd="2" destOrd="0" parTransId="{67A81C90-BA5A-4798-9A1A-9A3D05B95CA7}" sibTransId="{6152E70B-AAA7-49F2-B384-F1BF97F1B025}"/>
    <dgm:cxn modelId="{9305E418-B1D8-4591-B1D2-2BE6F4BFD128}" srcId="{0729C4A6-D790-453F-8C51-1BAB8917265F}" destId="{E513FF49-AFC8-4674-8BF5-6C2A11E32F35}" srcOrd="3" destOrd="0" parTransId="{4E817181-FF11-41AF-80C5-643E614CC16F}" sibTransId="{D07D7A33-EB45-4F31-B208-BFDB1223CDD9}"/>
    <dgm:cxn modelId="{03F6E622-0AF6-45F7-B899-73AB450AC465}" type="presOf" srcId="{76167A28-A13C-4245-A1AD-F5493FEE72B9}" destId="{2A99345A-1C2E-4C38-9D5D-F6193CBD518D}" srcOrd="0" destOrd="0" presId="urn:microsoft.com/office/officeart/2005/8/layout/process3"/>
    <dgm:cxn modelId="{15BA32EF-0716-4C20-800F-A9B8DC944D6A}" srcId="{0729C4A6-D790-453F-8C51-1BAB8917265F}" destId="{9D9877AC-E102-417B-BCEF-05D5296943B7}" srcOrd="5" destOrd="0" parTransId="{430B0726-E0CF-493B-BC75-87641DBB6B5D}" sibTransId="{E4E2C6DD-27E1-4444-AAAC-0D664B993405}"/>
    <dgm:cxn modelId="{8BD884C2-4BCD-400A-BF4C-FF7D259C49C7}" type="presOf" srcId="{13EAEDCE-D6B7-4987-9E7C-A28D04926584}" destId="{D5E7679C-0BEA-4FA2-A1E4-9097BE337808}" srcOrd="0" destOrd="6" presId="urn:microsoft.com/office/officeart/2005/8/layout/process3"/>
    <dgm:cxn modelId="{606A808B-FD6B-46F7-A6FB-8063A3EFB73D}" type="presOf" srcId="{AE775035-05F5-40E3-BE0C-2E7C499DC448}" destId="{F1A21BFE-75C9-4AC8-9000-69FB93C75102}" srcOrd="0" destOrd="0" presId="urn:microsoft.com/office/officeart/2005/8/layout/process3"/>
    <dgm:cxn modelId="{E6C5918E-E2A9-4762-BC82-A0531FAF0F40}" type="presOf" srcId="{9BE42670-3C5D-42C5-A87B-D95B2287CD2A}" destId="{D5E8B47D-8E10-4F8A-A5C8-A9C2411F53EF}" srcOrd="0" destOrd="3" presId="urn:microsoft.com/office/officeart/2005/8/layout/process3"/>
    <dgm:cxn modelId="{AD0F2812-894B-4192-BE9E-C12B86EE152A}" type="presOf" srcId="{8065C7DA-DCD5-4DB9-9A1A-08B0C7C43EF9}" destId="{651AB971-E732-4737-9C24-803BB74ACD1A}" srcOrd="0" destOrd="0" presId="urn:microsoft.com/office/officeart/2005/8/layout/process3"/>
    <dgm:cxn modelId="{426CB1A4-AD46-447C-910D-EE19710C8822}" srcId="{8065C7DA-DCD5-4DB9-9A1A-08B0C7C43EF9}" destId="{3DEBD1DC-2EEF-4AA2-B671-E746E02E34EF}" srcOrd="0" destOrd="0" parTransId="{9D093DC2-F69D-4593-BC47-E8A20ACBB3ED}" sibTransId="{13968035-ADC4-413C-80BF-161ED8A4A7F5}"/>
    <dgm:cxn modelId="{63D6A3DF-561F-4F80-BDBD-2D441E0D0E7A}" srcId="{0729C4A6-D790-453F-8C51-1BAB8917265F}" destId="{18CDE97B-F7A4-4D6C-87FE-B87AA2F7F9FF}" srcOrd="2" destOrd="0" parTransId="{D79AC203-545B-4752-A8E8-DB1EABA5B971}" sibTransId="{64F24DAB-7C30-44AD-B81C-631713312560}"/>
    <dgm:cxn modelId="{58F2EE2B-69BA-4AC5-B6EF-A17233D11344}" type="presOf" srcId="{EC23CF41-3B9D-4F5F-827C-808E6A398F70}" destId="{D5E7679C-0BEA-4FA2-A1E4-9097BE337808}" srcOrd="0" destOrd="1" presId="urn:microsoft.com/office/officeart/2005/8/layout/process3"/>
    <dgm:cxn modelId="{E6F1825C-3F70-4267-964C-543DD0761713}" type="presOf" srcId="{BD26B9BF-4494-4B11-AB70-C61BE41863E3}" destId="{85891F26-1933-4EBF-865D-479C838E5905}" srcOrd="0" destOrd="0" presId="urn:microsoft.com/office/officeart/2005/8/layout/process3"/>
    <dgm:cxn modelId="{652184DB-8DEF-48C5-A91B-9C8D3B63B3C6}" type="presOf" srcId="{2ED81B84-8E48-4890-94EB-8B34DAF44E9E}" destId="{D5E7679C-0BEA-4FA2-A1E4-9097BE337808}" srcOrd="0" destOrd="0" presId="urn:microsoft.com/office/officeart/2005/8/layout/process3"/>
    <dgm:cxn modelId="{100E4C64-2BC6-49A2-9DB3-6A8656EE6E61}" type="presOf" srcId="{BD26B9BF-4494-4B11-AB70-C61BE41863E3}" destId="{A988E2F0-69BD-4B96-A3F1-2511BDD400AB}" srcOrd="1" destOrd="0" presId="urn:microsoft.com/office/officeart/2005/8/layout/process3"/>
    <dgm:cxn modelId="{6CFEFD0B-F97B-48D5-A273-B2B3EF9A12ED}" srcId="{BD26B9BF-4494-4B11-AB70-C61BE41863E3}" destId="{50202984-4929-4BCA-8BA3-46353E451E46}" srcOrd="4" destOrd="0" parTransId="{F5A2F406-46D1-4580-94AF-24CC89D81A2D}" sibTransId="{B88862BD-05F1-4B9E-963A-42979AD41104}"/>
    <dgm:cxn modelId="{4E8022DA-00F3-4F81-A51B-13F675250400}" srcId="{8065C7DA-DCD5-4DB9-9A1A-08B0C7C43EF9}" destId="{9BE42670-3C5D-42C5-A87B-D95B2287CD2A}" srcOrd="3" destOrd="0" parTransId="{8057EA32-807E-4752-A92A-D56342ACB5F5}" sibTransId="{9564D71A-8F4E-4DF3-BD99-CC7F1AC196D6}"/>
    <dgm:cxn modelId="{C801FDD1-D324-4FEE-B5A6-B3591B34446D}" type="presOf" srcId="{6152E70B-AAA7-49F2-B384-F1BF97F1B025}" destId="{03788ECC-5AC6-4B0A-80CF-0E7B1CB76BD0}" srcOrd="0" destOrd="0" presId="urn:microsoft.com/office/officeart/2005/8/layout/process3"/>
    <dgm:cxn modelId="{ADAF73E0-F38A-4A76-9C79-FB438F4972B5}" srcId="{BD26B9BF-4494-4B11-AB70-C61BE41863E3}" destId="{D4B7B211-DC49-4EF9-8AC2-C81BA99302E3}" srcOrd="1" destOrd="0" parTransId="{B17C8154-A999-4D71-89E2-F26711E2887B}" sibTransId="{61C5115C-A650-4FBD-879F-9C60FD9B3569}"/>
    <dgm:cxn modelId="{90F57188-8478-46BB-9175-5FCCA0DDB812}" srcId="{8065C7DA-DCD5-4DB9-9A1A-08B0C7C43EF9}" destId="{F77E6B27-024D-4F36-AD2F-5054536D6B12}" srcOrd="2" destOrd="0" parTransId="{77D4521F-7BFA-4E6F-A590-CD3D106E118E}" sibTransId="{1973B7B5-D7EF-4950-B1B0-940D516D46D6}"/>
    <dgm:cxn modelId="{7EC2F58F-F8B7-4079-80F3-7D511293E546}" type="presOf" srcId="{3FD518AA-CC66-403C-96AE-569C4F23ADE6}" destId="{D5E8B47D-8E10-4F8A-A5C8-A9C2411F53EF}" srcOrd="0" destOrd="1" presId="urn:microsoft.com/office/officeart/2005/8/layout/process3"/>
    <dgm:cxn modelId="{EC98793A-90C4-449A-A816-32B46CED3547}" type="presOf" srcId="{4588BE54-1343-45DD-853A-6C88AC3E1F33}" destId="{D5E8B47D-8E10-4F8A-A5C8-A9C2411F53EF}" srcOrd="0" destOrd="5" presId="urn:microsoft.com/office/officeart/2005/8/layout/process3"/>
    <dgm:cxn modelId="{53421A8A-72A7-4882-875D-139FF0199321}" type="presOf" srcId="{96255EB8-8D0C-4FEB-9AB1-D527EB74C0C5}" destId="{9BF27D73-6581-42C5-8EF1-DD1DF1EF1395}" srcOrd="0" destOrd="5" presId="urn:microsoft.com/office/officeart/2005/8/layout/process3"/>
    <dgm:cxn modelId="{BEAD6639-2233-45D5-B645-7DDDBC672143}" srcId="{BD26B9BF-4494-4B11-AB70-C61BE41863E3}" destId="{54E385A8-0044-46E0-BCD5-DFCF9E7C7223}" srcOrd="0" destOrd="0" parTransId="{8E4391C6-C7AE-4C68-8671-EA39319EC18C}" sibTransId="{1F189842-D921-41FD-AB0A-87072EC67651}"/>
    <dgm:cxn modelId="{E873CB1C-6988-4F19-98ED-AB0F526E92F7}" type="presOf" srcId="{6719EEB4-A754-4BF8-9B3E-EFE846D2C7A4}" destId="{2E2CCD30-53E0-46B9-82FE-A80503899E76}" srcOrd="1" destOrd="0" presId="urn:microsoft.com/office/officeart/2005/8/layout/process3"/>
    <dgm:cxn modelId="{A48BDD7E-72E4-4CEB-B11D-B51AA74A0D90}" srcId="{BD26B9BF-4494-4B11-AB70-C61BE41863E3}" destId="{2F050AA4-A510-4DA5-B5B9-23AF199505F4}" srcOrd="2" destOrd="0" parTransId="{1C075426-679D-4C5B-A0E4-15ECB0DAD745}" sibTransId="{B5A79361-68C5-4B9A-A7F7-986FA106425A}"/>
    <dgm:cxn modelId="{0BD53F18-3FF7-429D-8AE3-BDC7E9BCC1E8}" type="presOf" srcId="{50202984-4929-4BCA-8BA3-46353E451E46}" destId="{9BF27D73-6581-42C5-8EF1-DD1DF1EF1395}" srcOrd="0" destOrd="4" presId="urn:microsoft.com/office/officeart/2005/8/layout/process3"/>
    <dgm:cxn modelId="{6B4338D2-8C8F-4F8B-A359-8E433BFD70F3}" srcId="{8065C7DA-DCD5-4DB9-9A1A-08B0C7C43EF9}" destId="{1D8B7542-0DFA-49C8-AF14-67D8604F26CA}" srcOrd="6" destOrd="0" parTransId="{926CADBB-E3AF-4E7E-9314-CEBC25AAAFB0}" sibTransId="{C8E2E188-7B0E-4F5B-851B-B875FE68563A}"/>
    <dgm:cxn modelId="{773AB112-CD2D-4CD0-8AC5-137CDF04A5BD}" type="presOf" srcId="{2F050AA4-A510-4DA5-B5B9-23AF199505F4}" destId="{9BF27D73-6581-42C5-8EF1-DD1DF1EF1395}" srcOrd="0" destOrd="2" presId="urn:microsoft.com/office/officeart/2005/8/layout/process3"/>
    <dgm:cxn modelId="{0DA3F9F8-10D7-4847-A59F-F01D1C2E37F9}" type="presOf" srcId="{8DDDFB5C-4634-442D-B815-29782A527FC5}" destId="{D5E7679C-0BEA-4FA2-A1E4-9097BE337808}" srcOrd="0" destOrd="4" presId="urn:microsoft.com/office/officeart/2005/8/layout/process3"/>
    <dgm:cxn modelId="{2FF0DEF9-69E2-4F1B-9F4C-EF4079E3FED3}" srcId="{76167A28-A13C-4245-A1AD-F5493FEE72B9}" destId="{8065C7DA-DCD5-4DB9-9A1A-08B0C7C43EF9}" srcOrd="0" destOrd="0" parTransId="{92C3DA43-94C3-4DDF-9BB0-02DC07AA6368}" sibTransId="{6719EEB4-A754-4BF8-9B3E-EFE846D2C7A4}"/>
    <dgm:cxn modelId="{25F5F62F-C69B-4541-A1DC-CD666F219D97}" type="presOf" srcId="{8065C7DA-DCD5-4DB9-9A1A-08B0C7C43EF9}" destId="{BAD06FA1-6769-4811-8C0F-21E0323A0C49}" srcOrd="1" destOrd="0" presId="urn:microsoft.com/office/officeart/2005/8/layout/process3"/>
    <dgm:cxn modelId="{DC7FA499-4CB6-4A03-AAAF-087CA55C5612}" type="presOf" srcId="{9D9877AC-E102-417B-BCEF-05D5296943B7}" destId="{D5E7679C-0BEA-4FA2-A1E4-9097BE337808}" srcOrd="0" destOrd="5" presId="urn:microsoft.com/office/officeart/2005/8/layout/process3"/>
    <dgm:cxn modelId="{04449EA8-D957-4C17-B5D3-BEE184914365}" type="presOf" srcId="{1D8B7542-0DFA-49C8-AF14-67D8604F26CA}" destId="{D5E8B47D-8E10-4F8A-A5C8-A9C2411F53EF}" srcOrd="0" destOrd="6" presId="urn:microsoft.com/office/officeart/2005/8/layout/process3"/>
    <dgm:cxn modelId="{EF7FDD2F-8443-4314-9B0B-33A48D114461}" type="presOf" srcId="{2BF41823-2488-4511-B8B2-74C7B4461727}" destId="{9BF27D73-6581-42C5-8EF1-DD1DF1EF1395}" srcOrd="0" destOrd="6" presId="urn:microsoft.com/office/officeart/2005/8/layout/process3"/>
    <dgm:cxn modelId="{EBBBF64A-FB2B-4031-8CBB-0F24C1CF8636}" type="presOf" srcId="{0729C4A6-D790-453F-8C51-1BAB8917265F}" destId="{856DDA96-C016-48B1-8FE1-09A40B1F011D}" srcOrd="0" destOrd="0" presId="urn:microsoft.com/office/officeart/2005/8/layout/process3"/>
    <dgm:cxn modelId="{3376C329-4D0D-4862-8E60-E3C26F7329B7}" type="presOf" srcId="{12A45476-2856-45AE-B047-AC6E00C474D6}" destId="{9BF27D73-6581-42C5-8EF1-DD1DF1EF1395}" srcOrd="0" destOrd="3" presId="urn:microsoft.com/office/officeart/2005/8/layout/process3"/>
    <dgm:cxn modelId="{DB5A8989-C51D-4644-A678-8F3C00DB7AA2}" srcId="{8065C7DA-DCD5-4DB9-9A1A-08B0C7C43EF9}" destId="{4588BE54-1343-45DD-853A-6C88AC3E1F33}" srcOrd="5" destOrd="0" parTransId="{18BF6CB3-8108-44BE-BC5A-997F6EDE33D6}" sibTransId="{911B2E87-97C2-448C-AF9E-63526961DB9A}"/>
    <dgm:cxn modelId="{32DE786A-7993-4919-B1CA-0FAB62B4CCAA}" type="presOf" srcId="{6719EEB4-A754-4BF8-9B3E-EFE846D2C7A4}" destId="{234EBAE5-F0C5-4A34-8753-A658F55F398A}" srcOrd="0" destOrd="0" presId="urn:microsoft.com/office/officeart/2005/8/layout/process3"/>
    <dgm:cxn modelId="{3B0126A5-5452-4837-934B-2865159D11BE}" type="presOf" srcId="{A18CE24B-366C-4D50-97F6-1AE607F81688}" destId="{7BA41748-039F-4132-A094-79DF95E9FC5B}" srcOrd="0" destOrd="0" presId="urn:microsoft.com/office/officeart/2005/8/layout/process3"/>
    <dgm:cxn modelId="{3096F9E8-916B-4030-8B62-AB874DB8C4E3}" type="presOf" srcId="{7090622B-EBB0-4A7C-B532-149E54701D5F}" destId="{D5E8B47D-8E10-4F8A-A5C8-A9C2411F53EF}" srcOrd="0" destOrd="4" presId="urn:microsoft.com/office/officeart/2005/8/layout/process3"/>
    <dgm:cxn modelId="{81CA36BF-9E3A-4E73-9178-6FEDDC11D1AD}" srcId="{BD26B9BF-4494-4B11-AB70-C61BE41863E3}" destId="{12A45476-2856-45AE-B047-AC6E00C474D6}" srcOrd="3" destOrd="0" parTransId="{FE683DFB-2FAC-4C54-B3E9-2698AB5112A0}" sibTransId="{D58D7AA5-BBA8-4552-AE00-BDC523D53154}"/>
    <dgm:cxn modelId="{7A725C07-0A7A-4693-851C-37C2AA9026DB}" type="presOf" srcId="{18CDE97B-F7A4-4D6C-87FE-B87AA2F7F9FF}" destId="{D5E7679C-0BEA-4FA2-A1E4-9097BE337808}" srcOrd="0" destOrd="2" presId="urn:microsoft.com/office/officeart/2005/8/layout/process3"/>
    <dgm:cxn modelId="{C01D2DD5-D1E7-42C8-B84F-242D75637A52}" type="presOf" srcId="{D4B7B211-DC49-4EF9-8AC2-C81BA99302E3}" destId="{9BF27D73-6581-42C5-8EF1-DD1DF1EF1395}" srcOrd="0" destOrd="1" presId="urn:microsoft.com/office/officeart/2005/8/layout/process3"/>
    <dgm:cxn modelId="{F079CCD9-4812-4FC8-81BC-B540A9DFDBC7}" srcId="{A18CE24B-366C-4D50-97F6-1AE607F81688}" destId="{D719C259-B8A6-4A07-8BB7-A410713F5F31}" srcOrd="1" destOrd="0" parTransId="{6E110BD2-992E-4FAB-BAB2-43745DF1FDEF}" sibTransId="{BCE474F1-634F-4893-9CF2-10F728C1454B}"/>
    <dgm:cxn modelId="{42FFED84-A6AF-4594-A2BB-D670A2ABD6F1}" srcId="{0729C4A6-D790-453F-8C51-1BAB8917265F}" destId="{2ED81B84-8E48-4890-94EB-8B34DAF44E9E}" srcOrd="0" destOrd="0" parTransId="{F8968D84-25E1-4A44-A27E-7E2925DF2379}" sibTransId="{15760354-9BF9-42B8-882F-77134D03A22A}"/>
    <dgm:cxn modelId="{CDA8A398-EDB1-4CE7-94BB-054AC96900DE}" type="presOf" srcId="{54E385A8-0044-46E0-BCD5-DFCF9E7C7223}" destId="{9BF27D73-6581-42C5-8EF1-DD1DF1EF1395}" srcOrd="0" destOrd="0" presId="urn:microsoft.com/office/officeart/2005/8/layout/process3"/>
    <dgm:cxn modelId="{641904E2-2C4B-45A9-9BE2-44E380ECB6ED}" srcId="{BD26B9BF-4494-4B11-AB70-C61BE41863E3}" destId="{96255EB8-8D0C-4FEB-9AB1-D527EB74C0C5}" srcOrd="5" destOrd="0" parTransId="{87386302-30BE-40C3-BE6D-07191ECB2828}" sibTransId="{478979E6-B8FF-4EAE-B9C4-B9150754CACD}"/>
    <dgm:cxn modelId="{97922CAD-5A3D-4426-A66C-46045DE88359}" type="presParOf" srcId="{2A99345A-1C2E-4C38-9D5D-F6193CBD518D}" destId="{958A688B-8718-4628-A68E-729720672225}" srcOrd="0" destOrd="0" presId="urn:microsoft.com/office/officeart/2005/8/layout/process3"/>
    <dgm:cxn modelId="{CC2EBFD8-3238-466C-932B-01BDE3B1EAAB}" type="presParOf" srcId="{958A688B-8718-4628-A68E-729720672225}" destId="{651AB971-E732-4737-9C24-803BB74ACD1A}" srcOrd="0" destOrd="0" presId="urn:microsoft.com/office/officeart/2005/8/layout/process3"/>
    <dgm:cxn modelId="{DD5CF7E2-DD7C-402E-899B-95FF744C2912}" type="presParOf" srcId="{958A688B-8718-4628-A68E-729720672225}" destId="{BAD06FA1-6769-4811-8C0F-21E0323A0C49}" srcOrd="1" destOrd="0" presId="urn:microsoft.com/office/officeart/2005/8/layout/process3"/>
    <dgm:cxn modelId="{48416B0A-B866-472D-B84F-A08CC4468017}" type="presParOf" srcId="{958A688B-8718-4628-A68E-729720672225}" destId="{D5E8B47D-8E10-4F8A-A5C8-A9C2411F53EF}" srcOrd="2" destOrd="0" presId="urn:microsoft.com/office/officeart/2005/8/layout/process3"/>
    <dgm:cxn modelId="{F07C734C-5950-4A9E-B59F-3AEBE399C1AE}" type="presParOf" srcId="{2A99345A-1C2E-4C38-9D5D-F6193CBD518D}" destId="{234EBAE5-F0C5-4A34-8753-A658F55F398A}" srcOrd="1" destOrd="0" presId="urn:microsoft.com/office/officeart/2005/8/layout/process3"/>
    <dgm:cxn modelId="{55AB70B1-F5C2-4C33-9D48-F041054F880A}" type="presParOf" srcId="{234EBAE5-F0C5-4A34-8753-A658F55F398A}" destId="{2E2CCD30-53E0-46B9-82FE-A80503899E76}" srcOrd="0" destOrd="0" presId="urn:microsoft.com/office/officeart/2005/8/layout/process3"/>
    <dgm:cxn modelId="{800E78F9-12AD-4F99-8B53-BBFE87B797D3}" type="presParOf" srcId="{2A99345A-1C2E-4C38-9D5D-F6193CBD518D}" destId="{81959503-D8FB-41B6-BE63-C041D096C612}" srcOrd="2" destOrd="0" presId="urn:microsoft.com/office/officeart/2005/8/layout/process3"/>
    <dgm:cxn modelId="{B6C54506-1A55-461A-8083-B5A65982A534}" type="presParOf" srcId="{81959503-D8FB-41B6-BE63-C041D096C612}" destId="{856DDA96-C016-48B1-8FE1-09A40B1F011D}" srcOrd="0" destOrd="0" presId="urn:microsoft.com/office/officeart/2005/8/layout/process3"/>
    <dgm:cxn modelId="{7001D14D-B72B-42D1-949F-AC9930893B1F}" type="presParOf" srcId="{81959503-D8FB-41B6-BE63-C041D096C612}" destId="{E6FDD4DF-E194-436F-ADA7-24A88B0DFF2F}" srcOrd="1" destOrd="0" presId="urn:microsoft.com/office/officeart/2005/8/layout/process3"/>
    <dgm:cxn modelId="{618C7EF3-6C0B-4E7D-BBFC-18F53BF8BDC6}" type="presParOf" srcId="{81959503-D8FB-41B6-BE63-C041D096C612}" destId="{D5E7679C-0BEA-4FA2-A1E4-9097BE337808}" srcOrd="2" destOrd="0" presId="urn:microsoft.com/office/officeart/2005/8/layout/process3"/>
    <dgm:cxn modelId="{A3BE85BF-623E-4C3E-B3A6-017CABE989AB}" type="presParOf" srcId="{2A99345A-1C2E-4C38-9D5D-F6193CBD518D}" destId="{F1A21BFE-75C9-4AC8-9000-69FB93C75102}" srcOrd="3" destOrd="0" presId="urn:microsoft.com/office/officeart/2005/8/layout/process3"/>
    <dgm:cxn modelId="{D24D03C2-679F-4728-9BD7-08A5A1C9C8C5}" type="presParOf" srcId="{F1A21BFE-75C9-4AC8-9000-69FB93C75102}" destId="{3F152531-2B1A-4A55-92EA-CBB6F1036730}" srcOrd="0" destOrd="0" presId="urn:microsoft.com/office/officeart/2005/8/layout/process3"/>
    <dgm:cxn modelId="{0B600E4B-E262-4761-948D-815808633810}" type="presParOf" srcId="{2A99345A-1C2E-4C38-9D5D-F6193CBD518D}" destId="{AC3395A0-3E22-47C8-A081-95BCB3EEC7B2}" srcOrd="4" destOrd="0" presId="urn:microsoft.com/office/officeart/2005/8/layout/process3"/>
    <dgm:cxn modelId="{B93F08BD-2806-4A11-BEB0-B609C2E889B3}" type="presParOf" srcId="{AC3395A0-3E22-47C8-A081-95BCB3EEC7B2}" destId="{85891F26-1933-4EBF-865D-479C838E5905}" srcOrd="0" destOrd="0" presId="urn:microsoft.com/office/officeart/2005/8/layout/process3"/>
    <dgm:cxn modelId="{C77A789A-8AE8-40AE-B517-E00C3EB4AC83}" type="presParOf" srcId="{AC3395A0-3E22-47C8-A081-95BCB3EEC7B2}" destId="{A988E2F0-69BD-4B96-A3F1-2511BDD400AB}" srcOrd="1" destOrd="0" presId="urn:microsoft.com/office/officeart/2005/8/layout/process3"/>
    <dgm:cxn modelId="{8C327D78-E515-40A1-A2B4-34229318F9AA}" type="presParOf" srcId="{AC3395A0-3E22-47C8-A081-95BCB3EEC7B2}" destId="{9BF27D73-6581-42C5-8EF1-DD1DF1EF1395}" srcOrd="2" destOrd="0" presId="urn:microsoft.com/office/officeart/2005/8/layout/process3"/>
    <dgm:cxn modelId="{1B9ED5CB-2228-44AB-AE4C-5868D440B847}" type="presParOf" srcId="{2A99345A-1C2E-4C38-9D5D-F6193CBD518D}" destId="{03788ECC-5AC6-4B0A-80CF-0E7B1CB76BD0}" srcOrd="5" destOrd="0" presId="urn:microsoft.com/office/officeart/2005/8/layout/process3"/>
    <dgm:cxn modelId="{0D900D51-A612-4284-A4AF-D94DD8AB1049}" type="presParOf" srcId="{03788ECC-5AC6-4B0A-80CF-0E7B1CB76BD0}" destId="{BA7783EC-A00F-4E31-933D-38FB883F70AB}" srcOrd="0" destOrd="0" presId="urn:microsoft.com/office/officeart/2005/8/layout/process3"/>
    <dgm:cxn modelId="{A8431105-A18F-4EFA-B361-815095EBD679}" type="presParOf" srcId="{2A99345A-1C2E-4C38-9D5D-F6193CBD518D}" destId="{170DB373-C7EA-4AE4-8C1D-7EC7C5489F6F}" srcOrd="6" destOrd="0" presId="urn:microsoft.com/office/officeart/2005/8/layout/process3"/>
    <dgm:cxn modelId="{527A31CA-81C4-47A5-B8A3-EB25AB6E211E}" type="presParOf" srcId="{170DB373-C7EA-4AE4-8C1D-7EC7C5489F6F}" destId="{7BA41748-039F-4132-A094-79DF95E9FC5B}" srcOrd="0" destOrd="0" presId="urn:microsoft.com/office/officeart/2005/8/layout/process3"/>
    <dgm:cxn modelId="{7B836414-2DFD-43E1-8DE4-05DFBC4F83F6}" type="presParOf" srcId="{170DB373-C7EA-4AE4-8C1D-7EC7C5489F6F}" destId="{4D629E52-BBB4-48E1-8D26-7E46CA65A38D}" srcOrd="1" destOrd="0" presId="urn:microsoft.com/office/officeart/2005/8/layout/process3"/>
    <dgm:cxn modelId="{E381F0A9-5B0B-44E4-AD83-2DF6CD24AD6E}" type="presParOf" srcId="{170DB373-C7EA-4AE4-8C1D-7EC7C5489F6F}" destId="{C8F06844-F199-423C-B5A1-134E599551DC}"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2F470C8-9232-AA43-8954-3E0D28F6B05E}" type="doc">
      <dgm:prSet loTypeId="urn:microsoft.com/office/officeart/2005/8/layout/hChevron3" loCatId="" qsTypeId="urn:microsoft.com/office/officeart/2005/8/quickstyle/simple1" qsCatId="simple" csTypeId="urn:microsoft.com/office/officeart/2005/8/colors/accent1_4" csCatId="accent1" phldr="1"/>
      <dgm:spPr/>
    </dgm:pt>
    <dgm:pt modelId="{B8013FF3-594E-D94B-9E24-88460372F4AE}">
      <dgm:prSet phldrT="[Text]" custT="1"/>
      <dgm:spPr>
        <a:solidFill>
          <a:schemeClr val="bg1">
            <a:lumMod val="50000"/>
          </a:schemeClr>
        </a:solidFill>
      </dgm:spPr>
      <dgm:t>
        <a:bodyPr/>
        <a:lstStyle/>
        <a:p>
          <a:r>
            <a:rPr lang="en-GB" sz="1600" dirty="0">
              <a:latin typeface="Poppins" pitchFamily="2" charset="77"/>
              <a:cs typeface="Poppins" pitchFamily="2" charset="77"/>
            </a:rPr>
            <a:t>Goal</a:t>
          </a:r>
        </a:p>
      </dgm:t>
    </dgm:pt>
    <dgm:pt modelId="{E02C6733-433E-3343-8D45-71E86AD5B68F}" type="parTrans" cxnId="{FA60911C-67EB-584F-9A19-4D6BC990F9B7}">
      <dgm:prSet/>
      <dgm:spPr/>
      <dgm:t>
        <a:bodyPr/>
        <a:lstStyle/>
        <a:p>
          <a:endParaRPr lang="en-GB" sz="1600">
            <a:latin typeface="Poppins" pitchFamily="2" charset="77"/>
            <a:cs typeface="Poppins" pitchFamily="2" charset="77"/>
          </a:endParaRPr>
        </a:p>
      </dgm:t>
    </dgm:pt>
    <dgm:pt modelId="{CE54C22F-3B9C-3A4B-97B3-6C135FA619CB}" type="sibTrans" cxnId="{FA60911C-67EB-584F-9A19-4D6BC990F9B7}">
      <dgm:prSet/>
      <dgm:spPr/>
      <dgm:t>
        <a:bodyPr/>
        <a:lstStyle/>
        <a:p>
          <a:endParaRPr lang="en-GB" sz="1600">
            <a:latin typeface="Poppins" pitchFamily="2" charset="77"/>
            <a:cs typeface="Poppins" pitchFamily="2" charset="77"/>
          </a:endParaRPr>
        </a:p>
      </dgm:t>
    </dgm:pt>
    <dgm:pt modelId="{1044420C-5AC0-1A4A-BF67-AADAABA0E2CA}">
      <dgm:prSet phldrT="[Text]" custT="1"/>
      <dgm:spPr>
        <a:solidFill>
          <a:schemeClr val="bg1">
            <a:lumMod val="65000"/>
          </a:schemeClr>
        </a:solidFill>
      </dgm:spPr>
      <dgm:t>
        <a:bodyPr/>
        <a:lstStyle/>
        <a:p>
          <a:r>
            <a:rPr lang="en-GB" sz="1600" dirty="0">
              <a:latin typeface="Poppins" pitchFamily="2" charset="77"/>
              <a:cs typeface="Poppins" pitchFamily="2" charset="77"/>
            </a:rPr>
            <a:t>Duration</a:t>
          </a:r>
        </a:p>
      </dgm:t>
    </dgm:pt>
    <dgm:pt modelId="{7EF5CB33-1A11-A044-AC88-CDB20B3FDEF1}" type="parTrans" cxnId="{CB4E13A3-4ECB-2846-80F9-DD551C315F70}">
      <dgm:prSet/>
      <dgm:spPr/>
      <dgm:t>
        <a:bodyPr/>
        <a:lstStyle/>
        <a:p>
          <a:endParaRPr lang="en-GB" sz="1600">
            <a:latin typeface="Poppins" pitchFamily="2" charset="77"/>
            <a:cs typeface="Poppins" pitchFamily="2" charset="77"/>
          </a:endParaRPr>
        </a:p>
      </dgm:t>
    </dgm:pt>
    <dgm:pt modelId="{18E79B74-7ABB-F04D-A2AF-E8442E8139A7}" type="sibTrans" cxnId="{CB4E13A3-4ECB-2846-80F9-DD551C315F70}">
      <dgm:prSet/>
      <dgm:spPr/>
      <dgm:t>
        <a:bodyPr/>
        <a:lstStyle/>
        <a:p>
          <a:endParaRPr lang="en-GB" sz="1600">
            <a:latin typeface="Poppins" pitchFamily="2" charset="77"/>
            <a:cs typeface="Poppins" pitchFamily="2" charset="77"/>
          </a:endParaRPr>
        </a:p>
      </dgm:t>
    </dgm:pt>
    <dgm:pt modelId="{96BC73F7-8B98-FA47-AD56-A46E83FE7EE7}">
      <dgm:prSet phldrT="[Text]" custT="1"/>
      <dgm:spPr>
        <a:solidFill>
          <a:schemeClr val="bg1">
            <a:lumMod val="65000"/>
          </a:schemeClr>
        </a:solidFill>
      </dgm:spPr>
      <dgm:t>
        <a:bodyPr/>
        <a:lstStyle/>
        <a:p>
          <a:r>
            <a:rPr lang="en-GB" sz="1600" dirty="0">
              <a:latin typeface="Poppins" pitchFamily="2" charset="77"/>
              <a:cs typeface="Poppins" pitchFamily="2" charset="77"/>
            </a:rPr>
            <a:t>Target audience</a:t>
          </a:r>
        </a:p>
      </dgm:t>
    </dgm:pt>
    <dgm:pt modelId="{F5C97F37-D9C0-6244-8C92-B24036C4B834}" type="parTrans" cxnId="{95A7C613-F92D-5E43-BD24-909DDF15C740}">
      <dgm:prSet/>
      <dgm:spPr/>
      <dgm:t>
        <a:bodyPr/>
        <a:lstStyle/>
        <a:p>
          <a:endParaRPr lang="en-GB" sz="1600">
            <a:latin typeface="Poppins" pitchFamily="2" charset="77"/>
            <a:cs typeface="Poppins" pitchFamily="2" charset="77"/>
          </a:endParaRPr>
        </a:p>
      </dgm:t>
    </dgm:pt>
    <dgm:pt modelId="{195BA5AA-168A-AF45-87BB-0B5E58B56B92}" type="sibTrans" cxnId="{95A7C613-F92D-5E43-BD24-909DDF15C740}">
      <dgm:prSet/>
      <dgm:spPr/>
      <dgm:t>
        <a:bodyPr/>
        <a:lstStyle/>
        <a:p>
          <a:endParaRPr lang="en-GB" sz="1600">
            <a:latin typeface="Poppins" pitchFamily="2" charset="77"/>
            <a:cs typeface="Poppins" pitchFamily="2" charset="77"/>
          </a:endParaRPr>
        </a:p>
      </dgm:t>
    </dgm:pt>
    <dgm:pt modelId="{A012AA24-5A3B-7344-85EF-7FB3004D943A}">
      <dgm:prSet phldrT="[Text]" custT="1"/>
      <dgm:spPr>
        <a:solidFill>
          <a:schemeClr val="bg1">
            <a:lumMod val="65000"/>
          </a:schemeClr>
        </a:solidFill>
      </dgm:spPr>
      <dgm:t>
        <a:bodyPr/>
        <a:lstStyle/>
        <a:p>
          <a:r>
            <a:rPr lang="en-GB" sz="1600" dirty="0">
              <a:latin typeface="Poppins" pitchFamily="2" charset="77"/>
              <a:cs typeface="Poppins" pitchFamily="2" charset="77"/>
            </a:rPr>
            <a:t>Channels</a:t>
          </a:r>
        </a:p>
      </dgm:t>
    </dgm:pt>
    <dgm:pt modelId="{A1718CA6-6651-ED42-95D1-ABBF9520286C}" type="parTrans" cxnId="{6D591165-C54A-C243-9E46-F80FC30538B2}">
      <dgm:prSet/>
      <dgm:spPr/>
      <dgm:t>
        <a:bodyPr/>
        <a:lstStyle/>
        <a:p>
          <a:endParaRPr lang="en-GB" sz="1600">
            <a:latin typeface="Poppins" pitchFamily="2" charset="77"/>
            <a:cs typeface="Poppins" pitchFamily="2" charset="77"/>
          </a:endParaRPr>
        </a:p>
      </dgm:t>
    </dgm:pt>
    <dgm:pt modelId="{1E08ACBE-85CB-B14C-B690-339DE7F2651C}" type="sibTrans" cxnId="{6D591165-C54A-C243-9E46-F80FC30538B2}">
      <dgm:prSet/>
      <dgm:spPr/>
      <dgm:t>
        <a:bodyPr/>
        <a:lstStyle/>
        <a:p>
          <a:endParaRPr lang="en-GB" sz="1600">
            <a:latin typeface="Poppins" pitchFamily="2" charset="77"/>
            <a:cs typeface="Poppins" pitchFamily="2" charset="77"/>
          </a:endParaRPr>
        </a:p>
      </dgm:t>
    </dgm:pt>
    <dgm:pt modelId="{D7791927-CCF3-FF40-94C5-D7EC24678E88}">
      <dgm:prSet phldrT="[Text]" custT="1"/>
      <dgm:spPr>
        <a:solidFill>
          <a:schemeClr val="bg1">
            <a:lumMod val="50000"/>
          </a:schemeClr>
        </a:solidFill>
      </dgm:spPr>
      <dgm:t>
        <a:bodyPr/>
        <a:lstStyle/>
        <a:p>
          <a:r>
            <a:rPr lang="en-GB" sz="1200" dirty="0">
              <a:latin typeface="Poppins" pitchFamily="2" charset="77"/>
              <a:cs typeface="Poppins" pitchFamily="2" charset="77"/>
            </a:rPr>
            <a:t>Create Mindshare for Intel EU &amp; promote value added offerings Solutions around Confidential Computing</a:t>
          </a:r>
        </a:p>
      </dgm:t>
    </dgm:pt>
    <dgm:pt modelId="{3BDCC843-B041-9046-9E4C-335611EC7FD1}" type="parTrans" cxnId="{4AE8A508-CF1A-904D-B0F7-80B06C4C478B}">
      <dgm:prSet/>
      <dgm:spPr/>
      <dgm:t>
        <a:bodyPr/>
        <a:lstStyle/>
        <a:p>
          <a:endParaRPr lang="en-GB" sz="1600">
            <a:latin typeface="Poppins" pitchFamily="2" charset="77"/>
            <a:cs typeface="Poppins" pitchFamily="2" charset="77"/>
          </a:endParaRPr>
        </a:p>
      </dgm:t>
    </dgm:pt>
    <dgm:pt modelId="{5B6ECE0D-D032-3840-9130-D508A04B3F21}" type="sibTrans" cxnId="{4AE8A508-CF1A-904D-B0F7-80B06C4C478B}">
      <dgm:prSet/>
      <dgm:spPr/>
      <dgm:t>
        <a:bodyPr/>
        <a:lstStyle/>
        <a:p>
          <a:endParaRPr lang="en-GB" sz="1600">
            <a:latin typeface="Poppins" pitchFamily="2" charset="77"/>
            <a:cs typeface="Poppins" pitchFamily="2" charset="77"/>
          </a:endParaRPr>
        </a:p>
      </dgm:t>
    </dgm:pt>
    <dgm:pt modelId="{DD2B8FD6-7FC2-1B42-95FA-879E85B7A5F0}">
      <dgm:prSet phldrT="[Text]" custT="1"/>
      <dgm:spPr>
        <a:solidFill>
          <a:schemeClr val="bg1">
            <a:lumMod val="65000"/>
          </a:schemeClr>
        </a:solidFill>
      </dgm:spPr>
      <dgm:t>
        <a:bodyPr/>
        <a:lstStyle/>
        <a:p>
          <a:r>
            <a:rPr lang="en-GB" sz="1200" dirty="0">
              <a:latin typeface="Poppins" pitchFamily="2" charset="77"/>
              <a:cs typeface="Poppins" pitchFamily="2" charset="77"/>
            </a:rPr>
            <a:t>Ongoing (90 day sprints)</a:t>
          </a:r>
        </a:p>
      </dgm:t>
    </dgm:pt>
    <dgm:pt modelId="{CAD1A6C4-86BC-1B4A-85B3-B41120111863}" type="parTrans" cxnId="{A2B09932-E9E0-C54C-A1BD-8FE0C66B6F84}">
      <dgm:prSet/>
      <dgm:spPr/>
      <dgm:t>
        <a:bodyPr/>
        <a:lstStyle/>
        <a:p>
          <a:endParaRPr lang="en-GB" sz="1600">
            <a:latin typeface="Poppins" pitchFamily="2" charset="77"/>
            <a:cs typeface="Poppins" pitchFamily="2" charset="77"/>
          </a:endParaRPr>
        </a:p>
      </dgm:t>
    </dgm:pt>
    <dgm:pt modelId="{38F53700-0B9E-284C-844B-150D2075AADC}" type="sibTrans" cxnId="{A2B09932-E9E0-C54C-A1BD-8FE0C66B6F84}">
      <dgm:prSet/>
      <dgm:spPr/>
      <dgm:t>
        <a:bodyPr/>
        <a:lstStyle/>
        <a:p>
          <a:endParaRPr lang="en-GB" sz="1600">
            <a:latin typeface="Poppins" pitchFamily="2" charset="77"/>
            <a:cs typeface="Poppins" pitchFamily="2" charset="77"/>
          </a:endParaRPr>
        </a:p>
      </dgm:t>
    </dgm:pt>
    <dgm:pt modelId="{FF48A296-0CFD-6E49-B5E0-A18E878D6A24}">
      <dgm:prSet phldrT="[Text]" custT="1"/>
      <dgm:spPr>
        <a:solidFill>
          <a:schemeClr val="bg1">
            <a:lumMod val="65000"/>
          </a:schemeClr>
        </a:solidFill>
      </dgm:spPr>
      <dgm:t>
        <a:bodyPr/>
        <a:lstStyle/>
        <a:p>
          <a:r>
            <a:rPr lang="en-GB" sz="1200" dirty="0">
              <a:latin typeface="Poppins" pitchFamily="2" charset="77"/>
              <a:cs typeface="Poppins" pitchFamily="2" charset="77"/>
            </a:rPr>
            <a:t>Internal audience (HCLTech)</a:t>
          </a:r>
        </a:p>
      </dgm:t>
    </dgm:pt>
    <dgm:pt modelId="{833BDF77-08F9-1B4A-815C-2FFDCB35D0EE}" type="parTrans" cxnId="{606A3F7A-2727-ED49-97D4-DC7F47217DA9}">
      <dgm:prSet/>
      <dgm:spPr/>
      <dgm:t>
        <a:bodyPr/>
        <a:lstStyle/>
        <a:p>
          <a:endParaRPr lang="en-GB" sz="1600">
            <a:latin typeface="Poppins" pitchFamily="2" charset="77"/>
            <a:cs typeface="Poppins" pitchFamily="2" charset="77"/>
          </a:endParaRPr>
        </a:p>
      </dgm:t>
    </dgm:pt>
    <dgm:pt modelId="{04267755-4EF6-6C4B-AECC-82557A85AC38}" type="sibTrans" cxnId="{606A3F7A-2727-ED49-97D4-DC7F47217DA9}">
      <dgm:prSet/>
      <dgm:spPr/>
      <dgm:t>
        <a:bodyPr/>
        <a:lstStyle/>
        <a:p>
          <a:endParaRPr lang="en-GB" sz="1600">
            <a:latin typeface="Poppins" pitchFamily="2" charset="77"/>
            <a:cs typeface="Poppins" pitchFamily="2" charset="77"/>
          </a:endParaRPr>
        </a:p>
      </dgm:t>
    </dgm:pt>
    <dgm:pt modelId="{A3D8B551-FC7A-1C46-B0B7-876B7F5344AB}">
      <dgm:prSet phldrT="[Text]" custT="1"/>
      <dgm:spPr>
        <a:solidFill>
          <a:schemeClr val="bg1">
            <a:lumMod val="65000"/>
          </a:schemeClr>
        </a:solidFill>
      </dgm:spPr>
      <dgm:t>
        <a:bodyPr/>
        <a:lstStyle/>
        <a:p>
          <a:r>
            <a:rPr lang="en-GB" sz="1200" dirty="0">
              <a:latin typeface="Poppins" pitchFamily="2" charset="77"/>
              <a:cs typeface="Poppins" pitchFamily="2" charset="77"/>
            </a:rPr>
            <a:t>External </a:t>
          </a:r>
          <a:r>
            <a:rPr lang="en-GB" sz="1200" dirty="0" err="1">
              <a:latin typeface="Poppins" pitchFamily="2" charset="77"/>
              <a:cs typeface="Poppins" pitchFamily="2" charset="77"/>
            </a:rPr>
            <a:t>Audinece</a:t>
          </a:r>
          <a:r>
            <a:rPr lang="en-GB" sz="1200" dirty="0">
              <a:latin typeface="Poppins" pitchFamily="2" charset="77"/>
              <a:cs typeface="Poppins" pitchFamily="2" charset="77"/>
            </a:rPr>
            <a:t> (Ecosystem BU's)</a:t>
          </a:r>
        </a:p>
      </dgm:t>
    </dgm:pt>
    <dgm:pt modelId="{476FBD48-A600-7D4A-906D-5E8A091A3371}" type="parTrans" cxnId="{E1F0A391-BEF2-BD4B-B9FC-0EF570B158DB}">
      <dgm:prSet/>
      <dgm:spPr/>
      <dgm:t>
        <a:bodyPr/>
        <a:lstStyle/>
        <a:p>
          <a:endParaRPr lang="en-GB" sz="1600">
            <a:latin typeface="Poppins" pitchFamily="2" charset="77"/>
            <a:cs typeface="Poppins" pitchFamily="2" charset="77"/>
          </a:endParaRPr>
        </a:p>
      </dgm:t>
    </dgm:pt>
    <dgm:pt modelId="{DFCDE156-63F7-C749-86F4-EEA0C54B39FA}" type="sibTrans" cxnId="{E1F0A391-BEF2-BD4B-B9FC-0EF570B158DB}">
      <dgm:prSet/>
      <dgm:spPr/>
      <dgm:t>
        <a:bodyPr/>
        <a:lstStyle/>
        <a:p>
          <a:endParaRPr lang="en-GB" sz="1600">
            <a:latin typeface="Poppins" pitchFamily="2" charset="77"/>
            <a:cs typeface="Poppins" pitchFamily="2" charset="77"/>
          </a:endParaRPr>
        </a:p>
      </dgm:t>
    </dgm:pt>
    <dgm:pt modelId="{E6729F61-5301-A148-9B34-C3A08E837848}">
      <dgm:prSet phldrT="[Text]" custT="1"/>
      <dgm:spPr>
        <a:solidFill>
          <a:schemeClr val="bg1">
            <a:lumMod val="65000"/>
          </a:schemeClr>
        </a:solidFill>
      </dgm:spPr>
      <dgm:t>
        <a:bodyPr/>
        <a:lstStyle/>
        <a:p>
          <a:r>
            <a:rPr lang="en-GB" sz="1200" dirty="0">
              <a:latin typeface="Poppins" pitchFamily="2" charset="77"/>
              <a:cs typeface="Poppins" pitchFamily="2" charset="77"/>
            </a:rPr>
            <a:t>Emails, Newsletters, In-person evens, Webinars</a:t>
          </a:r>
        </a:p>
      </dgm:t>
    </dgm:pt>
    <dgm:pt modelId="{ABE2FE4D-2E9E-1049-A2E8-F6E2C852BB3E}" type="parTrans" cxnId="{726222B8-8C31-9A4E-A846-4A0F2BBF8CBD}">
      <dgm:prSet/>
      <dgm:spPr/>
      <dgm:t>
        <a:bodyPr/>
        <a:lstStyle/>
        <a:p>
          <a:endParaRPr lang="en-GB" sz="1600">
            <a:latin typeface="Poppins" pitchFamily="2" charset="77"/>
            <a:cs typeface="Poppins" pitchFamily="2" charset="77"/>
          </a:endParaRPr>
        </a:p>
      </dgm:t>
    </dgm:pt>
    <dgm:pt modelId="{A4A7D652-FBAD-BB42-A3AD-074643DE4771}" type="sibTrans" cxnId="{726222B8-8C31-9A4E-A846-4A0F2BBF8CBD}">
      <dgm:prSet/>
      <dgm:spPr/>
      <dgm:t>
        <a:bodyPr/>
        <a:lstStyle/>
        <a:p>
          <a:endParaRPr lang="en-GB" sz="1600">
            <a:latin typeface="Poppins" pitchFamily="2" charset="77"/>
            <a:cs typeface="Poppins" pitchFamily="2" charset="77"/>
          </a:endParaRPr>
        </a:p>
      </dgm:t>
    </dgm:pt>
    <dgm:pt modelId="{A7F5319B-3EF8-C349-AEA7-2D81422D7C97}" type="pres">
      <dgm:prSet presAssocID="{12F470C8-9232-AA43-8954-3E0D28F6B05E}" presName="Name0" presStyleCnt="0">
        <dgm:presLayoutVars>
          <dgm:dir/>
          <dgm:resizeHandles val="exact"/>
        </dgm:presLayoutVars>
      </dgm:prSet>
      <dgm:spPr/>
    </dgm:pt>
    <dgm:pt modelId="{AF774EC4-77EF-CD41-A2C4-D560FBCEAC98}" type="pres">
      <dgm:prSet presAssocID="{B8013FF3-594E-D94B-9E24-88460372F4AE}" presName="parAndChTx" presStyleLbl="node1" presStyleIdx="0" presStyleCnt="4">
        <dgm:presLayoutVars>
          <dgm:bulletEnabled val="1"/>
        </dgm:presLayoutVars>
      </dgm:prSet>
      <dgm:spPr/>
      <dgm:t>
        <a:bodyPr/>
        <a:lstStyle/>
        <a:p>
          <a:endParaRPr lang="en-US"/>
        </a:p>
      </dgm:t>
    </dgm:pt>
    <dgm:pt modelId="{81FA0468-7206-244C-9C4B-0AFD015239C3}" type="pres">
      <dgm:prSet presAssocID="{CE54C22F-3B9C-3A4B-97B3-6C135FA619CB}" presName="parAndChSpace" presStyleCnt="0"/>
      <dgm:spPr/>
    </dgm:pt>
    <dgm:pt modelId="{B7616E69-1539-3446-9CCC-50F124E63FAB}" type="pres">
      <dgm:prSet presAssocID="{1044420C-5AC0-1A4A-BF67-AADAABA0E2CA}" presName="parAndChTx" presStyleLbl="node1" presStyleIdx="1" presStyleCnt="4" custScaleX="73865">
        <dgm:presLayoutVars>
          <dgm:bulletEnabled val="1"/>
        </dgm:presLayoutVars>
      </dgm:prSet>
      <dgm:spPr/>
      <dgm:t>
        <a:bodyPr/>
        <a:lstStyle/>
        <a:p>
          <a:endParaRPr lang="en-US"/>
        </a:p>
      </dgm:t>
    </dgm:pt>
    <dgm:pt modelId="{531C916D-B0D1-0E4B-885D-8DE314130D44}" type="pres">
      <dgm:prSet presAssocID="{18E79B74-7ABB-F04D-A2AF-E8442E8139A7}" presName="parAndChSpace" presStyleCnt="0"/>
      <dgm:spPr/>
    </dgm:pt>
    <dgm:pt modelId="{BC184C83-51A8-1B4E-B1CC-19DAF845F488}" type="pres">
      <dgm:prSet presAssocID="{96BC73F7-8B98-FA47-AD56-A46E83FE7EE7}" presName="parAndChTx" presStyleLbl="node1" presStyleIdx="2" presStyleCnt="4">
        <dgm:presLayoutVars>
          <dgm:bulletEnabled val="1"/>
        </dgm:presLayoutVars>
      </dgm:prSet>
      <dgm:spPr/>
      <dgm:t>
        <a:bodyPr/>
        <a:lstStyle/>
        <a:p>
          <a:endParaRPr lang="en-US"/>
        </a:p>
      </dgm:t>
    </dgm:pt>
    <dgm:pt modelId="{90636023-2C15-4549-B139-EBF64DB9EC0F}" type="pres">
      <dgm:prSet presAssocID="{195BA5AA-168A-AF45-87BB-0B5E58B56B92}" presName="parAndChSpace" presStyleCnt="0"/>
      <dgm:spPr/>
    </dgm:pt>
    <dgm:pt modelId="{FFED2D81-29B3-5F43-BC88-E50A817DBE4E}" type="pres">
      <dgm:prSet presAssocID="{A012AA24-5A3B-7344-85EF-7FB3004D943A}" presName="parAndChTx" presStyleLbl="node1" presStyleIdx="3" presStyleCnt="4" custScaleX="76505">
        <dgm:presLayoutVars>
          <dgm:bulletEnabled val="1"/>
        </dgm:presLayoutVars>
      </dgm:prSet>
      <dgm:spPr/>
      <dgm:t>
        <a:bodyPr/>
        <a:lstStyle/>
        <a:p>
          <a:endParaRPr lang="en-US"/>
        </a:p>
      </dgm:t>
    </dgm:pt>
  </dgm:ptLst>
  <dgm:cxnLst>
    <dgm:cxn modelId="{888604AE-1C96-874B-835E-33A81F58A4E1}" type="presOf" srcId="{A3D8B551-FC7A-1C46-B0B7-876B7F5344AB}" destId="{BC184C83-51A8-1B4E-B1CC-19DAF845F488}" srcOrd="0" destOrd="2" presId="urn:microsoft.com/office/officeart/2005/8/layout/hChevron3"/>
    <dgm:cxn modelId="{95A7C613-F92D-5E43-BD24-909DDF15C740}" srcId="{12F470C8-9232-AA43-8954-3E0D28F6B05E}" destId="{96BC73F7-8B98-FA47-AD56-A46E83FE7EE7}" srcOrd="2" destOrd="0" parTransId="{F5C97F37-D9C0-6244-8C92-B24036C4B834}" sibTransId="{195BA5AA-168A-AF45-87BB-0B5E58B56B92}"/>
    <dgm:cxn modelId="{9E34CCB3-3E0B-4243-BEFB-EB493C505652}" type="presOf" srcId="{E6729F61-5301-A148-9B34-C3A08E837848}" destId="{FFED2D81-29B3-5F43-BC88-E50A817DBE4E}" srcOrd="0" destOrd="1" presId="urn:microsoft.com/office/officeart/2005/8/layout/hChevron3"/>
    <dgm:cxn modelId="{4B7394B8-7E56-9442-A4A8-49401BDB98AC}" type="presOf" srcId="{DD2B8FD6-7FC2-1B42-95FA-879E85B7A5F0}" destId="{B7616E69-1539-3446-9CCC-50F124E63FAB}" srcOrd="0" destOrd="1" presId="urn:microsoft.com/office/officeart/2005/8/layout/hChevron3"/>
    <dgm:cxn modelId="{08393829-6AF3-7D47-9823-274ECEC9F334}" type="presOf" srcId="{96BC73F7-8B98-FA47-AD56-A46E83FE7EE7}" destId="{BC184C83-51A8-1B4E-B1CC-19DAF845F488}" srcOrd="0" destOrd="0" presId="urn:microsoft.com/office/officeart/2005/8/layout/hChevron3"/>
    <dgm:cxn modelId="{D0DBDD25-DEBF-B947-BE72-EA609A73AB6E}" type="presOf" srcId="{A012AA24-5A3B-7344-85EF-7FB3004D943A}" destId="{FFED2D81-29B3-5F43-BC88-E50A817DBE4E}" srcOrd="0" destOrd="0" presId="urn:microsoft.com/office/officeart/2005/8/layout/hChevron3"/>
    <dgm:cxn modelId="{E1F0A391-BEF2-BD4B-B9FC-0EF570B158DB}" srcId="{96BC73F7-8B98-FA47-AD56-A46E83FE7EE7}" destId="{A3D8B551-FC7A-1C46-B0B7-876B7F5344AB}" srcOrd="1" destOrd="0" parTransId="{476FBD48-A600-7D4A-906D-5E8A091A3371}" sibTransId="{DFCDE156-63F7-C749-86F4-EEA0C54B39FA}"/>
    <dgm:cxn modelId="{A87FCD61-633E-E74C-AB48-77490E3C59AA}" type="presOf" srcId="{B8013FF3-594E-D94B-9E24-88460372F4AE}" destId="{AF774EC4-77EF-CD41-A2C4-D560FBCEAC98}" srcOrd="0" destOrd="0" presId="urn:microsoft.com/office/officeart/2005/8/layout/hChevron3"/>
    <dgm:cxn modelId="{A2B09932-E9E0-C54C-A1BD-8FE0C66B6F84}" srcId="{1044420C-5AC0-1A4A-BF67-AADAABA0E2CA}" destId="{DD2B8FD6-7FC2-1B42-95FA-879E85B7A5F0}" srcOrd="0" destOrd="0" parTransId="{CAD1A6C4-86BC-1B4A-85B3-B41120111863}" sibTransId="{38F53700-0B9E-284C-844B-150D2075AADC}"/>
    <dgm:cxn modelId="{FA60911C-67EB-584F-9A19-4D6BC990F9B7}" srcId="{12F470C8-9232-AA43-8954-3E0D28F6B05E}" destId="{B8013FF3-594E-D94B-9E24-88460372F4AE}" srcOrd="0" destOrd="0" parTransId="{E02C6733-433E-3343-8D45-71E86AD5B68F}" sibTransId="{CE54C22F-3B9C-3A4B-97B3-6C135FA619CB}"/>
    <dgm:cxn modelId="{4AE8A508-CF1A-904D-B0F7-80B06C4C478B}" srcId="{B8013FF3-594E-D94B-9E24-88460372F4AE}" destId="{D7791927-CCF3-FF40-94C5-D7EC24678E88}" srcOrd="0" destOrd="0" parTransId="{3BDCC843-B041-9046-9E4C-335611EC7FD1}" sibTransId="{5B6ECE0D-D032-3840-9130-D508A04B3F21}"/>
    <dgm:cxn modelId="{CB4E13A3-4ECB-2846-80F9-DD551C315F70}" srcId="{12F470C8-9232-AA43-8954-3E0D28F6B05E}" destId="{1044420C-5AC0-1A4A-BF67-AADAABA0E2CA}" srcOrd="1" destOrd="0" parTransId="{7EF5CB33-1A11-A044-AC88-CDB20B3FDEF1}" sibTransId="{18E79B74-7ABB-F04D-A2AF-E8442E8139A7}"/>
    <dgm:cxn modelId="{6D591165-C54A-C243-9E46-F80FC30538B2}" srcId="{12F470C8-9232-AA43-8954-3E0D28F6B05E}" destId="{A012AA24-5A3B-7344-85EF-7FB3004D943A}" srcOrd="3" destOrd="0" parTransId="{A1718CA6-6651-ED42-95D1-ABBF9520286C}" sibTransId="{1E08ACBE-85CB-B14C-B690-339DE7F2651C}"/>
    <dgm:cxn modelId="{700A314C-01B1-5149-8522-E834BC0D07BD}" type="presOf" srcId="{1044420C-5AC0-1A4A-BF67-AADAABA0E2CA}" destId="{B7616E69-1539-3446-9CCC-50F124E63FAB}" srcOrd="0" destOrd="0" presId="urn:microsoft.com/office/officeart/2005/8/layout/hChevron3"/>
    <dgm:cxn modelId="{726222B8-8C31-9A4E-A846-4A0F2BBF8CBD}" srcId="{A012AA24-5A3B-7344-85EF-7FB3004D943A}" destId="{E6729F61-5301-A148-9B34-C3A08E837848}" srcOrd="0" destOrd="0" parTransId="{ABE2FE4D-2E9E-1049-A2E8-F6E2C852BB3E}" sibTransId="{A4A7D652-FBAD-BB42-A3AD-074643DE4771}"/>
    <dgm:cxn modelId="{76E3CAA9-FAA1-A640-B778-4577EE8CC77F}" type="presOf" srcId="{12F470C8-9232-AA43-8954-3E0D28F6B05E}" destId="{A7F5319B-3EF8-C349-AEA7-2D81422D7C97}" srcOrd="0" destOrd="0" presId="urn:microsoft.com/office/officeart/2005/8/layout/hChevron3"/>
    <dgm:cxn modelId="{58AA05C1-F58A-7F40-B718-B35B3D552C0F}" type="presOf" srcId="{D7791927-CCF3-FF40-94C5-D7EC24678E88}" destId="{AF774EC4-77EF-CD41-A2C4-D560FBCEAC98}" srcOrd="0" destOrd="1" presId="urn:microsoft.com/office/officeart/2005/8/layout/hChevron3"/>
    <dgm:cxn modelId="{606A3F7A-2727-ED49-97D4-DC7F47217DA9}" srcId="{96BC73F7-8B98-FA47-AD56-A46E83FE7EE7}" destId="{FF48A296-0CFD-6E49-B5E0-A18E878D6A24}" srcOrd="0" destOrd="0" parTransId="{833BDF77-08F9-1B4A-815C-2FFDCB35D0EE}" sibTransId="{04267755-4EF6-6C4B-AECC-82557A85AC38}"/>
    <dgm:cxn modelId="{7054468C-DEEC-AF43-93EA-57C5A8BBC00B}" type="presOf" srcId="{FF48A296-0CFD-6E49-B5E0-A18E878D6A24}" destId="{BC184C83-51A8-1B4E-B1CC-19DAF845F488}" srcOrd="0" destOrd="1" presId="urn:microsoft.com/office/officeart/2005/8/layout/hChevron3"/>
    <dgm:cxn modelId="{1713FCA8-EF3C-E742-B6B2-41FD5C520B8F}" type="presParOf" srcId="{A7F5319B-3EF8-C349-AEA7-2D81422D7C97}" destId="{AF774EC4-77EF-CD41-A2C4-D560FBCEAC98}" srcOrd="0" destOrd="0" presId="urn:microsoft.com/office/officeart/2005/8/layout/hChevron3"/>
    <dgm:cxn modelId="{9901294A-6C8B-1143-8C90-0BA7930471FB}" type="presParOf" srcId="{A7F5319B-3EF8-C349-AEA7-2D81422D7C97}" destId="{81FA0468-7206-244C-9C4B-0AFD015239C3}" srcOrd="1" destOrd="0" presId="urn:microsoft.com/office/officeart/2005/8/layout/hChevron3"/>
    <dgm:cxn modelId="{7C2C03DD-1526-334A-8FA2-8773184395AE}" type="presParOf" srcId="{A7F5319B-3EF8-C349-AEA7-2D81422D7C97}" destId="{B7616E69-1539-3446-9CCC-50F124E63FAB}" srcOrd="2" destOrd="0" presId="urn:microsoft.com/office/officeart/2005/8/layout/hChevron3"/>
    <dgm:cxn modelId="{6D4BAE18-0308-5D4F-9E6E-AD00BC33646F}" type="presParOf" srcId="{A7F5319B-3EF8-C349-AEA7-2D81422D7C97}" destId="{531C916D-B0D1-0E4B-885D-8DE314130D44}" srcOrd="3" destOrd="0" presId="urn:microsoft.com/office/officeart/2005/8/layout/hChevron3"/>
    <dgm:cxn modelId="{BAEB3CBD-2430-C94C-BBD5-CC3E6B594A9B}" type="presParOf" srcId="{A7F5319B-3EF8-C349-AEA7-2D81422D7C97}" destId="{BC184C83-51A8-1B4E-B1CC-19DAF845F488}" srcOrd="4" destOrd="0" presId="urn:microsoft.com/office/officeart/2005/8/layout/hChevron3"/>
    <dgm:cxn modelId="{1D5E6C33-FE99-1842-BB7D-0528700E5D9E}" type="presParOf" srcId="{A7F5319B-3EF8-C349-AEA7-2D81422D7C97}" destId="{90636023-2C15-4549-B139-EBF64DB9EC0F}" srcOrd="5" destOrd="0" presId="urn:microsoft.com/office/officeart/2005/8/layout/hChevron3"/>
    <dgm:cxn modelId="{83E25DD5-E820-7F42-AC9D-9B850483AC2D}" type="presParOf" srcId="{A7F5319B-3EF8-C349-AEA7-2D81422D7C97}" destId="{FFED2D81-29B3-5F43-BC88-E50A817DBE4E}"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2419164-429E-428E-A4AF-A3D69CB644EC}"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028648EC-B1E8-44B8-B1BE-999F404207EC}">
      <dgm:prSet phldrT="[Text]" custT="1"/>
      <dgm:spPr>
        <a:solidFill>
          <a:schemeClr val="bg1">
            <a:lumMod val="50000"/>
          </a:schemeClr>
        </a:solidFill>
      </dgm:spPr>
      <dgm:t>
        <a:bodyPr/>
        <a:lstStyle/>
        <a:p>
          <a:r>
            <a:rPr lang="en-US" sz="1600" dirty="0" smtClean="0">
              <a:solidFill>
                <a:schemeClr val="bg1"/>
              </a:solidFill>
              <a:latin typeface="Calibri" panose="020F0502020204030204" pitchFamily="34" charset="0"/>
              <a:ea typeface="Calibri" panose="020F0502020204030204" pitchFamily="34" charset="0"/>
              <a:cs typeface="Calibri" panose="020F0502020204030204" pitchFamily="34" charset="0"/>
            </a:rPr>
            <a:t>Global GSI Engagement Model – HQ / BU</a:t>
          </a:r>
          <a:endParaRPr lang="en-US" sz="1600" dirty="0">
            <a:latin typeface="Calibri" panose="020F0502020204030204" pitchFamily="34" charset="0"/>
            <a:ea typeface="Calibri" panose="020F0502020204030204" pitchFamily="34" charset="0"/>
            <a:cs typeface="Calibri" panose="020F0502020204030204" pitchFamily="34" charset="0"/>
          </a:endParaRPr>
        </a:p>
      </dgm:t>
    </dgm:pt>
    <dgm:pt modelId="{486B4051-4867-4B59-86C1-67E660E44775}" type="parTrans" cxnId="{D833E794-2860-46F0-B3B2-60E98F101FB2}">
      <dgm:prSet/>
      <dgm:spPr/>
      <dgm:t>
        <a:bodyPr/>
        <a:lstStyle/>
        <a:p>
          <a:endParaRPr lang="en-US"/>
        </a:p>
      </dgm:t>
    </dgm:pt>
    <dgm:pt modelId="{C3680590-1DE4-4F4C-9185-CBB9532243BF}" type="sibTrans" cxnId="{D833E794-2860-46F0-B3B2-60E98F101FB2}">
      <dgm:prSet/>
      <dgm:spPr/>
      <dgm:t>
        <a:bodyPr/>
        <a:lstStyle/>
        <a:p>
          <a:endParaRPr lang="en-US"/>
        </a:p>
      </dgm:t>
    </dgm:pt>
    <dgm:pt modelId="{EB372CF6-C2CF-469D-9AA3-1E07E3447ED4}">
      <dgm:prSet phldrT="[Text]" custT="1"/>
      <dgm:spPr>
        <a:solidFill>
          <a:schemeClr val="bg1">
            <a:lumMod val="65000"/>
          </a:schemeClr>
        </a:solidFill>
      </dgm:spPr>
      <dgm:t>
        <a:bodyPr/>
        <a:lstStyle/>
        <a:p>
          <a:r>
            <a:rPr lang="en-US" sz="1600" dirty="0" smtClean="0">
              <a:solidFill>
                <a:schemeClr val="bg1"/>
              </a:solidFill>
              <a:latin typeface="+mn-lt"/>
              <a:cs typeface="Arial" panose="020B0604020202020204" pitchFamily="34" charset="0"/>
            </a:rPr>
            <a:t>360 Engagement covering Sell TO* and Sell With</a:t>
          </a:r>
          <a:endParaRPr lang="en-US" sz="1600" dirty="0"/>
        </a:p>
      </dgm:t>
    </dgm:pt>
    <dgm:pt modelId="{C0A5890B-5A57-4C3B-A6EB-A5A8A8001345}" type="parTrans" cxnId="{07C5E237-1892-4A5A-B121-EA7AA81244DC}">
      <dgm:prSet/>
      <dgm:spPr/>
      <dgm:t>
        <a:bodyPr/>
        <a:lstStyle/>
        <a:p>
          <a:endParaRPr lang="en-US"/>
        </a:p>
      </dgm:t>
    </dgm:pt>
    <dgm:pt modelId="{DC90F195-9FCF-4842-B334-A471B82FF550}" type="sibTrans" cxnId="{07C5E237-1892-4A5A-B121-EA7AA81244DC}">
      <dgm:prSet/>
      <dgm:spPr/>
      <dgm:t>
        <a:bodyPr/>
        <a:lstStyle/>
        <a:p>
          <a:endParaRPr lang="en-US"/>
        </a:p>
      </dgm:t>
    </dgm:pt>
    <dgm:pt modelId="{96DF77FF-9041-4CB7-801A-228C1CBF751B}">
      <dgm:prSet phldrT="[Text]" custT="1"/>
      <dgm:spPr>
        <a:solidFill>
          <a:schemeClr val="bg1">
            <a:lumMod val="50000"/>
          </a:schemeClr>
        </a:solidFill>
      </dgm:spPr>
      <dgm:t>
        <a:bodyPr/>
        <a:lstStyle/>
        <a:p>
          <a:r>
            <a:rPr lang="en-US" sz="1600" dirty="0" smtClean="0">
              <a:solidFill>
                <a:schemeClr val="bg1"/>
              </a:solidFill>
              <a:latin typeface="+mn-lt"/>
              <a:cs typeface="Arial" panose="020B0604020202020204" pitchFamily="34" charset="0"/>
            </a:rPr>
            <a:t>Account Engagements – Influence to CSP . Account Sales force</a:t>
          </a:r>
          <a:endParaRPr lang="en-US" sz="1600" dirty="0"/>
        </a:p>
      </dgm:t>
    </dgm:pt>
    <dgm:pt modelId="{62F2690C-19CB-49CA-9A12-0A56FE89E524}" type="parTrans" cxnId="{5DA76354-634E-4D03-9CA9-D8EA07A3EAEA}">
      <dgm:prSet/>
      <dgm:spPr/>
      <dgm:t>
        <a:bodyPr/>
        <a:lstStyle/>
        <a:p>
          <a:endParaRPr lang="en-US"/>
        </a:p>
      </dgm:t>
    </dgm:pt>
    <dgm:pt modelId="{12FE82E9-BEC8-4DFB-8F37-966203A896F1}" type="sibTrans" cxnId="{5DA76354-634E-4D03-9CA9-D8EA07A3EAEA}">
      <dgm:prSet/>
      <dgm:spPr/>
      <dgm:t>
        <a:bodyPr/>
        <a:lstStyle/>
        <a:p>
          <a:endParaRPr lang="en-US"/>
        </a:p>
      </dgm:t>
    </dgm:pt>
    <dgm:pt modelId="{C3F5F249-A7E6-4D07-85E6-77361679B201}">
      <dgm:prSet custT="1"/>
      <dgm:spPr>
        <a:solidFill>
          <a:schemeClr val="bg1">
            <a:lumMod val="65000"/>
          </a:schemeClr>
        </a:solidFill>
      </dgm:spPr>
      <dgm:t>
        <a:bodyPr/>
        <a:lstStyle/>
        <a:p>
          <a:r>
            <a:rPr lang="en-US" sz="1600" dirty="0" smtClean="0">
              <a:solidFill>
                <a:schemeClr val="bg1"/>
              </a:solidFill>
              <a:latin typeface="+mn-lt"/>
              <a:cs typeface="Arial" panose="020B0604020202020204" pitchFamily="34" charset="0"/>
            </a:rPr>
            <a:t>Triangulation with CSP / Co Sell – Joint GTM for Instance Influence</a:t>
          </a:r>
          <a:endParaRPr lang="en-US" sz="1600" dirty="0">
            <a:solidFill>
              <a:schemeClr val="bg1"/>
            </a:solidFill>
            <a:latin typeface="+mn-lt"/>
            <a:cs typeface="Arial" panose="020B0604020202020204" pitchFamily="34" charset="0"/>
          </a:endParaRPr>
        </a:p>
      </dgm:t>
    </dgm:pt>
    <dgm:pt modelId="{6609915C-8615-4BDC-BBED-E214B7EB84D5}" type="parTrans" cxnId="{F9062F3C-F8FA-42DA-96B7-5EB9CA31932B}">
      <dgm:prSet/>
      <dgm:spPr/>
      <dgm:t>
        <a:bodyPr/>
        <a:lstStyle/>
        <a:p>
          <a:endParaRPr lang="en-US"/>
        </a:p>
      </dgm:t>
    </dgm:pt>
    <dgm:pt modelId="{C246C24B-07BD-400E-B253-1B9E720D97BB}" type="sibTrans" cxnId="{F9062F3C-F8FA-42DA-96B7-5EB9CA31932B}">
      <dgm:prSet/>
      <dgm:spPr/>
      <dgm:t>
        <a:bodyPr/>
        <a:lstStyle/>
        <a:p>
          <a:endParaRPr lang="en-US"/>
        </a:p>
      </dgm:t>
    </dgm:pt>
    <dgm:pt modelId="{14612E92-0BE6-4E56-8AE0-59AEB5C0FBEF}">
      <dgm:prSet custT="1"/>
      <dgm:spPr>
        <a:solidFill>
          <a:schemeClr val="bg1">
            <a:lumMod val="50000"/>
          </a:schemeClr>
        </a:solidFill>
      </dgm:spPr>
      <dgm:t>
        <a:bodyPr/>
        <a:lstStyle/>
        <a:p>
          <a:r>
            <a:rPr lang="en-US" sz="1600" dirty="0" smtClean="0">
              <a:solidFill>
                <a:schemeClr val="bg1"/>
              </a:solidFill>
              <a:latin typeface="+mn-lt"/>
              <a:cs typeface="Arial" panose="020B0604020202020204" pitchFamily="34" charset="0"/>
            </a:rPr>
            <a:t>Technical value prop – cheat sheet, mind maps, benchmarks, workshops, collaterals, co-engineering</a:t>
          </a:r>
          <a:endParaRPr lang="en-US" sz="1600" dirty="0">
            <a:solidFill>
              <a:schemeClr val="bg1"/>
            </a:solidFill>
            <a:latin typeface="+mn-lt"/>
            <a:cs typeface="Arial" panose="020B0604020202020204" pitchFamily="34" charset="0"/>
          </a:endParaRPr>
        </a:p>
      </dgm:t>
    </dgm:pt>
    <dgm:pt modelId="{E2FD2E98-B299-4E7D-B62E-AAB41A662A4B}" type="parTrans" cxnId="{F905310A-362F-45F3-9AD2-8C86F3B65914}">
      <dgm:prSet/>
      <dgm:spPr/>
      <dgm:t>
        <a:bodyPr/>
        <a:lstStyle/>
        <a:p>
          <a:endParaRPr lang="en-US"/>
        </a:p>
      </dgm:t>
    </dgm:pt>
    <dgm:pt modelId="{E04CF1BF-9F03-414E-B5C9-382F463149CC}" type="sibTrans" cxnId="{F905310A-362F-45F3-9AD2-8C86F3B65914}">
      <dgm:prSet/>
      <dgm:spPr/>
      <dgm:t>
        <a:bodyPr/>
        <a:lstStyle/>
        <a:p>
          <a:endParaRPr lang="en-US"/>
        </a:p>
      </dgm:t>
    </dgm:pt>
    <dgm:pt modelId="{BDD584DA-6A3C-401B-9C55-200129FA1178}">
      <dgm:prSet custT="1"/>
      <dgm:spPr>
        <a:solidFill>
          <a:schemeClr val="bg1">
            <a:lumMod val="65000"/>
          </a:schemeClr>
        </a:solidFill>
      </dgm:spPr>
      <dgm:t>
        <a:bodyPr/>
        <a:lstStyle/>
        <a:p>
          <a:r>
            <a:rPr lang="en-US" sz="1600" dirty="0" smtClean="0">
              <a:solidFill>
                <a:schemeClr val="bg1"/>
              </a:solidFill>
              <a:latin typeface="+mn-lt"/>
              <a:cs typeface="Arial" panose="020B0604020202020204" pitchFamily="34" charset="0"/>
            </a:rPr>
            <a:t>Integration with Cloud Service Factory Model to accelerated time to revenue</a:t>
          </a:r>
          <a:endParaRPr lang="en-US" sz="1600" dirty="0">
            <a:solidFill>
              <a:schemeClr val="bg1"/>
            </a:solidFill>
            <a:latin typeface="+mn-lt"/>
            <a:cs typeface="Arial" panose="020B0604020202020204" pitchFamily="34" charset="0"/>
          </a:endParaRPr>
        </a:p>
      </dgm:t>
    </dgm:pt>
    <dgm:pt modelId="{37B12396-175A-4A16-8A14-3BC8D9C98777}" type="parTrans" cxnId="{44F0F6E5-2CC4-40EA-A879-66460E7951B9}">
      <dgm:prSet/>
      <dgm:spPr/>
      <dgm:t>
        <a:bodyPr/>
        <a:lstStyle/>
        <a:p>
          <a:endParaRPr lang="en-US"/>
        </a:p>
      </dgm:t>
    </dgm:pt>
    <dgm:pt modelId="{AE4E9525-BEC0-49B3-9C51-3E6E39ED7F97}" type="sibTrans" cxnId="{44F0F6E5-2CC4-40EA-A879-66460E7951B9}">
      <dgm:prSet/>
      <dgm:spPr/>
      <dgm:t>
        <a:bodyPr/>
        <a:lstStyle/>
        <a:p>
          <a:endParaRPr lang="en-US"/>
        </a:p>
      </dgm:t>
    </dgm:pt>
    <dgm:pt modelId="{399499FE-9A6C-4DBD-84A6-0CEA7B44EB51}">
      <dgm:prSet/>
      <dgm:spPr>
        <a:solidFill>
          <a:schemeClr val="bg1">
            <a:lumMod val="50000"/>
          </a:schemeClr>
        </a:solidFill>
      </dgm:spPr>
      <dgm:t>
        <a:bodyPr/>
        <a:lstStyle/>
        <a:p>
          <a:r>
            <a:rPr lang="en-US" smtClean="0">
              <a:solidFill>
                <a:schemeClr val="bg1"/>
              </a:solidFill>
              <a:latin typeface="+mn-lt"/>
              <a:cs typeface="Arial" panose="020B0604020202020204" pitchFamily="34" charset="0"/>
            </a:rPr>
            <a:t>Integration with Cloud Service Factory Model to accelerated time to revenue</a:t>
          </a:r>
          <a:endParaRPr lang="en-US" dirty="0">
            <a:solidFill>
              <a:schemeClr val="bg1"/>
            </a:solidFill>
            <a:latin typeface="+mn-lt"/>
            <a:cs typeface="Arial" panose="020B0604020202020204" pitchFamily="34" charset="0"/>
          </a:endParaRPr>
        </a:p>
      </dgm:t>
    </dgm:pt>
    <dgm:pt modelId="{6F23AF48-B29D-4345-B592-D16731306C61}" type="parTrans" cxnId="{1F6BAAE6-F828-4732-AD25-37F8AE9CB832}">
      <dgm:prSet/>
      <dgm:spPr/>
      <dgm:t>
        <a:bodyPr/>
        <a:lstStyle/>
        <a:p>
          <a:endParaRPr lang="en-US"/>
        </a:p>
      </dgm:t>
    </dgm:pt>
    <dgm:pt modelId="{CC8C92E0-084C-40A7-B8D4-032501E1ABBA}" type="sibTrans" cxnId="{1F6BAAE6-F828-4732-AD25-37F8AE9CB832}">
      <dgm:prSet/>
      <dgm:spPr/>
      <dgm:t>
        <a:bodyPr/>
        <a:lstStyle/>
        <a:p>
          <a:endParaRPr lang="en-US"/>
        </a:p>
      </dgm:t>
    </dgm:pt>
    <dgm:pt modelId="{599DCBE3-7775-4641-BF60-532C9A47D48E}" type="pres">
      <dgm:prSet presAssocID="{52419164-429E-428E-A4AF-A3D69CB644EC}" presName="Name0" presStyleCnt="0">
        <dgm:presLayoutVars>
          <dgm:chMax val="7"/>
          <dgm:chPref val="7"/>
          <dgm:dir/>
        </dgm:presLayoutVars>
      </dgm:prSet>
      <dgm:spPr/>
      <dgm:t>
        <a:bodyPr/>
        <a:lstStyle/>
        <a:p>
          <a:endParaRPr lang="en-US"/>
        </a:p>
      </dgm:t>
    </dgm:pt>
    <dgm:pt modelId="{5E9C9201-EFD7-4737-9C58-A91BF2930B69}" type="pres">
      <dgm:prSet presAssocID="{52419164-429E-428E-A4AF-A3D69CB644EC}" presName="Name1" presStyleCnt="0"/>
      <dgm:spPr/>
    </dgm:pt>
    <dgm:pt modelId="{928E2C47-F32B-4E84-BB0D-0EBEC6B7E547}" type="pres">
      <dgm:prSet presAssocID="{52419164-429E-428E-A4AF-A3D69CB644EC}" presName="cycle" presStyleCnt="0"/>
      <dgm:spPr/>
    </dgm:pt>
    <dgm:pt modelId="{538F3079-D57B-4428-8C8A-AA4130C77F6B}" type="pres">
      <dgm:prSet presAssocID="{52419164-429E-428E-A4AF-A3D69CB644EC}" presName="srcNode" presStyleLbl="node1" presStyleIdx="0" presStyleCnt="7"/>
      <dgm:spPr/>
    </dgm:pt>
    <dgm:pt modelId="{9EC2F0BE-501C-4FF7-B257-190060F480D0}" type="pres">
      <dgm:prSet presAssocID="{52419164-429E-428E-A4AF-A3D69CB644EC}" presName="conn" presStyleLbl="parChTrans1D2" presStyleIdx="0" presStyleCnt="1"/>
      <dgm:spPr/>
      <dgm:t>
        <a:bodyPr/>
        <a:lstStyle/>
        <a:p>
          <a:endParaRPr lang="en-US"/>
        </a:p>
      </dgm:t>
    </dgm:pt>
    <dgm:pt modelId="{CACFAA66-8DA0-4A38-B51F-B61D07C31CFE}" type="pres">
      <dgm:prSet presAssocID="{52419164-429E-428E-A4AF-A3D69CB644EC}" presName="extraNode" presStyleLbl="node1" presStyleIdx="0" presStyleCnt="7"/>
      <dgm:spPr/>
    </dgm:pt>
    <dgm:pt modelId="{EF841204-5175-4F72-B89A-4A2A54BEE63A}" type="pres">
      <dgm:prSet presAssocID="{52419164-429E-428E-A4AF-A3D69CB644EC}" presName="dstNode" presStyleLbl="node1" presStyleIdx="0" presStyleCnt="7"/>
      <dgm:spPr/>
    </dgm:pt>
    <dgm:pt modelId="{927A84A1-9544-4395-AF4C-5E4DBB31F074}" type="pres">
      <dgm:prSet presAssocID="{028648EC-B1E8-44B8-B1BE-999F404207EC}" presName="text_1" presStyleLbl="node1" presStyleIdx="0" presStyleCnt="7" custLinFactNeighborX="491" custLinFactNeighborY="18162">
        <dgm:presLayoutVars>
          <dgm:bulletEnabled val="1"/>
        </dgm:presLayoutVars>
      </dgm:prSet>
      <dgm:spPr/>
      <dgm:t>
        <a:bodyPr/>
        <a:lstStyle/>
        <a:p>
          <a:endParaRPr lang="en-US"/>
        </a:p>
      </dgm:t>
    </dgm:pt>
    <dgm:pt modelId="{E31C887A-1285-413B-9D82-C031E264A5F3}" type="pres">
      <dgm:prSet presAssocID="{028648EC-B1E8-44B8-B1BE-999F404207EC}" presName="accent_1" presStyleCnt="0"/>
      <dgm:spPr/>
    </dgm:pt>
    <dgm:pt modelId="{FBBA40EC-2BD2-4F00-AB51-D6B6446F6D3B}" type="pres">
      <dgm:prSet presAssocID="{028648EC-B1E8-44B8-B1BE-999F404207EC}" presName="accentRepeatNode" presStyleLbl="solidFgAcc1" presStyleIdx="0" presStyleCnt="7"/>
      <dgm:spPr/>
    </dgm:pt>
    <dgm:pt modelId="{D3905A12-2D40-4B54-9540-9F48E75261FB}" type="pres">
      <dgm:prSet presAssocID="{EB372CF6-C2CF-469D-9AA3-1E07E3447ED4}" presName="text_2" presStyleLbl="node1" presStyleIdx="1" presStyleCnt="7">
        <dgm:presLayoutVars>
          <dgm:bulletEnabled val="1"/>
        </dgm:presLayoutVars>
      </dgm:prSet>
      <dgm:spPr/>
      <dgm:t>
        <a:bodyPr/>
        <a:lstStyle/>
        <a:p>
          <a:endParaRPr lang="en-US"/>
        </a:p>
      </dgm:t>
    </dgm:pt>
    <dgm:pt modelId="{45F973DA-7091-4F99-927D-DCC9388BF330}" type="pres">
      <dgm:prSet presAssocID="{EB372CF6-C2CF-469D-9AA3-1E07E3447ED4}" presName="accent_2" presStyleCnt="0"/>
      <dgm:spPr/>
    </dgm:pt>
    <dgm:pt modelId="{505C8253-CA7B-48E1-979D-981DE2E0B7C8}" type="pres">
      <dgm:prSet presAssocID="{EB372CF6-C2CF-469D-9AA3-1E07E3447ED4}" presName="accentRepeatNode" presStyleLbl="solidFgAcc1" presStyleIdx="1" presStyleCnt="7"/>
      <dgm:spPr/>
    </dgm:pt>
    <dgm:pt modelId="{CD73BED9-F7C7-42D8-B721-FC755F1C6A75}" type="pres">
      <dgm:prSet presAssocID="{96DF77FF-9041-4CB7-801A-228C1CBF751B}" presName="text_3" presStyleLbl="node1" presStyleIdx="2" presStyleCnt="7">
        <dgm:presLayoutVars>
          <dgm:bulletEnabled val="1"/>
        </dgm:presLayoutVars>
      </dgm:prSet>
      <dgm:spPr/>
      <dgm:t>
        <a:bodyPr/>
        <a:lstStyle/>
        <a:p>
          <a:endParaRPr lang="en-US"/>
        </a:p>
      </dgm:t>
    </dgm:pt>
    <dgm:pt modelId="{34D7A165-F7CF-405B-8FA0-8805950CB03A}" type="pres">
      <dgm:prSet presAssocID="{96DF77FF-9041-4CB7-801A-228C1CBF751B}" presName="accent_3" presStyleCnt="0"/>
      <dgm:spPr/>
    </dgm:pt>
    <dgm:pt modelId="{6317DA0F-E68A-4383-8872-EF1AFBE351EC}" type="pres">
      <dgm:prSet presAssocID="{96DF77FF-9041-4CB7-801A-228C1CBF751B}" presName="accentRepeatNode" presStyleLbl="solidFgAcc1" presStyleIdx="2" presStyleCnt="7"/>
      <dgm:spPr/>
    </dgm:pt>
    <dgm:pt modelId="{AD696BA0-0F7D-41EC-87A5-C126F1B6B004}" type="pres">
      <dgm:prSet presAssocID="{C3F5F249-A7E6-4D07-85E6-77361679B201}" presName="text_4" presStyleLbl="node1" presStyleIdx="3" presStyleCnt="7">
        <dgm:presLayoutVars>
          <dgm:bulletEnabled val="1"/>
        </dgm:presLayoutVars>
      </dgm:prSet>
      <dgm:spPr/>
      <dgm:t>
        <a:bodyPr/>
        <a:lstStyle/>
        <a:p>
          <a:endParaRPr lang="en-US"/>
        </a:p>
      </dgm:t>
    </dgm:pt>
    <dgm:pt modelId="{3B2F58C6-8867-4604-8332-01FFD9BCF8F3}" type="pres">
      <dgm:prSet presAssocID="{C3F5F249-A7E6-4D07-85E6-77361679B201}" presName="accent_4" presStyleCnt="0"/>
      <dgm:spPr/>
    </dgm:pt>
    <dgm:pt modelId="{37250836-BB95-4A4C-A74D-3246702E5E6E}" type="pres">
      <dgm:prSet presAssocID="{C3F5F249-A7E6-4D07-85E6-77361679B201}" presName="accentRepeatNode" presStyleLbl="solidFgAcc1" presStyleIdx="3" presStyleCnt="7"/>
      <dgm:spPr/>
    </dgm:pt>
    <dgm:pt modelId="{B2F523D6-F93C-4AEB-B55D-4380ACCA102A}" type="pres">
      <dgm:prSet presAssocID="{14612E92-0BE6-4E56-8AE0-59AEB5C0FBEF}" presName="text_5" presStyleLbl="node1" presStyleIdx="4" presStyleCnt="7" custLinFactNeighborX="4000" custLinFactNeighborY="2783">
        <dgm:presLayoutVars>
          <dgm:bulletEnabled val="1"/>
        </dgm:presLayoutVars>
      </dgm:prSet>
      <dgm:spPr/>
      <dgm:t>
        <a:bodyPr/>
        <a:lstStyle/>
        <a:p>
          <a:endParaRPr lang="en-US"/>
        </a:p>
      </dgm:t>
    </dgm:pt>
    <dgm:pt modelId="{A5B93FDE-412D-4344-8EFC-A1673DA44B33}" type="pres">
      <dgm:prSet presAssocID="{14612E92-0BE6-4E56-8AE0-59AEB5C0FBEF}" presName="accent_5" presStyleCnt="0"/>
      <dgm:spPr/>
    </dgm:pt>
    <dgm:pt modelId="{2498455E-0238-4338-8D33-0132EEC7BEDC}" type="pres">
      <dgm:prSet presAssocID="{14612E92-0BE6-4E56-8AE0-59AEB5C0FBEF}" presName="accentRepeatNode" presStyleLbl="solidFgAcc1" presStyleIdx="4" presStyleCnt="7"/>
      <dgm:spPr/>
    </dgm:pt>
    <dgm:pt modelId="{B59B0AD8-9959-415C-BE47-065FE378EFF8}" type="pres">
      <dgm:prSet presAssocID="{BDD584DA-6A3C-401B-9C55-200129FA1178}" presName="text_6" presStyleLbl="node1" presStyleIdx="5" presStyleCnt="7">
        <dgm:presLayoutVars>
          <dgm:bulletEnabled val="1"/>
        </dgm:presLayoutVars>
      </dgm:prSet>
      <dgm:spPr/>
      <dgm:t>
        <a:bodyPr/>
        <a:lstStyle/>
        <a:p>
          <a:endParaRPr lang="en-US"/>
        </a:p>
      </dgm:t>
    </dgm:pt>
    <dgm:pt modelId="{066052A9-A408-4D53-A92F-2D8A340E037B}" type="pres">
      <dgm:prSet presAssocID="{BDD584DA-6A3C-401B-9C55-200129FA1178}" presName="accent_6" presStyleCnt="0"/>
      <dgm:spPr/>
    </dgm:pt>
    <dgm:pt modelId="{92E7E377-12C6-44D3-A078-F3FEAC9D0382}" type="pres">
      <dgm:prSet presAssocID="{BDD584DA-6A3C-401B-9C55-200129FA1178}" presName="accentRepeatNode" presStyleLbl="solidFgAcc1" presStyleIdx="5" presStyleCnt="7"/>
      <dgm:spPr/>
    </dgm:pt>
    <dgm:pt modelId="{E5AC09F7-DF0F-4710-A7A0-75CC628B2492}" type="pres">
      <dgm:prSet presAssocID="{399499FE-9A6C-4DBD-84A6-0CEA7B44EB51}" presName="text_7" presStyleLbl="node1" presStyleIdx="6" presStyleCnt="7">
        <dgm:presLayoutVars>
          <dgm:bulletEnabled val="1"/>
        </dgm:presLayoutVars>
      </dgm:prSet>
      <dgm:spPr/>
      <dgm:t>
        <a:bodyPr/>
        <a:lstStyle/>
        <a:p>
          <a:endParaRPr lang="en-US"/>
        </a:p>
      </dgm:t>
    </dgm:pt>
    <dgm:pt modelId="{B8E608E1-83F8-44EA-A869-5DAEED2877E9}" type="pres">
      <dgm:prSet presAssocID="{399499FE-9A6C-4DBD-84A6-0CEA7B44EB51}" presName="accent_7" presStyleCnt="0"/>
      <dgm:spPr/>
    </dgm:pt>
    <dgm:pt modelId="{0FCAFB48-8799-433A-B59B-0B4A90B32BE9}" type="pres">
      <dgm:prSet presAssocID="{399499FE-9A6C-4DBD-84A6-0CEA7B44EB51}" presName="accentRepeatNode" presStyleLbl="solidFgAcc1" presStyleIdx="6" presStyleCnt="7"/>
      <dgm:spPr/>
    </dgm:pt>
  </dgm:ptLst>
  <dgm:cxnLst>
    <dgm:cxn modelId="{5DC84962-B055-4305-A7EC-66D62C430E5F}" type="presOf" srcId="{028648EC-B1E8-44B8-B1BE-999F404207EC}" destId="{927A84A1-9544-4395-AF4C-5E4DBB31F074}" srcOrd="0" destOrd="0" presId="urn:microsoft.com/office/officeart/2008/layout/VerticalCurvedList"/>
    <dgm:cxn modelId="{8A3E6524-8A3D-4813-85DC-C2C65E76E791}" type="presOf" srcId="{96DF77FF-9041-4CB7-801A-228C1CBF751B}" destId="{CD73BED9-F7C7-42D8-B721-FC755F1C6A75}" srcOrd="0" destOrd="0" presId="urn:microsoft.com/office/officeart/2008/layout/VerticalCurvedList"/>
    <dgm:cxn modelId="{1F6BAAE6-F828-4732-AD25-37F8AE9CB832}" srcId="{52419164-429E-428E-A4AF-A3D69CB644EC}" destId="{399499FE-9A6C-4DBD-84A6-0CEA7B44EB51}" srcOrd="6" destOrd="0" parTransId="{6F23AF48-B29D-4345-B592-D16731306C61}" sibTransId="{CC8C92E0-084C-40A7-B8D4-032501E1ABBA}"/>
    <dgm:cxn modelId="{CB7F0EF4-2C90-42F9-B78B-2804ED71484F}" type="presOf" srcId="{EB372CF6-C2CF-469D-9AA3-1E07E3447ED4}" destId="{D3905A12-2D40-4B54-9540-9F48E75261FB}" srcOrd="0" destOrd="0" presId="urn:microsoft.com/office/officeart/2008/layout/VerticalCurvedList"/>
    <dgm:cxn modelId="{CDDC91FB-5A0D-40BF-942B-036F5E63E570}" type="presOf" srcId="{C3F5F249-A7E6-4D07-85E6-77361679B201}" destId="{AD696BA0-0F7D-41EC-87A5-C126F1B6B004}" srcOrd="0" destOrd="0" presId="urn:microsoft.com/office/officeart/2008/layout/VerticalCurvedList"/>
    <dgm:cxn modelId="{5DA76354-634E-4D03-9CA9-D8EA07A3EAEA}" srcId="{52419164-429E-428E-A4AF-A3D69CB644EC}" destId="{96DF77FF-9041-4CB7-801A-228C1CBF751B}" srcOrd="2" destOrd="0" parTransId="{62F2690C-19CB-49CA-9A12-0A56FE89E524}" sibTransId="{12FE82E9-BEC8-4DFB-8F37-966203A896F1}"/>
    <dgm:cxn modelId="{6593C2DA-88C8-498C-AF6D-655CBF783929}" type="presOf" srcId="{C3680590-1DE4-4F4C-9185-CBB9532243BF}" destId="{9EC2F0BE-501C-4FF7-B257-190060F480D0}" srcOrd="0" destOrd="0" presId="urn:microsoft.com/office/officeart/2008/layout/VerticalCurvedList"/>
    <dgm:cxn modelId="{C4E7013F-E245-4207-AA63-B7B27FD0C60F}" type="presOf" srcId="{BDD584DA-6A3C-401B-9C55-200129FA1178}" destId="{B59B0AD8-9959-415C-BE47-065FE378EFF8}" srcOrd="0" destOrd="0" presId="urn:microsoft.com/office/officeart/2008/layout/VerticalCurvedList"/>
    <dgm:cxn modelId="{F905310A-362F-45F3-9AD2-8C86F3B65914}" srcId="{52419164-429E-428E-A4AF-A3D69CB644EC}" destId="{14612E92-0BE6-4E56-8AE0-59AEB5C0FBEF}" srcOrd="4" destOrd="0" parTransId="{E2FD2E98-B299-4E7D-B62E-AAB41A662A4B}" sibTransId="{E04CF1BF-9F03-414E-B5C9-382F463149CC}"/>
    <dgm:cxn modelId="{D833E794-2860-46F0-B3B2-60E98F101FB2}" srcId="{52419164-429E-428E-A4AF-A3D69CB644EC}" destId="{028648EC-B1E8-44B8-B1BE-999F404207EC}" srcOrd="0" destOrd="0" parTransId="{486B4051-4867-4B59-86C1-67E660E44775}" sibTransId="{C3680590-1DE4-4F4C-9185-CBB9532243BF}"/>
    <dgm:cxn modelId="{07C5E237-1892-4A5A-B121-EA7AA81244DC}" srcId="{52419164-429E-428E-A4AF-A3D69CB644EC}" destId="{EB372CF6-C2CF-469D-9AA3-1E07E3447ED4}" srcOrd="1" destOrd="0" parTransId="{C0A5890B-5A57-4C3B-A6EB-A5A8A8001345}" sibTransId="{DC90F195-9FCF-4842-B334-A471B82FF550}"/>
    <dgm:cxn modelId="{ECA1CD45-6B97-4A05-9543-25E01943998C}" type="presOf" srcId="{14612E92-0BE6-4E56-8AE0-59AEB5C0FBEF}" destId="{B2F523D6-F93C-4AEB-B55D-4380ACCA102A}" srcOrd="0" destOrd="0" presId="urn:microsoft.com/office/officeart/2008/layout/VerticalCurvedList"/>
    <dgm:cxn modelId="{7568B171-CE2E-49AD-AFC1-BA972E3FA512}" type="presOf" srcId="{52419164-429E-428E-A4AF-A3D69CB644EC}" destId="{599DCBE3-7775-4641-BF60-532C9A47D48E}" srcOrd="0" destOrd="0" presId="urn:microsoft.com/office/officeart/2008/layout/VerticalCurvedList"/>
    <dgm:cxn modelId="{4DA342D8-A94D-45DA-92BE-D10CC413626C}" type="presOf" srcId="{399499FE-9A6C-4DBD-84A6-0CEA7B44EB51}" destId="{E5AC09F7-DF0F-4710-A7A0-75CC628B2492}" srcOrd="0" destOrd="0" presId="urn:microsoft.com/office/officeart/2008/layout/VerticalCurvedList"/>
    <dgm:cxn modelId="{44F0F6E5-2CC4-40EA-A879-66460E7951B9}" srcId="{52419164-429E-428E-A4AF-A3D69CB644EC}" destId="{BDD584DA-6A3C-401B-9C55-200129FA1178}" srcOrd="5" destOrd="0" parTransId="{37B12396-175A-4A16-8A14-3BC8D9C98777}" sibTransId="{AE4E9525-BEC0-49B3-9C51-3E6E39ED7F97}"/>
    <dgm:cxn modelId="{F9062F3C-F8FA-42DA-96B7-5EB9CA31932B}" srcId="{52419164-429E-428E-A4AF-A3D69CB644EC}" destId="{C3F5F249-A7E6-4D07-85E6-77361679B201}" srcOrd="3" destOrd="0" parTransId="{6609915C-8615-4BDC-BBED-E214B7EB84D5}" sibTransId="{C246C24B-07BD-400E-B253-1B9E720D97BB}"/>
    <dgm:cxn modelId="{6A77D015-B5AB-49FD-9504-E3F90E7C7B29}" type="presParOf" srcId="{599DCBE3-7775-4641-BF60-532C9A47D48E}" destId="{5E9C9201-EFD7-4737-9C58-A91BF2930B69}" srcOrd="0" destOrd="0" presId="urn:microsoft.com/office/officeart/2008/layout/VerticalCurvedList"/>
    <dgm:cxn modelId="{9C2E83C4-17EF-4456-858E-9167B41883A2}" type="presParOf" srcId="{5E9C9201-EFD7-4737-9C58-A91BF2930B69}" destId="{928E2C47-F32B-4E84-BB0D-0EBEC6B7E547}" srcOrd="0" destOrd="0" presId="urn:microsoft.com/office/officeart/2008/layout/VerticalCurvedList"/>
    <dgm:cxn modelId="{EDC9F09A-904E-458F-852A-37A475B39A7F}" type="presParOf" srcId="{928E2C47-F32B-4E84-BB0D-0EBEC6B7E547}" destId="{538F3079-D57B-4428-8C8A-AA4130C77F6B}" srcOrd="0" destOrd="0" presId="urn:microsoft.com/office/officeart/2008/layout/VerticalCurvedList"/>
    <dgm:cxn modelId="{29FF8628-3CE3-4312-8E96-42271CEEC0F2}" type="presParOf" srcId="{928E2C47-F32B-4E84-BB0D-0EBEC6B7E547}" destId="{9EC2F0BE-501C-4FF7-B257-190060F480D0}" srcOrd="1" destOrd="0" presId="urn:microsoft.com/office/officeart/2008/layout/VerticalCurvedList"/>
    <dgm:cxn modelId="{C6DD07C4-8711-4D8F-A327-BFF936AB3634}" type="presParOf" srcId="{928E2C47-F32B-4E84-BB0D-0EBEC6B7E547}" destId="{CACFAA66-8DA0-4A38-B51F-B61D07C31CFE}" srcOrd="2" destOrd="0" presId="urn:microsoft.com/office/officeart/2008/layout/VerticalCurvedList"/>
    <dgm:cxn modelId="{2FE4FB56-ABEE-4DEC-82B7-4637A3604E70}" type="presParOf" srcId="{928E2C47-F32B-4E84-BB0D-0EBEC6B7E547}" destId="{EF841204-5175-4F72-B89A-4A2A54BEE63A}" srcOrd="3" destOrd="0" presId="urn:microsoft.com/office/officeart/2008/layout/VerticalCurvedList"/>
    <dgm:cxn modelId="{A78AE3F2-920A-4129-9049-AC6787494AE9}" type="presParOf" srcId="{5E9C9201-EFD7-4737-9C58-A91BF2930B69}" destId="{927A84A1-9544-4395-AF4C-5E4DBB31F074}" srcOrd="1" destOrd="0" presId="urn:microsoft.com/office/officeart/2008/layout/VerticalCurvedList"/>
    <dgm:cxn modelId="{9884E560-77C8-456F-9F07-6D5D68FA3BD9}" type="presParOf" srcId="{5E9C9201-EFD7-4737-9C58-A91BF2930B69}" destId="{E31C887A-1285-413B-9D82-C031E264A5F3}" srcOrd="2" destOrd="0" presId="urn:microsoft.com/office/officeart/2008/layout/VerticalCurvedList"/>
    <dgm:cxn modelId="{3C595693-00BA-41C4-8418-1531B8F8C1EA}" type="presParOf" srcId="{E31C887A-1285-413B-9D82-C031E264A5F3}" destId="{FBBA40EC-2BD2-4F00-AB51-D6B6446F6D3B}" srcOrd="0" destOrd="0" presId="urn:microsoft.com/office/officeart/2008/layout/VerticalCurvedList"/>
    <dgm:cxn modelId="{E2378631-9F77-4C15-9E10-4F3929A65469}" type="presParOf" srcId="{5E9C9201-EFD7-4737-9C58-A91BF2930B69}" destId="{D3905A12-2D40-4B54-9540-9F48E75261FB}" srcOrd="3" destOrd="0" presId="urn:microsoft.com/office/officeart/2008/layout/VerticalCurvedList"/>
    <dgm:cxn modelId="{2B66A657-D1A5-474E-943B-17439154A757}" type="presParOf" srcId="{5E9C9201-EFD7-4737-9C58-A91BF2930B69}" destId="{45F973DA-7091-4F99-927D-DCC9388BF330}" srcOrd="4" destOrd="0" presId="urn:microsoft.com/office/officeart/2008/layout/VerticalCurvedList"/>
    <dgm:cxn modelId="{32947C34-568E-4B25-9F47-88E357ED5646}" type="presParOf" srcId="{45F973DA-7091-4F99-927D-DCC9388BF330}" destId="{505C8253-CA7B-48E1-979D-981DE2E0B7C8}" srcOrd="0" destOrd="0" presId="urn:microsoft.com/office/officeart/2008/layout/VerticalCurvedList"/>
    <dgm:cxn modelId="{9D5FBDD7-61D5-42A2-816B-EEA52CD8F544}" type="presParOf" srcId="{5E9C9201-EFD7-4737-9C58-A91BF2930B69}" destId="{CD73BED9-F7C7-42D8-B721-FC755F1C6A75}" srcOrd="5" destOrd="0" presId="urn:microsoft.com/office/officeart/2008/layout/VerticalCurvedList"/>
    <dgm:cxn modelId="{34E2A4E5-9FFA-4DA3-B634-C468C243EBAF}" type="presParOf" srcId="{5E9C9201-EFD7-4737-9C58-A91BF2930B69}" destId="{34D7A165-F7CF-405B-8FA0-8805950CB03A}" srcOrd="6" destOrd="0" presId="urn:microsoft.com/office/officeart/2008/layout/VerticalCurvedList"/>
    <dgm:cxn modelId="{9BBE8B27-E971-463D-BA68-27A888EF1F97}" type="presParOf" srcId="{34D7A165-F7CF-405B-8FA0-8805950CB03A}" destId="{6317DA0F-E68A-4383-8872-EF1AFBE351EC}" srcOrd="0" destOrd="0" presId="urn:microsoft.com/office/officeart/2008/layout/VerticalCurvedList"/>
    <dgm:cxn modelId="{AA245C24-6E9A-4D4B-9C43-A8D1F6966FC4}" type="presParOf" srcId="{5E9C9201-EFD7-4737-9C58-A91BF2930B69}" destId="{AD696BA0-0F7D-41EC-87A5-C126F1B6B004}" srcOrd="7" destOrd="0" presId="urn:microsoft.com/office/officeart/2008/layout/VerticalCurvedList"/>
    <dgm:cxn modelId="{6B465B1D-1CA8-40A6-BD8A-79DDFB114F41}" type="presParOf" srcId="{5E9C9201-EFD7-4737-9C58-A91BF2930B69}" destId="{3B2F58C6-8867-4604-8332-01FFD9BCF8F3}" srcOrd="8" destOrd="0" presId="urn:microsoft.com/office/officeart/2008/layout/VerticalCurvedList"/>
    <dgm:cxn modelId="{CC2F7C8F-71A3-4106-A0AD-A4959FC070AC}" type="presParOf" srcId="{3B2F58C6-8867-4604-8332-01FFD9BCF8F3}" destId="{37250836-BB95-4A4C-A74D-3246702E5E6E}" srcOrd="0" destOrd="0" presId="urn:microsoft.com/office/officeart/2008/layout/VerticalCurvedList"/>
    <dgm:cxn modelId="{DC3F111E-D129-4B51-94D6-5ECF4BAEAC03}" type="presParOf" srcId="{5E9C9201-EFD7-4737-9C58-A91BF2930B69}" destId="{B2F523D6-F93C-4AEB-B55D-4380ACCA102A}" srcOrd="9" destOrd="0" presId="urn:microsoft.com/office/officeart/2008/layout/VerticalCurvedList"/>
    <dgm:cxn modelId="{DA7FF93B-E3C5-42DD-B54D-49438549CF8E}" type="presParOf" srcId="{5E9C9201-EFD7-4737-9C58-A91BF2930B69}" destId="{A5B93FDE-412D-4344-8EFC-A1673DA44B33}" srcOrd="10" destOrd="0" presId="urn:microsoft.com/office/officeart/2008/layout/VerticalCurvedList"/>
    <dgm:cxn modelId="{EF2BF040-54D7-4511-902A-11A6D817A3B1}" type="presParOf" srcId="{A5B93FDE-412D-4344-8EFC-A1673DA44B33}" destId="{2498455E-0238-4338-8D33-0132EEC7BEDC}" srcOrd="0" destOrd="0" presId="urn:microsoft.com/office/officeart/2008/layout/VerticalCurvedList"/>
    <dgm:cxn modelId="{BD61C3DA-C760-4F03-8B92-37A291EBEECA}" type="presParOf" srcId="{5E9C9201-EFD7-4737-9C58-A91BF2930B69}" destId="{B59B0AD8-9959-415C-BE47-065FE378EFF8}" srcOrd="11" destOrd="0" presId="urn:microsoft.com/office/officeart/2008/layout/VerticalCurvedList"/>
    <dgm:cxn modelId="{D77F319F-9FE1-4EAC-9C27-418FB6A40A84}" type="presParOf" srcId="{5E9C9201-EFD7-4737-9C58-A91BF2930B69}" destId="{066052A9-A408-4D53-A92F-2D8A340E037B}" srcOrd="12" destOrd="0" presId="urn:microsoft.com/office/officeart/2008/layout/VerticalCurvedList"/>
    <dgm:cxn modelId="{51F5013F-C777-4CF9-85B0-51743160916C}" type="presParOf" srcId="{066052A9-A408-4D53-A92F-2D8A340E037B}" destId="{92E7E377-12C6-44D3-A078-F3FEAC9D0382}" srcOrd="0" destOrd="0" presId="urn:microsoft.com/office/officeart/2008/layout/VerticalCurvedList"/>
    <dgm:cxn modelId="{B3EFC8E2-5444-41A9-9F42-583B9182DD2E}" type="presParOf" srcId="{5E9C9201-EFD7-4737-9C58-A91BF2930B69}" destId="{E5AC09F7-DF0F-4710-A7A0-75CC628B2492}" srcOrd="13" destOrd="0" presId="urn:microsoft.com/office/officeart/2008/layout/VerticalCurvedList"/>
    <dgm:cxn modelId="{FD47F46A-19D6-4618-952B-82BB168674E8}" type="presParOf" srcId="{5E9C9201-EFD7-4737-9C58-A91BF2930B69}" destId="{B8E608E1-83F8-44EA-A869-5DAEED2877E9}" srcOrd="14" destOrd="0" presId="urn:microsoft.com/office/officeart/2008/layout/VerticalCurvedList"/>
    <dgm:cxn modelId="{B4768270-19C6-4ABF-97FE-4F3A89922F2C}" type="presParOf" srcId="{B8E608E1-83F8-44EA-A869-5DAEED2877E9}" destId="{0FCAFB48-8799-433A-B59B-0B4A90B32BE9}"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88732E5-D888-CB43-991D-F2391DEFD216}" type="doc">
      <dgm:prSet loTypeId="urn:microsoft.com/office/officeart/2005/8/layout/cycle4" loCatId="" qsTypeId="urn:microsoft.com/office/officeart/2005/8/quickstyle/simple1" qsCatId="simple" csTypeId="urn:microsoft.com/office/officeart/2005/8/colors/accent1_2" csCatId="accent1" phldr="1"/>
      <dgm:spPr/>
      <dgm:t>
        <a:bodyPr/>
        <a:lstStyle/>
        <a:p>
          <a:endParaRPr lang="en-GB"/>
        </a:p>
      </dgm:t>
    </dgm:pt>
    <dgm:pt modelId="{27241EF5-6362-264F-9DC4-7236390C64C2}">
      <dgm:prSet phldrT="[Text]" custT="1"/>
      <dgm:spPr/>
      <dgm:t>
        <a:bodyPr/>
        <a:lstStyle/>
        <a:p>
          <a:r>
            <a:rPr lang="en-IN" sz="1400" b="1" i="0" u="none" dirty="0">
              <a:latin typeface="Poppins" pitchFamily="2" charset="77"/>
              <a:cs typeface="Poppins" pitchFamily="2" charset="77"/>
            </a:rPr>
            <a:t>Solutioning</a:t>
          </a:r>
          <a:endParaRPr lang="en-GB" sz="1400" dirty="0">
            <a:latin typeface="Poppins" pitchFamily="2" charset="77"/>
            <a:cs typeface="Poppins" pitchFamily="2" charset="77"/>
          </a:endParaRPr>
        </a:p>
      </dgm:t>
    </dgm:pt>
    <dgm:pt modelId="{A503B961-C6C5-2A42-AFD9-E386EBC96BAF}" type="parTrans" cxnId="{276DD0B8-B59B-C042-A5B7-32E984F5181C}">
      <dgm:prSet/>
      <dgm:spPr/>
      <dgm:t>
        <a:bodyPr/>
        <a:lstStyle/>
        <a:p>
          <a:endParaRPr lang="en-GB" sz="1600">
            <a:latin typeface="Poppins" pitchFamily="2" charset="77"/>
            <a:cs typeface="Poppins" pitchFamily="2" charset="77"/>
          </a:endParaRPr>
        </a:p>
      </dgm:t>
    </dgm:pt>
    <dgm:pt modelId="{7D5E7533-94AD-554A-9254-0CD8AF40C0E7}" type="sibTrans" cxnId="{276DD0B8-B59B-C042-A5B7-32E984F5181C}">
      <dgm:prSet/>
      <dgm:spPr/>
      <dgm:t>
        <a:bodyPr/>
        <a:lstStyle/>
        <a:p>
          <a:endParaRPr lang="en-GB" sz="1600">
            <a:latin typeface="Poppins" pitchFamily="2" charset="77"/>
            <a:cs typeface="Poppins" pitchFamily="2" charset="77"/>
          </a:endParaRPr>
        </a:p>
      </dgm:t>
    </dgm:pt>
    <dgm:pt modelId="{3D70E799-B108-F243-967D-0791DAB9A0B1}">
      <dgm:prSet custT="1"/>
      <dgm:spPr/>
      <dgm:t>
        <a:bodyPr/>
        <a:lstStyle/>
        <a:p>
          <a:r>
            <a:rPr lang="en-IN" sz="1400" b="1" i="0" u="none" dirty="0">
              <a:latin typeface="Poppins" pitchFamily="2" charset="77"/>
              <a:cs typeface="Poppins" pitchFamily="2" charset="77"/>
            </a:rPr>
            <a:t>Enablement</a:t>
          </a:r>
          <a:endParaRPr lang="en-GB" sz="1400" dirty="0">
            <a:latin typeface="Poppins" pitchFamily="2" charset="77"/>
            <a:cs typeface="Poppins" pitchFamily="2" charset="77"/>
          </a:endParaRPr>
        </a:p>
      </dgm:t>
    </dgm:pt>
    <dgm:pt modelId="{8FAF139F-7418-E94E-9F37-17779BC45054}" type="parTrans" cxnId="{385A54AC-B5FC-D240-A38A-E33F795B5D9E}">
      <dgm:prSet/>
      <dgm:spPr/>
      <dgm:t>
        <a:bodyPr/>
        <a:lstStyle/>
        <a:p>
          <a:endParaRPr lang="en-GB" sz="1600">
            <a:latin typeface="Poppins" pitchFamily="2" charset="77"/>
            <a:cs typeface="Poppins" pitchFamily="2" charset="77"/>
          </a:endParaRPr>
        </a:p>
      </dgm:t>
    </dgm:pt>
    <dgm:pt modelId="{D9263D15-55BC-E840-88D4-161054892D91}" type="sibTrans" cxnId="{385A54AC-B5FC-D240-A38A-E33F795B5D9E}">
      <dgm:prSet/>
      <dgm:spPr/>
      <dgm:t>
        <a:bodyPr/>
        <a:lstStyle/>
        <a:p>
          <a:endParaRPr lang="en-GB" sz="1600">
            <a:latin typeface="Poppins" pitchFamily="2" charset="77"/>
            <a:cs typeface="Poppins" pitchFamily="2" charset="77"/>
          </a:endParaRPr>
        </a:p>
      </dgm:t>
    </dgm:pt>
    <dgm:pt modelId="{E72A3A3D-F6BE-214C-8141-5B0CC8BCDF0C}">
      <dgm:prSet custT="1"/>
      <dgm:spPr/>
      <dgm:t>
        <a:bodyPr/>
        <a:lstStyle/>
        <a:p>
          <a:r>
            <a:rPr lang="en-IN" sz="1400" b="1" i="0" u="none" dirty="0">
              <a:latin typeface="Poppins" pitchFamily="2" charset="77"/>
              <a:cs typeface="Poppins" pitchFamily="2" charset="77"/>
            </a:rPr>
            <a:t>Go To Market</a:t>
          </a:r>
          <a:endParaRPr lang="en-IN" sz="1400" b="0" i="0" u="none" dirty="0">
            <a:latin typeface="Poppins" pitchFamily="2" charset="77"/>
            <a:cs typeface="Poppins" pitchFamily="2" charset="77"/>
          </a:endParaRPr>
        </a:p>
      </dgm:t>
    </dgm:pt>
    <dgm:pt modelId="{C72CD371-4958-4541-BC54-3E976682F74B}" type="parTrans" cxnId="{4AF518A6-D9A5-1C4D-939A-D256798E271A}">
      <dgm:prSet/>
      <dgm:spPr/>
      <dgm:t>
        <a:bodyPr/>
        <a:lstStyle/>
        <a:p>
          <a:endParaRPr lang="en-GB" sz="1600">
            <a:latin typeface="Poppins" pitchFamily="2" charset="77"/>
            <a:cs typeface="Poppins" pitchFamily="2" charset="77"/>
          </a:endParaRPr>
        </a:p>
      </dgm:t>
    </dgm:pt>
    <dgm:pt modelId="{5D9BA98C-3DDA-2248-A1D8-954FD423517F}" type="sibTrans" cxnId="{4AF518A6-D9A5-1C4D-939A-D256798E271A}">
      <dgm:prSet/>
      <dgm:spPr/>
      <dgm:t>
        <a:bodyPr/>
        <a:lstStyle/>
        <a:p>
          <a:endParaRPr lang="en-GB" sz="1600">
            <a:latin typeface="Poppins" pitchFamily="2" charset="77"/>
            <a:cs typeface="Poppins" pitchFamily="2" charset="77"/>
          </a:endParaRPr>
        </a:p>
      </dgm:t>
    </dgm:pt>
    <dgm:pt modelId="{777C8BD3-9EF6-CF4E-8EAA-6705905E4A3E}">
      <dgm:prSet custT="1"/>
      <dgm:spPr/>
      <dgm:t>
        <a:bodyPr/>
        <a:lstStyle/>
        <a:p>
          <a:r>
            <a:rPr lang="en-IN" sz="1400" b="1" i="0" u="none" dirty="0">
              <a:latin typeface="Poppins" pitchFamily="2" charset="77"/>
              <a:cs typeface="Poppins" pitchFamily="2" charset="77"/>
            </a:rPr>
            <a:t>Governance &amp; Tracking</a:t>
          </a:r>
          <a:endParaRPr lang="en-GB" sz="1400" dirty="0">
            <a:latin typeface="Poppins" pitchFamily="2" charset="77"/>
            <a:cs typeface="Poppins" pitchFamily="2" charset="77"/>
          </a:endParaRPr>
        </a:p>
      </dgm:t>
    </dgm:pt>
    <dgm:pt modelId="{11B9C217-5DDF-4947-AD9C-E49BA3265B62}" type="parTrans" cxnId="{4563D6C1-2CFA-2140-A1AA-19ACD98A34D6}">
      <dgm:prSet/>
      <dgm:spPr/>
      <dgm:t>
        <a:bodyPr/>
        <a:lstStyle/>
        <a:p>
          <a:endParaRPr lang="en-GB" sz="1600">
            <a:latin typeface="Poppins" pitchFamily="2" charset="77"/>
            <a:cs typeface="Poppins" pitchFamily="2" charset="77"/>
          </a:endParaRPr>
        </a:p>
      </dgm:t>
    </dgm:pt>
    <dgm:pt modelId="{295ED0EF-8751-C942-9749-F9D581F9985C}" type="sibTrans" cxnId="{4563D6C1-2CFA-2140-A1AA-19ACD98A34D6}">
      <dgm:prSet/>
      <dgm:spPr/>
      <dgm:t>
        <a:bodyPr/>
        <a:lstStyle/>
        <a:p>
          <a:endParaRPr lang="en-GB" sz="1600">
            <a:latin typeface="Poppins" pitchFamily="2" charset="77"/>
            <a:cs typeface="Poppins" pitchFamily="2" charset="77"/>
          </a:endParaRPr>
        </a:p>
      </dgm:t>
    </dgm:pt>
    <dgm:pt modelId="{4B08886C-0CC1-444E-BAE5-532D1A2CE827}" type="pres">
      <dgm:prSet presAssocID="{F88732E5-D888-CB43-991D-F2391DEFD216}" presName="cycleMatrixDiagram" presStyleCnt="0">
        <dgm:presLayoutVars>
          <dgm:chMax val="1"/>
          <dgm:dir/>
          <dgm:animLvl val="lvl"/>
          <dgm:resizeHandles val="exact"/>
        </dgm:presLayoutVars>
      </dgm:prSet>
      <dgm:spPr/>
      <dgm:t>
        <a:bodyPr/>
        <a:lstStyle/>
        <a:p>
          <a:endParaRPr lang="en-US"/>
        </a:p>
      </dgm:t>
    </dgm:pt>
    <dgm:pt modelId="{9C51BEE3-620A-AD42-846C-345B00F87CC9}" type="pres">
      <dgm:prSet presAssocID="{F88732E5-D888-CB43-991D-F2391DEFD216}" presName="children" presStyleCnt="0"/>
      <dgm:spPr/>
    </dgm:pt>
    <dgm:pt modelId="{97150A76-C724-2249-9240-49B7F2D67148}" type="pres">
      <dgm:prSet presAssocID="{F88732E5-D888-CB43-991D-F2391DEFD216}" presName="childPlaceholder" presStyleCnt="0"/>
      <dgm:spPr/>
    </dgm:pt>
    <dgm:pt modelId="{7DDA0A11-5244-434A-B237-BD87CBB9BC7D}" type="pres">
      <dgm:prSet presAssocID="{F88732E5-D888-CB43-991D-F2391DEFD216}" presName="circle" presStyleCnt="0"/>
      <dgm:spPr/>
    </dgm:pt>
    <dgm:pt modelId="{D2C9B5B1-4B0F-1C48-9527-4FCB5C2F15F2}" type="pres">
      <dgm:prSet presAssocID="{F88732E5-D888-CB43-991D-F2391DEFD216}" presName="quadrant1" presStyleLbl="node1" presStyleIdx="0" presStyleCnt="4">
        <dgm:presLayoutVars>
          <dgm:chMax val="1"/>
          <dgm:bulletEnabled val="1"/>
        </dgm:presLayoutVars>
      </dgm:prSet>
      <dgm:spPr/>
      <dgm:t>
        <a:bodyPr/>
        <a:lstStyle/>
        <a:p>
          <a:endParaRPr lang="en-US"/>
        </a:p>
      </dgm:t>
    </dgm:pt>
    <dgm:pt modelId="{75BDD247-7959-0446-9BAE-65C2987E1E6D}" type="pres">
      <dgm:prSet presAssocID="{F88732E5-D888-CB43-991D-F2391DEFD216}" presName="quadrant2" presStyleLbl="node1" presStyleIdx="1" presStyleCnt="4">
        <dgm:presLayoutVars>
          <dgm:chMax val="1"/>
          <dgm:bulletEnabled val="1"/>
        </dgm:presLayoutVars>
      </dgm:prSet>
      <dgm:spPr/>
      <dgm:t>
        <a:bodyPr/>
        <a:lstStyle/>
        <a:p>
          <a:endParaRPr lang="en-US"/>
        </a:p>
      </dgm:t>
    </dgm:pt>
    <dgm:pt modelId="{075AFCCC-8B67-0740-9F1E-8AC117591677}" type="pres">
      <dgm:prSet presAssocID="{F88732E5-D888-CB43-991D-F2391DEFD216}" presName="quadrant3" presStyleLbl="node1" presStyleIdx="2" presStyleCnt="4">
        <dgm:presLayoutVars>
          <dgm:chMax val="1"/>
          <dgm:bulletEnabled val="1"/>
        </dgm:presLayoutVars>
      </dgm:prSet>
      <dgm:spPr/>
      <dgm:t>
        <a:bodyPr/>
        <a:lstStyle/>
        <a:p>
          <a:endParaRPr lang="en-US"/>
        </a:p>
      </dgm:t>
    </dgm:pt>
    <dgm:pt modelId="{EB03A571-5AAB-DF4A-8FCF-440AB28D6768}" type="pres">
      <dgm:prSet presAssocID="{F88732E5-D888-CB43-991D-F2391DEFD216}" presName="quadrant4" presStyleLbl="node1" presStyleIdx="3" presStyleCnt="4">
        <dgm:presLayoutVars>
          <dgm:chMax val="1"/>
          <dgm:bulletEnabled val="1"/>
        </dgm:presLayoutVars>
      </dgm:prSet>
      <dgm:spPr/>
      <dgm:t>
        <a:bodyPr/>
        <a:lstStyle/>
        <a:p>
          <a:endParaRPr lang="en-US"/>
        </a:p>
      </dgm:t>
    </dgm:pt>
    <dgm:pt modelId="{7204F71C-D02D-5240-B12C-89BF6C109429}" type="pres">
      <dgm:prSet presAssocID="{F88732E5-D888-CB43-991D-F2391DEFD216}" presName="quadrantPlaceholder" presStyleCnt="0"/>
      <dgm:spPr/>
    </dgm:pt>
    <dgm:pt modelId="{B99FCAA7-3A32-6A4A-B675-5AB549A82223}" type="pres">
      <dgm:prSet presAssocID="{F88732E5-D888-CB43-991D-F2391DEFD216}" presName="center1" presStyleLbl="fgShp" presStyleIdx="0" presStyleCnt="2"/>
      <dgm:spPr/>
    </dgm:pt>
    <dgm:pt modelId="{C639701D-3C98-6C4A-91B8-0A57A62A3352}" type="pres">
      <dgm:prSet presAssocID="{F88732E5-D888-CB43-991D-F2391DEFD216}" presName="center2" presStyleLbl="fgShp" presStyleIdx="1" presStyleCnt="2"/>
      <dgm:spPr/>
    </dgm:pt>
  </dgm:ptLst>
  <dgm:cxnLst>
    <dgm:cxn modelId="{385A54AC-B5FC-D240-A38A-E33F795B5D9E}" srcId="{F88732E5-D888-CB43-991D-F2391DEFD216}" destId="{3D70E799-B108-F243-967D-0791DAB9A0B1}" srcOrd="1" destOrd="0" parTransId="{8FAF139F-7418-E94E-9F37-17779BC45054}" sibTransId="{D9263D15-55BC-E840-88D4-161054892D91}"/>
    <dgm:cxn modelId="{D9193FB3-2F54-5D47-8AEB-B57F36AC0291}" type="presOf" srcId="{E72A3A3D-F6BE-214C-8141-5B0CC8BCDF0C}" destId="{075AFCCC-8B67-0740-9F1E-8AC117591677}" srcOrd="0" destOrd="0" presId="urn:microsoft.com/office/officeart/2005/8/layout/cycle4"/>
    <dgm:cxn modelId="{276DD0B8-B59B-C042-A5B7-32E984F5181C}" srcId="{F88732E5-D888-CB43-991D-F2391DEFD216}" destId="{27241EF5-6362-264F-9DC4-7236390C64C2}" srcOrd="0" destOrd="0" parTransId="{A503B961-C6C5-2A42-AFD9-E386EBC96BAF}" sibTransId="{7D5E7533-94AD-554A-9254-0CD8AF40C0E7}"/>
    <dgm:cxn modelId="{F85D4387-D67C-574F-BE5D-F5E653F1528D}" type="presOf" srcId="{3D70E799-B108-F243-967D-0791DAB9A0B1}" destId="{75BDD247-7959-0446-9BAE-65C2987E1E6D}" srcOrd="0" destOrd="0" presId="urn:microsoft.com/office/officeart/2005/8/layout/cycle4"/>
    <dgm:cxn modelId="{4AF518A6-D9A5-1C4D-939A-D256798E271A}" srcId="{F88732E5-D888-CB43-991D-F2391DEFD216}" destId="{E72A3A3D-F6BE-214C-8141-5B0CC8BCDF0C}" srcOrd="2" destOrd="0" parTransId="{C72CD371-4958-4541-BC54-3E976682F74B}" sibTransId="{5D9BA98C-3DDA-2248-A1D8-954FD423517F}"/>
    <dgm:cxn modelId="{9E130549-E6C5-1B44-B2AA-C1830D805782}" type="presOf" srcId="{27241EF5-6362-264F-9DC4-7236390C64C2}" destId="{D2C9B5B1-4B0F-1C48-9527-4FCB5C2F15F2}" srcOrd="0" destOrd="0" presId="urn:microsoft.com/office/officeart/2005/8/layout/cycle4"/>
    <dgm:cxn modelId="{569047A2-472E-4945-9A71-B39E71B4FE05}" type="presOf" srcId="{777C8BD3-9EF6-CF4E-8EAA-6705905E4A3E}" destId="{EB03A571-5AAB-DF4A-8FCF-440AB28D6768}" srcOrd="0" destOrd="0" presId="urn:microsoft.com/office/officeart/2005/8/layout/cycle4"/>
    <dgm:cxn modelId="{4563D6C1-2CFA-2140-A1AA-19ACD98A34D6}" srcId="{F88732E5-D888-CB43-991D-F2391DEFD216}" destId="{777C8BD3-9EF6-CF4E-8EAA-6705905E4A3E}" srcOrd="3" destOrd="0" parTransId="{11B9C217-5DDF-4947-AD9C-E49BA3265B62}" sibTransId="{295ED0EF-8751-C942-9749-F9D581F9985C}"/>
    <dgm:cxn modelId="{21DF7FE0-2D0A-8E45-9736-E6062278E6E2}" type="presOf" srcId="{F88732E5-D888-CB43-991D-F2391DEFD216}" destId="{4B08886C-0CC1-444E-BAE5-532D1A2CE827}" srcOrd="0" destOrd="0" presId="urn:microsoft.com/office/officeart/2005/8/layout/cycle4"/>
    <dgm:cxn modelId="{8FF2BAC9-E03C-D649-BD74-9DD6154F8072}" type="presParOf" srcId="{4B08886C-0CC1-444E-BAE5-532D1A2CE827}" destId="{9C51BEE3-620A-AD42-846C-345B00F87CC9}" srcOrd="0" destOrd="0" presId="urn:microsoft.com/office/officeart/2005/8/layout/cycle4"/>
    <dgm:cxn modelId="{58370079-7FBA-E048-AF02-C84B84F2DD03}" type="presParOf" srcId="{9C51BEE3-620A-AD42-846C-345B00F87CC9}" destId="{97150A76-C724-2249-9240-49B7F2D67148}" srcOrd="0" destOrd="0" presId="urn:microsoft.com/office/officeart/2005/8/layout/cycle4"/>
    <dgm:cxn modelId="{D620F3E8-4FC0-3244-B7E9-BD41D4AAF164}" type="presParOf" srcId="{4B08886C-0CC1-444E-BAE5-532D1A2CE827}" destId="{7DDA0A11-5244-434A-B237-BD87CBB9BC7D}" srcOrd="1" destOrd="0" presId="urn:microsoft.com/office/officeart/2005/8/layout/cycle4"/>
    <dgm:cxn modelId="{CF5EC71C-5274-5E41-94BB-C59958004FE2}" type="presParOf" srcId="{7DDA0A11-5244-434A-B237-BD87CBB9BC7D}" destId="{D2C9B5B1-4B0F-1C48-9527-4FCB5C2F15F2}" srcOrd="0" destOrd="0" presId="urn:microsoft.com/office/officeart/2005/8/layout/cycle4"/>
    <dgm:cxn modelId="{3D081D20-10D1-BD4C-BAA3-50D3FF031CCB}" type="presParOf" srcId="{7DDA0A11-5244-434A-B237-BD87CBB9BC7D}" destId="{75BDD247-7959-0446-9BAE-65C2987E1E6D}" srcOrd="1" destOrd="0" presId="urn:microsoft.com/office/officeart/2005/8/layout/cycle4"/>
    <dgm:cxn modelId="{779BDF18-1D20-8F4C-982B-59503FEEF8EB}" type="presParOf" srcId="{7DDA0A11-5244-434A-B237-BD87CBB9BC7D}" destId="{075AFCCC-8B67-0740-9F1E-8AC117591677}" srcOrd="2" destOrd="0" presId="urn:microsoft.com/office/officeart/2005/8/layout/cycle4"/>
    <dgm:cxn modelId="{E0580136-077E-A64E-A66E-447C16A49EBF}" type="presParOf" srcId="{7DDA0A11-5244-434A-B237-BD87CBB9BC7D}" destId="{EB03A571-5AAB-DF4A-8FCF-440AB28D6768}" srcOrd="3" destOrd="0" presId="urn:microsoft.com/office/officeart/2005/8/layout/cycle4"/>
    <dgm:cxn modelId="{1F00EFFA-AE79-C644-8D15-FEEABD3AF315}" type="presParOf" srcId="{7DDA0A11-5244-434A-B237-BD87CBB9BC7D}" destId="{7204F71C-D02D-5240-B12C-89BF6C109429}" srcOrd="4" destOrd="0" presId="urn:microsoft.com/office/officeart/2005/8/layout/cycle4"/>
    <dgm:cxn modelId="{DDB9182D-5642-B347-9C5B-4931F9862541}" type="presParOf" srcId="{4B08886C-0CC1-444E-BAE5-532D1A2CE827}" destId="{B99FCAA7-3A32-6A4A-B675-5AB549A82223}" srcOrd="2" destOrd="0" presId="urn:microsoft.com/office/officeart/2005/8/layout/cycle4"/>
    <dgm:cxn modelId="{0D2ABA20-A98C-CA4E-8E12-E7C102580090}" type="presParOf" srcId="{4B08886C-0CC1-444E-BAE5-532D1A2CE827}" destId="{C639701D-3C98-6C4A-91B8-0A57A62A3352}"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019E410-7F0E-4EC1-B2DE-72E867E4D6A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6F331FA3-4395-4D61-9188-B20CED0C469A}">
      <dgm:prSet phldrT="[Text]" custT="1"/>
      <dgm:spPr/>
      <dgm:t>
        <a:bodyPr/>
        <a:lstStyle/>
        <a:p>
          <a:r>
            <a:rPr lang="en-US" sz="3200" dirty="0" smtClean="0">
              <a:latin typeface="Calibri" panose="020F0502020204030204" pitchFamily="34" charset="0"/>
              <a:ea typeface="Calibri" panose="020F0502020204030204" pitchFamily="34" charset="0"/>
              <a:cs typeface="Calibri" panose="020F0502020204030204" pitchFamily="34" charset="0"/>
            </a:rPr>
            <a:t>Intel EBU Joint Solutions</a:t>
          </a:r>
          <a:endParaRPr lang="en-US" sz="3200" dirty="0">
            <a:latin typeface="Calibri" panose="020F0502020204030204" pitchFamily="34" charset="0"/>
            <a:ea typeface="Calibri" panose="020F0502020204030204" pitchFamily="34" charset="0"/>
            <a:cs typeface="Calibri" panose="020F0502020204030204" pitchFamily="34" charset="0"/>
          </a:endParaRPr>
        </a:p>
      </dgm:t>
    </dgm:pt>
    <dgm:pt modelId="{CD089597-1266-4163-820B-0C919139C9E6}" type="parTrans" cxnId="{D08A45B4-0A4A-421A-ACA7-9F4077EE6A36}">
      <dgm:prSet/>
      <dgm:spPr/>
      <dgm:t>
        <a:bodyPr/>
        <a:lstStyle/>
        <a:p>
          <a:endParaRPr lang="en-US"/>
        </a:p>
      </dgm:t>
    </dgm:pt>
    <dgm:pt modelId="{8850B5A0-A05F-4EFE-806A-989295F6B739}" type="sibTrans" cxnId="{D08A45B4-0A4A-421A-ACA7-9F4077EE6A36}">
      <dgm:prSet/>
      <dgm:spPr/>
      <dgm:t>
        <a:bodyPr/>
        <a:lstStyle/>
        <a:p>
          <a:endParaRPr lang="en-US"/>
        </a:p>
      </dgm:t>
    </dgm:pt>
    <dgm:pt modelId="{34C60D60-B8CE-46CD-9E54-86B457199C57}">
      <dgm:prSet phldrT="[Text]" custT="1"/>
      <dgm:spPr/>
      <dgm:t>
        <a:bodyPr/>
        <a:lstStyle/>
        <a:p>
          <a:r>
            <a:rPr lang="en-US" sz="3200" dirty="0" smtClean="0">
              <a:latin typeface="Calibri" panose="020F0502020204030204" pitchFamily="34" charset="0"/>
              <a:ea typeface="Calibri" panose="020F0502020204030204" pitchFamily="34" charset="0"/>
              <a:cs typeface="Calibri" panose="020F0502020204030204" pitchFamily="34" charset="0"/>
            </a:rPr>
            <a:t>Confidential Computing</a:t>
          </a:r>
          <a:endParaRPr lang="en-US" sz="3200" dirty="0">
            <a:latin typeface="Calibri" panose="020F0502020204030204" pitchFamily="34" charset="0"/>
            <a:ea typeface="Calibri" panose="020F0502020204030204" pitchFamily="34" charset="0"/>
            <a:cs typeface="Calibri" panose="020F0502020204030204" pitchFamily="34" charset="0"/>
          </a:endParaRPr>
        </a:p>
      </dgm:t>
    </dgm:pt>
    <dgm:pt modelId="{C4FCCF83-A7F3-40A6-8B01-40CF5FAB58EB}" type="parTrans" cxnId="{59E8B67C-68E9-4408-AC63-0B3E1EE22DD9}">
      <dgm:prSet/>
      <dgm:spPr/>
      <dgm:t>
        <a:bodyPr/>
        <a:lstStyle/>
        <a:p>
          <a:endParaRPr lang="en-US"/>
        </a:p>
      </dgm:t>
    </dgm:pt>
    <dgm:pt modelId="{1B38ACFC-E6F8-44EA-8A5A-E31BFF785735}" type="sibTrans" cxnId="{59E8B67C-68E9-4408-AC63-0B3E1EE22DD9}">
      <dgm:prSet/>
      <dgm:spPr/>
      <dgm:t>
        <a:bodyPr/>
        <a:lstStyle/>
        <a:p>
          <a:endParaRPr lang="en-US"/>
        </a:p>
      </dgm:t>
    </dgm:pt>
    <dgm:pt modelId="{736DD1D2-FD24-43EF-AEF3-E20512BF4AC4}">
      <dgm:prSet phldrT="[Text]" custT="1"/>
      <dgm:spPr/>
      <dgm:t>
        <a:bodyPr/>
        <a:lstStyle/>
        <a:p>
          <a:r>
            <a:rPr lang="en-US" sz="3200" dirty="0" smtClean="0">
              <a:latin typeface="Calibri" panose="020F0502020204030204" pitchFamily="34" charset="0"/>
              <a:ea typeface="Calibri" panose="020F0502020204030204" pitchFamily="34" charset="0"/>
              <a:cs typeface="Calibri" panose="020F0502020204030204" pitchFamily="34" charset="0"/>
            </a:rPr>
            <a:t>HyClass &amp; HyRise</a:t>
          </a:r>
          <a:endParaRPr lang="en-US" sz="3200" dirty="0">
            <a:latin typeface="Calibri" panose="020F0502020204030204" pitchFamily="34" charset="0"/>
            <a:ea typeface="Calibri" panose="020F0502020204030204" pitchFamily="34" charset="0"/>
            <a:cs typeface="Calibri" panose="020F0502020204030204" pitchFamily="34" charset="0"/>
          </a:endParaRPr>
        </a:p>
      </dgm:t>
    </dgm:pt>
    <dgm:pt modelId="{CA8FEF3B-8DAA-4670-B6C2-F88F78D74D15}" type="parTrans" cxnId="{15779506-6312-4780-B569-87BEFE86544F}">
      <dgm:prSet/>
      <dgm:spPr/>
      <dgm:t>
        <a:bodyPr/>
        <a:lstStyle/>
        <a:p>
          <a:endParaRPr lang="en-US"/>
        </a:p>
      </dgm:t>
    </dgm:pt>
    <dgm:pt modelId="{DCFE6889-B40C-4327-8A03-B95403DA401F}" type="sibTrans" cxnId="{15779506-6312-4780-B569-87BEFE86544F}">
      <dgm:prSet/>
      <dgm:spPr/>
      <dgm:t>
        <a:bodyPr/>
        <a:lstStyle/>
        <a:p>
          <a:endParaRPr lang="en-US"/>
        </a:p>
      </dgm:t>
    </dgm:pt>
    <dgm:pt modelId="{D15A523E-7FE0-4E6E-8E13-1377BAAC0C5B}" type="pres">
      <dgm:prSet presAssocID="{2019E410-7F0E-4EC1-B2DE-72E867E4D6A8}" presName="hierChild1" presStyleCnt="0">
        <dgm:presLayoutVars>
          <dgm:orgChart val="1"/>
          <dgm:chPref val="1"/>
          <dgm:dir/>
          <dgm:animOne val="branch"/>
          <dgm:animLvl val="lvl"/>
          <dgm:resizeHandles/>
        </dgm:presLayoutVars>
      </dgm:prSet>
      <dgm:spPr/>
      <dgm:t>
        <a:bodyPr/>
        <a:lstStyle/>
        <a:p>
          <a:endParaRPr lang="en-US"/>
        </a:p>
      </dgm:t>
    </dgm:pt>
    <dgm:pt modelId="{9EAFFD48-AB7F-4E7F-8B34-F7B30EE1E430}" type="pres">
      <dgm:prSet presAssocID="{6F331FA3-4395-4D61-9188-B20CED0C469A}" presName="hierRoot1" presStyleCnt="0">
        <dgm:presLayoutVars>
          <dgm:hierBranch val="init"/>
        </dgm:presLayoutVars>
      </dgm:prSet>
      <dgm:spPr/>
    </dgm:pt>
    <dgm:pt modelId="{AAA82254-04AC-4F96-911B-C6DA7CE76691}" type="pres">
      <dgm:prSet presAssocID="{6F331FA3-4395-4D61-9188-B20CED0C469A}" presName="rootComposite1" presStyleCnt="0"/>
      <dgm:spPr/>
    </dgm:pt>
    <dgm:pt modelId="{8A55CD2B-DA99-4D53-AF93-507CB58AC560}" type="pres">
      <dgm:prSet presAssocID="{6F331FA3-4395-4D61-9188-B20CED0C469A}" presName="rootText1" presStyleLbl="node0" presStyleIdx="0" presStyleCnt="1">
        <dgm:presLayoutVars>
          <dgm:chPref val="3"/>
        </dgm:presLayoutVars>
      </dgm:prSet>
      <dgm:spPr/>
      <dgm:t>
        <a:bodyPr/>
        <a:lstStyle/>
        <a:p>
          <a:endParaRPr lang="en-US"/>
        </a:p>
      </dgm:t>
    </dgm:pt>
    <dgm:pt modelId="{6F67A8B5-B22A-49B2-9FB8-AC6E4F9B8A5D}" type="pres">
      <dgm:prSet presAssocID="{6F331FA3-4395-4D61-9188-B20CED0C469A}" presName="rootConnector1" presStyleLbl="node1" presStyleIdx="0" presStyleCnt="0"/>
      <dgm:spPr/>
      <dgm:t>
        <a:bodyPr/>
        <a:lstStyle/>
        <a:p>
          <a:endParaRPr lang="en-US"/>
        </a:p>
      </dgm:t>
    </dgm:pt>
    <dgm:pt modelId="{40356AAD-096C-4F60-BF82-32AE7AB73019}" type="pres">
      <dgm:prSet presAssocID="{6F331FA3-4395-4D61-9188-B20CED0C469A}" presName="hierChild2" presStyleCnt="0"/>
      <dgm:spPr/>
    </dgm:pt>
    <dgm:pt modelId="{28A34572-F2AC-4002-8032-33C5A5B761FB}" type="pres">
      <dgm:prSet presAssocID="{C4FCCF83-A7F3-40A6-8B01-40CF5FAB58EB}" presName="Name37" presStyleLbl="parChTrans1D2" presStyleIdx="0" presStyleCnt="2"/>
      <dgm:spPr/>
      <dgm:t>
        <a:bodyPr/>
        <a:lstStyle/>
        <a:p>
          <a:endParaRPr lang="en-US"/>
        </a:p>
      </dgm:t>
    </dgm:pt>
    <dgm:pt modelId="{5864623D-1469-4C4E-B35F-912512D9E711}" type="pres">
      <dgm:prSet presAssocID="{34C60D60-B8CE-46CD-9E54-86B457199C57}" presName="hierRoot2" presStyleCnt="0">
        <dgm:presLayoutVars>
          <dgm:hierBranch val="init"/>
        </dgm:presLayoutVars>
      </dgm:prSet>
      <dgm:spPr/>
    </dgm:pt>
    <dgm:pt modelId="{369BA0DC-003A-41C1-B5A6-495EB304BFBB}" type="pres">
      <dgm:prSet presAssocID="{34C60D60-B8CE-46CD-9E54-86B457199C57}" presName="rootComposite" presStyleCnt="0"/>
      <dgm:spPr/>
    </dgm:pt>
    <dgm:pt modelId="{47072C0B-19A1-49E4-96C6-0305DA1158EA}" type="pres">
      <dgm:prSet presAssocID="{34C60D60-B8CE-46CD-9E54-86B457199C57}" presName="rootText" presStyleLbl="node2" presStyleIdx="0" presStyleCnt="2">
        <dgm:presLayoutVars>
          <dgm:chPref val="3"/>
        </dgm:presLayoutVars>
      </dgm:prSet>
      <dgm:spPr/>
      <dgm:t>
        <a:bodyPr/>
        <a:lstStyle/>
        <a:p>
          <a:endParaRPr lang="en-US"/>
        </a:p>
      </dgm:t>
    </dgm:pt>
    <dgm:pt modelId="{51265856-ED99-4576-926F-2542F489FED3}" type="pres">
      <dgm:prSet presAssocID="{34C60D60-B8CE-46CD-9E54-86B457199C57}" presName="rootConnector" presStyleLbl="node2" presStyleIdx="0" presStyleCnt="2"/>
      <dgm:spPr/>
      <dgm:t>
        <a:bodyPr/>
        <a:lstStyle/>
        <a:p>
          <a:endParaRPr lang="en-US"/>
        </a:p>
      </dgm:t>
    </dgm:pt>
    <dgm:pt modelId="{C6ABA907-AB23-40C4-95DA-09F1647EF94C}" type="pres">
      <dgm:prSet presAssocID="{34C60D60-B8CE-46CD-9E54-86B457199C57}" presName="hierChild4" presStyleCnt="0"/>
      <dgm:spPr/>
    </dgm:pt>
    <dgm:pt modelId="{EC4CFBC4-4FCF-4E17-9CB0-6D825A19B4E4}" type="pres">
      <dgm:prSet presAssocID="{34C60D60-B8CE-46CD-9E54-86B457199C57}" presName="hierChild5" presStyleCnt="0"/>
      <dgm:spPr/>
    </dgm:pt>
    <dgm:pt modelId="{7E81D0A3-20FB-4EFF-888F-2316BEBE8C35}" type="pres">
      <dgm:prSet presAssocID="{CA8FEF3B-8DAA-4670-B6C2-F88F78D74D15}" presName="Name37" presStyleLbl="parChTrans1D2" presStyleIdx="1" presStyleCnt="2"/>
      <dgm:spPr/>
      <dgm:t>
        <a:bodyPr/>
        <a:lstStyle/>
        <a:p>
          <a:endParaRPr lang="en-US"/>
        </a:p>
      </dgm:t>
    </dgm:pt>
    <dgm:pt modelId="{4E79C9C3-22F0-4CBB-89E6-C8313EEB9684}" type="pres">
      <dgm:prSet presAssocID="{736DD1D2-FD24-43EF-AEF3-E20512BF4AC4}" presName="hierRoot2" presStyleCnt="0">
        <dgm:presLayoutVars>
          <dgm:hierBranch val="init"/>
        </dgm:presLayoutVars>
      </dgm:prSet>
      <dgm:spPr/>
    </dgm:pt>
    <dgm:pt modelId="{481901AE-28A5-4EC0-BE2B-5003C5C63D6A}" type="pres">
      <dgm:prSet presAssocID="{736DD1D2-FD24-43EF-AEF3-E20512BF4AC4}" presName="rootComposite" presStyleCnt="0"/>
      <dgm:spPr/>
    </dgm:pt>
    <dgm:pt modelId="{86842766-7748-4D14-802A-AF65DCF1FCBB}" type="pres">
      <dgm:prSet presAssocID="{736DD1D2-FD24-43EF-AEF3-E20512BF4AC4}" presName="rootText" presStyleLbl="node2" presStyleIdx="1" presStyleCnt="2">
        <dgm:presLayoutVars>
          <dgm:chPref val="3"/>
        </dgm:presLayoutVars>
      </dgm:prSet>
      <dgm:spPr/>
      <dgm:t>
        <a:bodyPr/>
        <a:lstStyle/>
        <a:p>
          <a:endParaRPr lang="en-US"/>
        </a:p>
      </dgm:t>
    </dgm:pt>
    <dgm:pt modelId="{B319C0F5-083E-486B-9579-7D1AFEDDE401}" type="pres">
      <dgm:prSet presAssocID="{736DD1D2-FD24-43EF-AEF3-E20512BF4AC4}" presName="rootConnector" presStyleLbl="node2" presStyleIdx="1" presStyleCnt="2"/>
      <dgm:spPr/>
      <dgm:t>
        <a:bodyPr/>
        <a:lstStyle/>
        <a:p>
          <a:endParaRPr lang="en-US"/>
        </a:p>
      </dgm:t>
    </dgm:pt>
    <dgm:pt modelId="{ADF0E543-7F40-483A-B07C-62647B572D60}" type="pres">
      <dgm:prSet presAssocID="{736DD1D2-FD24-43EF-AEF3-E20512BF4AC4}" presName="hierChild4" presStyleCnt="0"/>
      <dgm:spPr/>
    </dgm:pt>
    <dgm:pt modelId="{24CBC063-1A3C-4148-B09E-155FB3381FB6}" type="pres">
      <dgm:prSet presAssocID="{736DD1D2-FD24-43EF-AEF3-E20512BF4AC4}" presName="hierChild5" presStyleCnt="0"/>
      <dgm:spPr/>
    </dgm:pt>
    <dgm:pt modelId="{DD4E346C-F0C6-4DF0-858E-E367D8F03822}" type="pres">
      <dgm:prSet presAssocID="{6F331FA3-4395-4D61-9188-B20CED0C469A}" presName="hierChild3" presStyleCnt="0"/>
      <dgm:spPr/>
    </dgm:pt>
  </dgm:ptLst>
  <dgm:cxnLst>
    <dgm:cxn modelId="{A9837367-4AFC-4281-A0BA-132B0DFA0AA0}" type="presOf" srcId="{6F331FA3-4395-4D61-9188-B20CED0C469A}" destId="{8A55CD2B-DA99-4D53-AF93-507CB58AC560}" srcOrd="0" destOrd="0" presId="urn:microsoft.com/office/officeart/2005/8/layout/orgChart1"/>
    <dgm:cxn modelId="{716E2DD0-C971-4D0E-AB17-C4644D89844E}" type="presOf" srcId="{736DD1D2-FD24-43EF-AEF3-E20512BF4AC4}" destId="{B319C0F5-083E-486B-9579-7D1AFEDDE401}" srcOrd="1" destOrd="0" presId="urn:microsoft.com/office/officeart/2005/8/layout/orgChart1"/>
    <dgm:cxn modelId="{4157697A-A149-4A84-B8AC-28C3675B7CD2}" type="presOf" srcId="{CA8FEF3B-8DAA-4670-B6C2-F88F78D74D15}" destId="{7E81D0A3-20FB-4EFF-888F-2316BEBE8C35}" srcOrd="0" destOrd="0" presId="urn:microsoft.com/office/officeart/2005/8/layout/orgChart1"/>
    <dgm:cxn modelId="{FA869B59-5F5D-44E4-AD66-5661F60DDD25}" type="presOf" srcId="{34C60D60-B8CE-46CD-9E54-86B457199C57}" destId="{51265856-ED99-4576-926F-2542F489FED3}" srcOrd="1" destOrd="0" presId="urn:microsoft.com/office/officeart/2005/8/layout/orgChart1"/>
    <dgm:cxn modelId="{C4CDD229-59E2-4A17-A701-E8E1727A97A3}" type="presOf" srcId="{34C60D60-B8CE-46CD-9E54-86B457199C57}" destId="{47072C0B-19A1-49E4-96C6-0305DA1158EA}" srcOrd="0" destOrd="0" presId="urn:microsoft.com/office/officeart/2005/8/layout/orgChart1"/>
    <dgm:cxn modelId="{FE33230E-2AF6-44A6-B1DD-36111F260B7F}" type="presOf" srcId="{2019E410-7F0E-4EC1-B2DE-72E867E4D6A8}" destId="{D15A523E-7FE0-4E6E-8E13-1377BAAC0C5B}" srcOrd="0" destOrd="0" presId="urn:microsoft.com/office/officeart/2005/8/layout/orgChart1"/>
    <dgm:cxn modelId="{A92BAC21-D5F7-4252-B052-A65B1D588263}" type="presOf" srcId="{6F331FA3-4395-4D61-9188-B20CED0C469A}" destId="{6F67A8B5-B22A-49B2-9FB8-AC6E4F9B8A5D}" srcOrd="1" destOrd="0" presId="urn:microsoft.com/office/officeart/2005/8/layout/orgChart1"/>
    <dgm:cxn modelId="{D08A45B4-0A4A-421A-ACA7-9F4077EE6A36}" srcId="{2019E410-7F0E-4EC1-B2DE-72E867E4D6A8}" destId="{6F331FA3-4395-4D61-9188-B20CED0C469A}" srcOrd="0" destOrd="0" parTransId="{CD089597-1266-4163-820B-0C919139C9E6}" sibTransId="{8850B5A0-A05F-4EFE-806A-989295F6B739}"/>
    <dgm:cxn modelId="{689A2D1E-2555-454D-B6D8-3D3CC13CBDDC}" type="presOf" srcId="{736DD1D2-FD24-43EF-AEF3-E20512BF4AC4}" destId="{86842766-7748-4D14-802A-AF65DCF1FCBB}" srcOrd="0" destOrd="0" presId="urn:microsoft.com/office/officeart/2005/8/layout/orgChart1"/>
    <dgm:cxn modelId="{59E8B67C-68E9-4408-AC63-0B3E1EE22DD9}" srcId="{6F331FA3-4395-4D61-9188-B20CED0C469A}" destId="{34C60D60-B8CE-46CD-9E54-86B457199C57}" srcOrd="0" destOrd="0" parTransId="{C4FCCF83-A7F3-40A6-8B01-40CF5FAB58EB}" sibTransId="{1B38ACFC-E6F8-44EA-8A5A-E31BFF785735}"/>
    <dgm:cxn modelId="{15779506-6312-4780-B569-87BEFE86544F}" srcId="{6F331FA3-4395-4D61-9188-B20CED0C469A}" destId="{736DD1D2-FD24-43EF-AEF3-E20512BF4AC4}" srcOrd="1" destOrd="0" parTransId="{CA8FEF3B-8DAA-4670-B6C2-F88F78D74D15}" sibTransId="{DCFE6889-B40C-4327-8A03-B95403DA401F}"/>
    <dgm:cxn modelId="{50144E6C-597B-45B4-BED0-0B700BB27164}" type="presOf" srcId="{C4FCCF83-A7F3-40A6-8B01-40CF5FAB58EB}" destId="{28A34572-F2AC-4002-8032-33C5A5B761FB}" srcOrd="0" destOrd="0" presId="urn:microsoft.com/office/officeart/2005/8/layout/orgChart1"/>
    <dgm:cxn modelId="{51C17CC8-2869-48B6-9BA4-5DA2E24C4409}" type="presParOf" srcId="{D15A523E-7FE0-4E6E-8E13-1377BAAC0C5B}" destId="{9EAFFD48-AB7F-4E7F-8B34-F7B30EE1E430}" srcOrd="0" destOrd="0" presId="urn:microsoft.com/office/officeart/2005/8/layout/orgChart1"/>
    <dgm:cxn modelId="{0A6DCD44-B8BA-4458-9E58-9D57F6993A28}" type="presParOf" srcId="{9EAFFD48-AB7F-4E7F-8B34-F7B30EE1E430}" destId="{AAA82254-04AC-4F96-911B-C6DA7CE76691}" srcOrd="0" destOrd="0" presId="urn:microsoft.com/office/officeart/2005/8/layout/orgChart1"/>
    <dgm:cxn modelId="{E2C43E29-46B0-40DE-ACBB-24F36BDFEFB6}" type="presParOf" srcId="{AAA82254-04AC-4F96-911B-C6DA7CE76691}" destId="{8A55CD2B-DA99-4D53-AF93-507CB58AC560}" srcOrd="0" destOrd="0" presId="urn:microsoft.com/office/officeart/2005/8/layout/orgChart1"/>
    <dgm:cxn modelId="{63138858-3A70-4C93-BB06-81E874A96B3D}" type="presParOf" srcId="{AAA82254-04AC-4F96-911B-C6DA7CE76691}" destId="{6F67A8B5-B22A-49B2-9FB8-AC6E4F9B8A5D}" srcOrd="1" destOrd="0" presId="urn:microsoft.com/office/officeart/2005/8/layout/orgChart1"/>
    <dgm:cxn modelId="{25A56B8E-9B16-478C-838B-5EC1DEFD4BEB}" type="presParOf" srcId="{9EAFFD48-AB7F-4E7F-8B34-F7B30EE1E430}" destId="{40356AAD-096C-4F60-BF82-32AE7AB73019}" srcOrd="1" destOrd="0" presId="urn:microsoft.com/office/officeart/2005/8/layout/orgChart1"/>
    <dgm:cxn modelId="{017F06CD-9D77-48B8-9F97-576B97C5BAF0}" type="presParOf" srcId="{40356AAD-096C-4F60-BF82-32AE7AB73019}" destId="{28A34572-F2AC-4002-8032-33C5A5B761FB}" srcOrd="0" destOrd="0" presId="urn:microsoft.com/office/officeart/2005/8/layout/orgChart1"/>
    <dgm:cxn modelId="{2DD96149-9DED-4127-9D8B-9ACBE9D3A9E1}" type="presParOf" srcId="{40356AAD-096C-4F60-BF82-32AE7AB73019}" destId="{5864623D-1469-4C4E-B35F-912512D9E711}" srcOrd="1" destOrd="0" presId="urn:microsoft.com/office/officeart/2005/8/layout/orgChart1"/>
    <dgm:cxn modelId="{95726171-9847-43EB-84AB-4D96906C5BF9}" type="presParOf" srcId="{5864623D-1469-4C4E-B35F-912512D9E711}" destId="{369BA0DC-003A-41C1-B5A6-495EB304BFBB}" srcOrd="0" destOrd="0" presId="urn:microsoft.com/office/officeart/2005/8/layout/orgChart1"/>
    <dgm:cxn modelId="{E73ED28B-DB4C-4B73-8A27-F05CD70DA673}" type="presParOf" srcId="{369BA0DC-003A-41C1-B5A6-495EB304BFBB}" destId="{47072C0B-19A1-49E4-96C6-0305DA1158EA}" srcOrd="0" destOrd="0" presId="urn:microsoft.com/office/officeart/2005/8/layout/orgChart1"/>
    <dgm:cxn modelId="{DDBF1F03-6930-4032-A007-A6CFBEE58B8F}" type="presParOf" srcId="{369BA0DC-003A-41C1-B5A6-495EB304BFBB}" destId="{51265856-ED99-4576-926F-2542F489FED3}" srcOrd="1" destOrd="0" presId="urn:microsoft.com/office/officeart/2005/8/layout/orgChart1"/>
    <dgm:cxn modelId="{A905E68C-A85A-4E45-8E79-C663571F16CD}" type="presParOf" srcId="{5864623D-1469-4C4E-B35F-912512D9E711}" destId="{C6ABA907-AB23-40C4-95DA-09F1647EF94C}" srcOrd="1" destOrd="0" presId="urn:microsoft.com/office/officeart/2005/8/layout/orgChart1"/>
    <dgm:cxn modelId="{9E75AC86-C579-4813-9761-839F083372A0}" type="presParOf" srcId="{5864623D-1469-4C4E-B35F-912512D9E711}" destId="{EC4CFBC4-4FCF-4E17-9CB0-6D825A19B4E4}" srcOrd="2" destOrd="0" presId="urn:microsoft.com/office/officeart/2005/8/layout/orgChart1"/>
    <dgm:cxn modelId="{B872D616-FA40-4D2D-9677-4BF4A58467EF}" type="presParOf" srcId="{40356AAD-096C-4F60-BF82-32AE7AB73019}" destId="{7E81D0A3-20FB-4EFF-888F-2316BEBE8C35}" srcOrd="2" destOrd="0" presId="urn:microsoft.com/office/officeart/2005/8/layout/orgChart1"/>
    <dgm:cxn modelId="{09C49B6F-2AC3-4945-9CEB-B92717B9466A}" type="presParOf" srcId="{40356AAD-096C-4F60-BF82-32AE7AB73019}" destId="{4E79C9C3-22F0-4CBB-89E6-C8313EEB9684}" srcOrd="3" destOrd="0" presId="urn:microsoft.com/office/officeart/2005/8/layout/orgChart1"/>
    <dgm:cxn modelId="{A4DF11CF-8456-4437-909F-524C8FF7BBD3}" type="presParOf" srcId="{4E79C9C3-22F0-4CBB-89E6-C8313EEB9684}" destId="{481901AE-28A5-4EC0-BE2B-5003C5C63D6A}" srcOrd="0" destOrd="0" presId="urn:microsoft.com/office/officeart/2005/8/layout/orgChart1"/>
    <dgm:cxn modelId="{ECFABE90-8A0B-44BF-A900-88E6042BBF71}" type="presParOf" srcId="{481901AE-28A5-4EC0-BE2B-5003C5C63D6A}" destId="{86842766-7748-4D14-802A-AF65DCF1FCBB}" srcOrd="0" destOrd="0" presId="urn:microsoft.com/office/officeart/2005/8/layout/orgChart1"/>
    <dgm:cxn modelId="{B9AA2307-1531-4E09-B527-FC555513C871}" type="presParOf" srcId="{481901AE-28A5-4EC0-BE2B-5003C5C63D6A}" destId="{B319C0F5-083E-486B-9579-7D1AFEDDE401}" srcOrd="1" destOrd="0" presId="urn:microsoft.com/office/officeart/2005/8/layout/orgChart1"/>
    <dgm:cxn modelId="{0A6753E9-174A-4E98-9A5B-3F777D38BEAB}" type="presParOf" srcId="{4E79C9C3-22F0-4CBB-89E6-C8313EEB9684}" destId="{ADF0E543-7F40-483A-B07C-62647B572D60}" srcOrd="1" destOrd="0" presId="urn:microsoft.com/office/officeart/2005/8/layout/orgChart1"/>
    <dgm:cxn modelId="{48874830-B5A2-4E93-8AED-801A4C3F25C7}" type="presParOf" srcId="{4E79C9C3-22F0-4CBB-89E6-C8313EEB9684}" destId="{24CBC063-1A3C-4148-B09E-155FB3381FB6}" srcOrd="2" destOrd="0" presId="urn:microsoft.com/office/officeart/2005/8/layout/orgChart1"/>
    <dgm:cxn modelId="{D6628E8C-319B-4ED4-AA15-D527C1C0150A}" type="presParOf" srcId="{9EAFFD48-AB7F-4E7F-8B34-F7B30EE1E430}" destId="{DD4E346C-F0C6-4DF0-858E-E367D8F03822}"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1DE6B0-F0CC-4BDB-9DEA-72FC7D9C47D2}">
      <dsp:nvSpPr>
        <dsp:cNvPr id="0" name=""/>
        <dsp:cNvSpPr/>
      </dsp:nvSpPr>
      <dsp:spPr>
        <a:xfrm>
          <a:off x="0" y="481833"/>
          <a:ext cx="10301002" cy="730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3A0C97-F5FD-4DC8-BFD2-85DE2D66B915}">
      <dsp:nvSpPr>
        <dsp:cNvPr id="0" name=""/>
        <dsp:cNvSpPr/>
      </dsp:nvSpPr>
      <dsp:spPr>
        <a:xfrm>
          <a:off x="515050" y="53793"/>
          <a:ext cx="7210701" cy="8560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2547" tIns="0" rIns="272547" bIns="0" numCol="1" spcCol="1270" anchor="ctr" anchorCtr="0">
          <a:noAutofit/>
        </a:bodyPr>
        <a:lstStyle/>
        <a:p>
          <a:pPr lvl="0" algn="l" defTabSz="1289050">
            <a:lnSpc>
              <a:spcPct val="90000"/>
            </a:lnSpc>
            <a:spcBef>
              <a:spcPct val="0"/>
            </a:spcBef>
            <a:spcAft>
              <a:spcPct val="35000"/>
            </a:spcAft>
          </a:pPr>
          <a:r>
            <a:rPr lang="en-US" sz="2900" kern="1200" dirty="0" smtClean="0"/>
            <a:t>Enhanced Data Security</a:t>
          </a:r>
          <a:endParaRPr lang="en-US" sz="2900" kern="1200" dirty="0"/>
        </a:p>
      </dsp:txBody>
      <dsp:txXfrm>
        <a:off x="556840" y="95583"/>
        <a:ext cx="7127121" cy="772500"/>
      </dsp:txXfrm>
    </dsp:sp>
    <dsp:sp modelId="{FD6EB4C1-F38E-4B8F-977E-C6E196865496}">
      <dsp:nvSpPr>
        <dsp:cNvPr id="0" name=""/>
        <dsp:cNvSpPr/>
      </dsp:nvSpPr>
      <dsp:spPr>
        <a:xfrm>
          <a:off x="0" y="1797273"/>
          <a:ext cx="10301002" cy="730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1285E86-EC91-447C-8FDE-7E95368890CE}">
      <dsp:nvSpPr>
        <dsp:cNvPr id="0" name=""/>
        <dsp:cNvSpPr/>
      </dsp:nvSpPr>
      <dsp:spPr>
        <a:xfrm>
          <a:off x="515050" y="1369233"/>
          <a:ext cx="7210701" cy="8560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2547" tIns="0" rIns="272547" bIns="0" numCol="1" spcCol="1270" anchor="ctr" anchorCtr="0">
          <a:noAutofit/>
        </a:bodyPr>
        <a:lstStyle/>
        <a:p>
          <a:pPr lvl="0" algn="l" defTabSz="1289050">
            <a:lnSpc>
              <a:spcPct val="90000"/>
            </a:lnSpc>
            <a:spcBef>
              <a:spcPct val="0"/>
            </a:spcBef>
            <a:spcAft>
              <a:spcPct val="35000"/>
            </a:spcAft>
          </a:pPr>
          <a:r>
            <a:rPr lang="en-US" sz="2900" kern="1200" dirty="0" smtClean="0"/>
            <a:t>POC Showcase- Intel Vision 2024</a:t>
          </a:r>
          <a:endParaRPr lang="en-US" sz="2900" kern="1200" dirty="0"/>
        </a:p>
      </dsp:txBody>
      <dsp:txXfrm>
        <a:off x="556840" y="1411023"/>
        <a:ext cx="7127121" cy="772500"/>
      </dsp:txXfrm>
    </dsp:sp>
    <dsp:sp modelId="{F2CA5329-17A0-477E-8135-D8D3E1DB059E}">
      <dsp:nvSpPr>
        <dsp:cNvPr id="0" name=""/>
        <dsp:cNvSpPr/>
      </dsp:nvSpPr>
      <dsp:spPr>
        <a:xfrm>
          <a:off x="0" y="3112713"/>
          <a:ext cx="10301002" cy="730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D585CC-30F2-486E-BBE1-1B3730A87C2F}">
      <dsp:nvSpPr>
        <dsp:cNvPr id="0" name=""/>
        <dsp:cNvSpPr/>
      </dsp:nvSpPr>
      <dsp:spPr>
        <a:xfrm>
          <a:off x="515050" y="2684673"/>
          <a:ext cx="7210701" cy="8560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2547" tIns="0" rIns="272547" bIns="0" numCol="1" spcCol="1270" anchor="ctr" anchorCtr="0">
          <a:noAutofit/>
        </a:bodyPr>
        <a:lstStyle/>
        <a:p>
          <a:pPr lvl="0" algn="l" defTabSz="1289050">
            <a:lnSpc>
              <a:spcPct val="90000"/>
            </a:lnSpc>
            <a:spcBef>
              <a:spcPct val="0"/>
            </a:spcBef>
            <a:spcAft>
              <a:spcPct val="35000"/>
            </a:spcAft>
          </a:pPr>
          <a:r>
            <a:rPr lang="en-US" sz="2900" kern="1200" dirty="0" smtClean="0"/>
            <a:t>Cost Optimization</a:t>
          </a:r>
          <a:endParaRPr lang="en-US" sz="2900" kern="1200" dirty="0"/>
        </a:p>
      </dsp:txBody>
      <dsp:txXfrm>
        <a:off x="556840" y="2726463"/>
        <a:ext cx="7127121" cy="772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06FA1-6769-4811-8C0F-21E0323A0C49}">
      <dsp:nvSpPr>
        <dsp:cNvPr id="0" name=""/>
        <dsp:cNvSpPr/>
      </dsp:nvSpPr>
      <dsp:spPr>
        <a:xfrm>
          <a:off x="1403" y="340563"/>
          <a:ext cx="1763850" cy="2764800"/>
        </a:xfrm>
        <a:prstGeom prst="roundRect">
          <a:avLst>
            <a:gd name="adj" fmla="val 10000"/>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b="1" kern="1200" dirty="0" smtClean="0">
              <a:solidFill>
                <a:schemeClr val="bg1"/>
              </a:solidFill>
              <a:latin typeface="Calibri" panose="020F0502020204030204" pitchFamily="34" charset="0"/>
              <a:ea typeface="Calibri" panose="020F0502020204030204" pitchFamily="34" charset="0"/>
              <a:cs typeface="Calibri" panose="020F0502020204030204" pitchFamily="34" charset="0"/>
            </a:rPr>
            <a:t>Project 1 –GTM Enablement of Confidential Computing Solution &amp; TaaS</a:t>
          </a:r>
          <a:endParaRPr lang="en-US" sz="1200" kern="1200" dirty="0">
            <a:solidFill>
              <a:schemeClr val="bg1"/>
            </a:solidFill>
            <a:latin typeface="Calibri" panose="020F0502020204030204" pitchFamily="34" charset="0"/>
            <a:ea typeface="Calibri" panose="020F0502020204030204" pitchFamily="34" charset="0"/>
            <a:cs typeface="Calibri" panose="020F0502020204030204" pitchFamily="34" charset="0"/>
          </a:endParaRPr>
        </a:p>
      </dsp:txBody>
      <dsp:txXfrm>
        <a:off x="1403" y="340563"/>
        <a:ext cx="1763850" cy="705540"/>
      </dsp:txXfrm>
    </dsp:sp>
    <dsp:sp modelId="{D5E8B47D-8E10-4F8A-A5C8-A9C2411F53EF}">
      <dsp:nvSpPr>
        <dsp:cNvPr id="0" name=""/>
        <dsp:cNvSpPr/>
      </dsp:nvSpPr>
      <dsp:spPr>
        <a:xfrm>
          <a:off x="372110" y="1386666"/>
          <a:ext cx="1763850" cy="40320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solidFill>
                <a:schemeClr val="tx1"/>
              </a:solidFill>
              <a:latin typeface="Calibri" panose="020F0502020204030204" pitchFamily="34" charset="0"/>
              <a:ea typeface="Calibri" panose="020F0502020204030204" pitchFamily="34" charset="0"/>
              <a:cs typeface="Calibri" panose="020F0502020204030204" pitchFamily="34" charset="0"/>
            </a:rPr>
            <a:t>GTM process definition and communication for identified Hyperscalers.</a:t>
          </a:r>
          <a:endParaRPr lang="en-US" sz="1200"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114300" lvl="1" indent="-114300" algn="l" defTabSz="533400">
            <a:lnSpc>
              <a:spcPct val="90000"/>
            </a:lnSpc>
            <a:spcBef>
              <a:spcPct val="0"/>
            </a:spcBef>
            <a:spcAft>
              <a:spcPct val="15000"/>
            </a:spcAft>
            <a:buChar char="••"/>
          </a:pPr>
          <a:endParaRPr lang="en-US" sz="1200"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114300" lvl="1" indent="-114300" algn="l" defTabSz="533400">
            <a:lnSpc>
              <a:spcPct val="90000"/>
            </a:lnSpc>
            <a:spcBef>
              <a:spcPct val="0"/>
            </a:spcBef>
            <a:spcAft>
              <a:spcPct val="15000"/>
            </a:spcAft>
            <a:buChar char="••"/>
          </a:pPr>
          <a:r>
            <a:rPr lang="en-US" sz="1200" kern="1200" dirty="0" smtClean="0">
              <a:solidFill>
                <a:schemeClr val="tx1"/>
              </a:solidFill>
              <a:latin typeface="Calibri" panose="020F0502020204030204" pitchFamily="34" charset="0"/>
              <a:ea typeface="Calibri" panose="020F0502020204030204" pitchFamily="34" charset="0"/>
              <a:cs typeface="Calibri" panose="020F0502020204030204" pitchFamily="34" charset="0"/>
            </a:rPr>
            <a:t>Creation for Integrated Engagement model across  a Cloud Service Providers</a:t>
          </a:r>
        </a:p>
        <a:p>
          <a:pPr marL="114300" lvl="1" indent="-114300" algn="l" defTabSz="533400">
            <a:lnSpc>
              <a:spcPct val="90000"/>
            </a:lnSpc>
            <a:spcBef>
              <a:spcPct val="0"/>
            </a:spcBef>
            <a:spcAft>
              <a:spcPct val="15000"/>
            </a:spcAft>
            <a:buChar char="••"/>
          </a:pPr>
          <a:endParaRPr lang="en-US" sz="1200" kern="1200" dirty="0" smtClean="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114300" lvl="1" indent="-114300" algn="l" defTabSz="533400">
            <a:lnSpc>
              <a:spcPct val="90000"/>
            </a:lnSpc>
            <a:spcBef>
              <a:spcPct val="0"/>
            </a:spcBef>
            <a:spcAft>
              <a:spcPct val="15000"/>
            </a:spcAft>
            <a:buChar char="••"/>
          </a:pPr>
          <a:r>
            <a:rPr lang="en-US" sz="1200" b="1" kern="1200" dirty="0" smtClean="0">
              <a:solidFill>
                <a:schemeClr val="tx1"/>
              </a:solidFill>
              <a:latin typeface="Calibri" panose="020F0502020204030204" pitchFamily="34" charset="0"/>
              <a:ea typeface="Calibri" panose="020F0502020204030204" pitchFamily="34" charset="0"/>
              <a:cs typeface="Calibri" panose="020F0502020204030204" pitchFamily="34" charset="0"/>
            </a:rPr>
            <a:t>Total Project is estimated to cost USD 60K</a:t>
          </a:r>
          <a:endParaRPr lang="en-US" sz="1200" kern="1200" dirty="0" smtClean="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114300" lvl="1" indent="-114300" algn="l" defTabSz="533400">
            <a:lnSpc>
              <a:spcPct val="90000"/>
            </a:lnSpc>
            <a:spcBef>
              <a:spcPct val="0"/>
            </a:spcBef>
            <a:spcAft>
              <a:spcPct val="15000"/>
            </a:spcAft>
            <a:buChar char="••"/>
          </a:pPr>
          <a:endParaRPr lang="en-US" sz="1200" kern="1200" dirty="0" smtClean="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114300" lvl="1" indent="-114300" algn="l" defTabSz="533400">
            <a:lnSpc>
              <a:spcPct val="90000"/>
            </a:lnSpc>
            <a:spcBef>
              <a:spcPct val="0"/>
            </a:spcBef>
            <a:spcAft>
              <a:spcPct val="15000"/>
            </a:spcAft>
            <a:buChar char="••"/>
          </a:pPr>
          <a:r>
            <a:rPr lang="en-US" sz="1200" b="1" kern="1200" dirty="0" smtClean="0">
              <a:solidFill>
                <a:schemeClr val="tx1"/>
              </a:solidFill>
              <a:latin typeface="Calibri" panose="020F0502020204030204" pitchFamily="34" charset="0"/>
              <a:ea typeface="Calibri" panose="020F0502020204030204" pitchFamily="34" charset="0"/>
              <a:cs typeface="Calibri" panose="020F0502020204030204" pitchFamily="34" charset="0"/>
            </a:rPr>
            <a:t>Expected Intel contribution USD 30K</a:t>
          </a:r>
          <a:r>
            <a:rPr lang="en-US" sz="1200" kern="1200" dirty="0" smtClean="0">
              <a:solidFill>
                <a:schemeClr val="tx1"/>
              </a:solidFill>
              <a:latin typeface="Calibri" panose="020F0502020204030204" pitchFamily="34" charset="0"/>
              <a:ea typeface="Calibri" panose="020F0502020204030204" pitchFamily="34" charset="0"/>
              <a:cs typeface="Calibri" panose="020F0502020204030204" pitchFamily="34" charset="0"/>
            </a:rPr>
            <a:t> </a:t>
          </a:r>
        </a:p>
      </dsp:txBody>
      <dsp:txXfrm>
        <a:off x="423771" y="1438327"/>
        <a:ext cx="1660528" cy="3928678"/>
      </dsp:txXfrm>
    </dsp:sp>
    <dsp:sp modelId="{234EBAE5-F0C5-4A34-8753-A658F55F398A}">
      <dsp:nvSpPr>
        <dsp:cNvPr id="0" name=""/>
        <dsp:cNvSpPr/>
      </dsp:nvSpPr>
      <dsp:spPr>
        <a:xfrm>
          <a:off x="2032647" y="473759"/>
          <a:ext cx="566873" cy="4391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latin typeface="Calibri" panose="020F0502020204030204" pitchFamily="34" charset="0"/>
            <a:ea typeface="Calibri" panose="020F0502020204030204" pitchFamily="34" charset="0"/>
            <a:cs typeface="Calibri" panose="020F0502020204030204" pitchFamily="34" charset="0"/>
          </a:endParaRPr>
        </a:p>
      </dsp:txBody>
      <dsp:txXfrm>
        <a:off x="2032647" y="561588"/>
        <a:ext cx="435129" cy="263489"/>
      </dsp:txXfrm>
    </dsp:sp>
    <dsp:sp modelId="{E6FDD4DF-E194-436F-ADA7-24A88B0DFF2F}">
      <dsp:nvSpPr>
        <dsp:cNvPr id="0" name=""/>
        <dsp:cNvSpPr/>
      </dsp:nvSpPr>
      <dsp:spPr>
        <a:xfrm>
          <a:off x="2834826" y="340563"/>
          <a:ext cx="1763850" cy="2764800"/>
        </a:xfrm>
        <a:prstGeom prst="roundRect">
          <a:avLst>
            <a:gd name="adj" fmla="val 10000"/>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b="1" kern="1200" dirty="0" smtClean="0">
              <a:solidFill>
                <a:schemeClr val="bg1"/>
              </a:solidFill>
              <a:latin typeface="Calibri" panose="020F0502020204030204" pitchFamily="34" charset="0"/>
              <a:ea typeface="Calibri" panose="020F0502020204030204" pitchFamily="34" charset="0"/>
              <a:cs typeface="Calibri" panose="020F0502020204030204" pitchFamily="34" charset="0"/>
            </a:rPr>
            <a:t>Project 2 –Integration Confidential computing in Industrialized Cloud Factory Services to run Intel By default for identified service</a:t>
          </a:r>
          <a:endParaRPr lang="en-US" sz="1200" kern="1200" dirty="0">
            <a:solidFill>
              <a:schemeClr val="bg1"/>
            </a:solidFill>
            <a:latin typeface="Calibri" panose="020F0502020204030204" pitchFamily="34" charset="0"/>
            <a:ea typeface="Calibri" panose="020F0502020204030204" pitchFamily="34" charset="0"/>
            <a:cs typeface="Calibri" panose="020F0502020204030204" pitchFamily="34" charset="0"/>
          </a:endParaRPr>
        </a:p>
      </dsp:txBody>
      <dsp:txXfrm>
        <a:off x="2834826" y="340563"/>
        <a:ext cx="1763850" cy="705540"/>
      </dsp:txXfrm>
    </dsp:sp>
    <dsp:sp modelId="{D5E7679C-0BEA-4FA2-A1E4-9097BE337808}">
      <dsp:nvSpPr>
        <dsp:cNvPr id="0" name=""/>
        <dsp:cNvSpPr/>
      </dsp:nvSpPr>
      <dsp:spPr>
        <a:xfrm>
          <a:off x="3205516" y="1386666"/>
          <a:ext cx="1763850" cy="40320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solidFill>
                <a:schemeClr val="tx1"/>
              </a:solidFill>
              <a:latin typeface="Calibri" panose="020F0502020204030204" pitchFamily="34" charset="0"/>
              <a:ea typeface="Calibri" panose="020F0502020204030204" pitchFamily="34" charset="0"/>
              <a:cs typeface="Calibri" panose="020F0502020204030204" pitchFamily="34" charset="0"/>
            </a:rPr>
            <a:t>Shortlisted 1-2 mature services across HCL BUs encompassing CC.</a:t>
          </a:r>
          <a:endParaRPr lang="en-US" sz="1200"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114300" lvl="1" indent="-114300" algn="l" defTabSz="533400">
            <a:lnSpc>
              <a:spcPct val="90000"/>
            </a:lnSpc>
            <a:spcBef>
              <a:spcPct val="0"/>
            </a:spcBef>
            <a:spcAft>
              <a:spcPct val="15000"/>
            </a:spcAft>
            <a:buChar char="••"/>
          </a:pPr>
          <a:endParaRPr lang="en-US" sz="1200"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114300" lvl="1" indent="-114300" algn="l" defTabSz="533400">
            <a:lnSpc>
              <a:spcPct val="90000"/>
            </a:lnSpc>
            <a:spcBef>
              <a:spcPct val="0"/>
            </a:spcBef>
            <a:spcAft>
              <a:spcPct val="15000"/>
            </a:spcAft>
            <a:buChar char="••"/>
          </a:pPr>
          <a:r>
            <a:rPr lang="en-US" sz="1200" kern="1200" dirty="0" smtClean="0">
              <a:solidFill>
                <a:schemeClr val="tx1"/>
              </a:solidFill>
              <a:latin typeface="Calibri" panose="020F0502020204030204" pitchFamily="34" charset="0"/>
              <a:ea typeface="Calibri" panose="020F0502020204030204" pitchFamily="34" charset="0"/>
              <a:cs typeface="Calibri" panose="020F0502020204030204" pitchFamily="34" charset="0"/>
            </a:rPr>
            <a:t>Integration &amp; Simulation of all services with process modeling with default Intel CC Technology</a:t>
          </a:r>
          <a:endParaRPr lang="en-US" sz="1200"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114300" lvl="1" indent="-114300" algn="l" defTabSz="533400">
            <a:lnSpc>
              <a:spcPct val="90000"/>
            </a:lnSpc>
            <a:spcBef>
              <a:spcPct val="0"/>
            </a:spcBef>
            <a:spcAft>
              <a:spcPct val="15000"/>
            </a:spcAft>
            <a:buChar char="••"/>
          </a:pPr>
          <a:endParaRPr lang="en-US" sz="1200"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114300" lvl="1" indent="-114300" algn="l" defTabSz="533400">
            <a:lnSpc>
              <a:spcPct val="90000"/>
            </a:lnSpc>
            <a:spcBef>
              <a:spcPct val="0"/>
            </a:spcBef>
            <a:spcAft>
              <a:spcPct val="15000"/>
            </a:spcAft>
            <a:buChar char="••"/>
          </a:pPr>
          <a:r>
            <a:rPr lang="en-US" sz="1200" b="1" kern="1200" dirty="0" smtClean="0">
              <a:solidFill>
                <a:schemeClr val="tx1"/>
              </a:solidFill>
              <a:latin typeface="Calibri" panose="020F0502020204030204" pitchFamily="34" charset="0"/>
              <a:ea typeface="Calibri" panose="020F0502020204030204" pitchFamily="34" charset="0"/>
              <a:cs typeface="Calibri" panose="020F0502020204030204" pitchFamily="34" charset="0"/>
            </a:rPr>
            <a:t>Total Project is estimated to cost USD 60K</a:t>
          </a:r>
          <a:endParaRPr lang="en-US" sz="1200"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114300" lvl="1" indent="-114300" algn="l" defTabSz="533400">
            <a:lnSpc>
              <a:spcPct val="90000"/>
            </a:lnSpc>
            <a:spcBef>
              <a:spcPct val="0"/>
            </a:spcBef>
            <a:spcAft>
              <a:spcPct val="15000"/>
            </a:spcAft>
            <a:buChar char="••"/>
          </a:pPr>
          <a:endParaRPr lang="en-US" sz="1200"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114300" lvl="1" indent="-114300" algn="l" defTabSz="533400">
            <a:lnSpc>
              <a:spcPct val="90000"/>
            </a:lnSpc>
            <a:spcBef>
              <a:spcPct val="0"/>
            </a:spcBef>
            <a:spcAft>
              <a:spcPct val="15000"/>
            </a:spcAft>
            <a:buChar char="••"/>
          </a:pPr>
          <a:r>
            <a:rPr lang="en-US" sz="1200" b="1" kern="1200" dirty="0" smtClean="0">
              <a:solidFill>
                <a:schemeClr val="tx1"/>
              </a:solidFill>
              <a:latin typeface="Calibri" panose="020F0502020204030204" pitchFamily="34" charset="0"/>
              <a:ea typeface="Calibri" panose="020F0502020204030204" pitchFamily="34" charset="0"/>
              <a:cs typeface="Calibri" panose="020F0502020204030204" pitchFamily="34" charset="0"/>
            </a:rPr>
            <a:t>Expected Intel contribution USD 30K</a:t>
          </a:r>
          <a:endParaRPr lang="en-US" sz="1200"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dsp:txBody>
      <dsp:txXfrm>
        <a:off x="3257177" y="1438327"/>
        <a:ext cx="1660528" cy="3928678"/>
      </dsp:txXfrm>
    </dsp:sp>
    <dsp:sp modelId="{F1A21BFE-75C9-4AC8-9000-69FB93C75102}">
      <dsp:nvSpPr>
        <dsp:cNvPr id="0" name=""/>
        <dsp:cNvSpPr/>
      </dsp:nvSpPr>
      <dsp:spPr>
        <a:xfrm>
          <a:off x="4866070" y="473759"/>
          <a:ext cx="566873" cy="4391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latin typeface="Calibri" panose="020F0502020204030204" pitchFamily="34" charset="0"/>
            <a:ea typeface="Calibri" panose="020F0502020204030204" pitchFamily="34" charset="0"/>
            <a:cs typeface="Calibri" panose="020F0502020204030204" pitchFamily="34" charset="0"/>
          </a:endParaRPr>
        </a:p>
      </dsp:txBody>
      <dsp:txXfrm>
        <a:off x="4866070" y="561588"/>
        <a:ext cx="435129" cy="263489"/>
      </dsp:txXfrm>
    </dsp:sp>
    <dsp:sp modelId="{A988E2F0-69BD-4B96-A3F1-2511BDD400AB}">
      <dsp:nvSpPr>
        <dsp:cNvPr id="0" name=""/>
        <dsp:cNvSpPr/>
      </dsp:nvSpPr>
      <dsp:spPr>
        <a:xfrm>
          <a:off x="5668250" y="340563"/>
          <a:ext cx="1763850" cy="2764800"/>
        </a:xfrm>
        <a:prstGeom prst="roundRect">
          <a:avLst>
            <a:gd name="adj" fmla="val 10000"/>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b="1" kern="1200" dirty="0" smtClean="0">
              <a:solidFill>
                <a:schemeClr val="bg1"/>
              </a:solidFill>
              <a:latin typeface="Calibri" panose="020F0502020204030204" pitchFamily="34" charset="0"/>
              <a:ea typeface="Calibri" panose="020F0502020204030204" pitchFamily="34" charset="0"/>
              <a:cs typeface="Calibri" panose="020F0502020204030204" pitchFamily="34" charset="0"/>
            </a:rPr>
            <a:t>Project 3 – Launch of Industry Solution using Intel’s SGX, TDX &amp; TaaS under Factory Model</a:t>
          </a:r>
          <a:endParaRPr lang="en-US" sz="1200" kern="1200" dirty="0">
            <a:solidFill>
              <a:schemeClr val="bg1"/>
            </a:solidFill>
            <a:latin typeface="Calibri" panose="020F0502020204030204" pitchFamily="34" charset="0"/>
            <a:ea typeface="Calibri" panose="020F0502020204030204" pitchFamily="34" charset="0"/>
            <a:cs typeface="Calibri" panose="020F0502020204030204" pitchFamily="34" charset="0"/>
          </a:endParaRPr>
        </a:p>
      </dsp:txBody>
      <dsp:txXfrm>
        <a:off x="5668250" y="340563"/>
        <a:ext cx="1763850" cy="705540"/>
      </dsp:txXfrm>
    </dsp:sp>
    <dsp:sp modelId="{9BF27D73-6581-42C5-8EF1-DD1DF1EF1395}">
      <dsp:nvSpPr>
        <dsp:cNvPr id="0" name=""/>
        <dsp:cNvSpPr/>
      </dsp:nvSpPr>
      <dsp:spPr>
        <a:xfrm>
          <a:off x="6152073" y="1386666"/>
          <a:ext cx="1763850" cy="40320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solidFill>
                <a:schemeClr val="tx1"/>
              </a:solidFill>
              <a:latin typeface="Calibri" panose="020F0502020204030204" pitchFamily="34" charset="0"/>
              <a:ea typeface="Calibri" panose="020F0502020204030204" pitchFamily="34" charset="0"/>
              <a:cs typeface="Calibri" panose="020F0502020204030204" pitchFamily="34" charset="0"/>
            </a:rPr>
            <a:t>Identification of two Industry Vertical solution with a Cloud Service Provider in Health care  Life Sciences  &amp; Banking, Financial Services and Insurance</a:t>
          </a:r>
          <a:endParaRPr lang="en-US" sz="1200"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114300" lvl="1" indent="-114300" algn="l" defTabSz="533400">
            <a:lnSpc>
              <a:spcPct val="90000"/>
            </a:lnSpc>
            <a:spcBef>
              <a:spcPct val="0"/>
            </a:spcBef>
            <a:spcAft>
              <a:spcPct val="15000"/>
            </a:spcAft>
            <a:buChar char="••"/>
          </a:pPr>
          <a:endParaRPr lang="en-US" sz="1200"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114300" lvl="1" indent="-114300" algn="l" defTabSz="533400">
            <a:lnSpc>
              <a:spcPct val="90000"/>
            </a:lnSpc>
            <a:spcBef>
              <a:spcPct val="0"/>
            </a:spcBef>
            <a:spcAft>
              <a:spcPct val="15000"/>
            </a:spcAft>
            <a:buChar char="••"/>
          </a:pPr>
          <a:r>
            <a:rPr lang="en-US" sz="1200" kern="1200" dirty="0" smtClean="0">
              <a:solidFill>
                <a:schemeClr val="tx1"/>
              </a:solidFill>
              <a:latin typeface="Calibri" panose="020F0502020204030204" pitchFamily="34" charset="0"/>
              <a:ea typeface="Calibri" panose="020F0502020204030204" pitchFamily="34" charset="0"/>
              <a:cs typeface="Calibri" panose="020F0502020204030204" pitchFamily="34" charset="0"/>
            </a:rPr>
            <a:t>Focus on Privacy preserved communication Factory Readiness for  service launch</a:t>
          </a:r>
          <a:endParaRPr lang="en-US" sz="1200"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114300" lvl="1" indent="-114300" algn="l" defTabSz="533400">
            <a:lnSpc>
              <a:spcPct val="90000"/>
            </a:lnSpc>
            <a:spcBef>
              <a:spcPct val="0"/>
            </a:spcBef>
            <a:spcAft>
              <a:spcPct val="15000"/>
            </a:spcAft>
            <a:buChar char="••"/>
          </a:pPr>
          <a:endParaRPr lang="en-US" sz="1200"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114300" lvl="1" indent="-114300" algn="l" defTabSz="533400">
            <a:lnSpc>
              <a:spcPct val="90000"/>
            </a:lnSpc>
            <a:spcBef>
              <a:spcPct val="0"/>
            </a:spcBef>
            <a:spcAft>
              <a:spcPct val="15000"/>
            </a:spcAft>
            <a:buChar char="••"/>
          </a:pPr>
          <a:r>
            <a:rPr lang="en-US" sz="1200" b="1" kern="1200" dirty="0" smtClean="0">
              <a:solidFill>
                <a:schemeClr val="tx1"/>
              </a:solidFill>
              <a:latin typeface="Calibri" panose="020F0502020204030204" pitchFamily="34" charset="0"/>
              <a:ea typeface="Calibri" panose="020F0502020204030204" pitchFamily="34" charset="0"/>
              <a:cs typeface="Calibri" panose="020F0502020204030204" pitchFamily="34" charset="0"/>
            </a:rPr>
            <a:t>Total Project is estimated to cost USD 200K</a:t>
          </a:r>
          <a:endParaRPr lang="en-US" sz="1200"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114300" lvl="1" indent="-114300" algn="l" defTabSz="533400">
            <a:lnSpc>
              <a:spcPct val="90000"/>
            </a:lnSpc>
            <a:spcBef>
              <a:spcPct val="0"/>
            </a:spcBef>
            <a:spcAft>
              <a:spcPct val="15000"/>
            </a:spcAft>
            <a:buChar char="••"/>
          </a:pPr>
          <a:endParaRPr lang="en-US" sz="1200"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114300" lvl="1" indent="-114300" algn="l" defTabSz="533400">
            <a:lnSpc>
              <a:spcPct val="90000"/>
            </a:lnSpc>
            <a:spcBef>
              <a:spcPct val="0"/>
            </a:spcBef>
            <a:spcAft>
              <a:spcPct val="15000"/>
            </a:spcAft>
            <a:buChar char="••"/>
          </a:pPr>
          <a:r>
            <a:rPr lang="en-US" sz="1200" b="1" kern="1200" dirty="0" smtClean="0">
              <a:solidFill>
                <a:schemeClr val="tx1"/>
              </a:solidFill>
              <a:latin typeface="Calibri" panose="020F0502020204030204" pitchFamily="34" charset="0"/>
              <a:ea typeface="Calibri" panose="020F0502020204030204" pitchFamily="34" charset="0"/>
              <a:cs typeface="Calibri" panose="020F0502020204030204" pitchFamily="34" charset="0"/>
            </a:rPr>
            <a:t>Expected Intel contribution USD 40K</a:t>
          </a:r>
          <a:endParaRPr lang="en-US" sz="1200"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dsp:txBody>
      <dsp:txXfrm>
        <a:off x="6203734" y="1438327"/>
        <a:ext cx="1660528" cy="3928678"/>
      </dsp:txXfrm>
    </dsp:sp>
    <dsp:sp modelId="{03788ECC-5AC6-4B0A-80CF-0E7B1CB76BD0}">
      <dsp:nvSpPr>
        <dsp:cNvPr id="0" name=""/>
        <dsp:cNvSpPr/>
      </dsp:nvSpPr>
      <dsp:spPr>
        <a:xfrm>
          <a:off x="7699493" y="473759"/>
          <a:ext cx="566873" cy="4391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latin typeface="Calibri" panose="020F0502020204030204" pitchFamily="34" charset="0"/>
            <a:ea typeface="Calibri" panose="020F0502020204030204" pitchFamily="34" charset="0"/>
            <a:cs typeface="Calibri" panose="020F0502020204030204" pitchFamily="34" charset="0"/>
          </a:endParaRPr>
        </a:p>
      </dsp:txBody>
      <dsp:txXfrm>
        <a:off x="7699493" y="561588"/>
        <a:ext cx="435129" cy="263489"/>
      </dsp:txXfrm>
    </dsp:sp>
    <dsp:sp modelId="{4D629E52-BBB4-48E1-8D26-7E46CA65A38D}">
      <dsp:nvSpPr>
        <dsp:cNvPr id="0" name=""/>
        <dsp:cNvSpPr/>
      </dsp:nvSpPr>
      <dsp:spPr>
        <a:xfrm>
          <a:off x="8501673" y="340563"/>
          <a:ext cx="1763850" cy="2764800"/>
        </a:xfrm>
        <a:prstGeom prst="roundRect">
          <a:avLst>
            <a:gd name="adj" fmla="val 10000"/>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n-US" sz="1200" b="1" kern="1200" dirty="0" smtClean="0">
              <a:solidFill>
                <a:schemeClr val="bg1"/>
              </a:solidFill>
              <a:latin typeface="Calibri" panose="020F0502020204030204" pitchFamily="34" charset="0"/>
              <a:ea typeface="Calibri" panose="020F0502020204030204" pitchFamily="34" charset="0"/>
              <a:cs typeface="Calibri" panose="020F0502020204030204" pitchFamily="34" charset="0"/>
            </a:rPr>
            <a:t>Certification &amp; Enablement of resources</a:t>
          </a:r>
          <a:endParaRPr lang="en-US" sz="1200" b="1" kern="1200" dirty="0">
            <a:solidFill>
              <a:srgbClr val="411482">
                <a:lumMod val="75000"/>
              </a:srgbClr>
            </a:solidFill>
            <a:latin typeface="Calibri" panose="020F0502020204030204" pitchFamily="34" charset="0"/>
            <a:ea typeface="Calibri" panose="020F0502020204030204" pitchFamily="34" charset="0"/>
            <a:cs typeface="Calibri" panose="020F0502020204030204" pitchFamily="34" charset="0"/>
          </a:endParaRPr>
        </a:p>
      </dsp:txBody>
      <dsp:txXfrm>
        <a:off x="8501673" y="340563"/>
        <a:ext cx="1763850" cy="705540"/>
      </dsp:txXfrm>
    </dsp:sp>
    <dsp:sp modelId="{C8F06844-F199-423C-B5A1-134E599551DC}">
      <dsp:nvSpPr>
        <dsp:cNvPr id="0" name=""/>
        <dsp:cNvSpPr/>
      </dsp:nvSpPr>
      <dsp:spPr>
        <a:xfrm>
          <a:off x="8864337" y="1386666"/>
          <a:ext cx="1763850" cy="40320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b="1" kern="1200" dirty="0" smtClean="0">
              <a:solidFill>
                <a:schemeClr val="tx1"/>
              </a:solidFill>
              <a:latin typeface="Calibri" panose="020F0502020204030204" pitchFamily="34" charset="0"/>
              <a:ea typeface="Calibri" panose="020F0502020204030204" pitchFamily="34" charset="0"/>
              <a:cs typeface="Calibri" panose="020F0502020204030204" pitchFamily="34" charset="0"/>
            </a:rPr>
            <a:t>Total  USD 30K</a:t>
          </a:r>
          <a:endParaRPr lang="en-US" sz="1200"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114300" lvl="1" indent="-114300" algn="l" defTabSz="533400">
            <a:lnSpc>
              <a:spcPct val="90000"/>
            </a:lnSpc>
            <a:spcBef>
              <a:spcPct val="0"/>
            </a:spcBef>
            <a:spcAft>
              <a:spcPct val="15000"/>
            </a:spcAft>
            <a:buChar char="••"/>
          </a:pPr>
          <a:r>
            <a:rPr lang="en-US" sz="1200" b="1" kern="1200" dirty="0" smtClean="0">
              <a:solidFill>
                <a:schemeClr val="tx1"/>
              </a:solidFill>
              <a:latin typeface="Calibri" panose="020F0502020204030204" pitchFamily="34" charset="0"/>
              <a:ea typeface="Calibri" panose="020F0502020204030204" pitchFamily="34" charset="0"/>
              <a:cs typeface="Calibri" panose="020F0502020204030204" pitchFamily="34" charset="0"/>
            </a:rPr>
            <a:t>Intel part USD 10K</a:t>
          </a:r>
          <a:endParaRPr lang="en-US" sz="1200"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dsp:txBody>
      <dsp:txXfrm>
        <a:off x="8915998" y="1438327"/>
        <a:ext cx="1660528" cy="39286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774EC4-77EF-CD41-A2C4-D560FBCEAC98}">
      <dsp:nvSpPr>
        <dsp:cNvPr id="0" name=""/>
        <dsp:cNvSpPr/>
      </dsp:nvSpPr>
      <dsp:spPr>
        <a:xfrm>
          <a:off x="2487" y="0"/>
          <a:ext cx="3933618" cy="1374010"/>
        </a:xfrm>
        <a:prstGeom prst="homePlate">
          <a:avLst>
            <a:gd name="adj" fmla="val 25000"/>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8769" tIns="40640" rIns="555077" bIns="40640" numCol="1" spcCol="1270" anchor="t" anchorCtr="0">
          <a:noAutofit/>
        </a:bodyPr>
        <a:lstStyle/>
        <a:p>
          <a:pPr lvl="0" algn="l" defTabSz="711200">
            <a:lnSpc>
              <a:spcPct val="90000"/>
            </a:lnSpc>
            <a:spcBef>
              <a:spcPct val="0"/>
            </a:spcBef>
            <a:spcAft>
              <a:spcPct val="35000"/>
            </a:spcAft>
          </a:pPr>
          <a:r>
            <a:rPr lang="en-GB" sz="1600" kern="1200" dirty="0">
              <a:latin typeface="Poppins" pitchFamily="2" charset="77"/>
              <a:cs typeface="Poppins" pitchFamily="2" charset="77"/>
            </a:rPr>
            <a:t>Goal</a:t>
          </a:r>
        </a:p>
        <a:p>
          <a:pPr marL="114300" lvl="1" indent="-114300" algn="l" defTabSz="533400">
            <a:lnSpc>
              <a:spcPct val="90000"/>
            </a:lnSpc>
            <a:spcBef>
              <a:spcPct val="0"/>
            </a:spcBef>
            <a:spcAft>
              <a:spcPct val="15000"/>
            </a:spcAft>
            <a:buChar char="••"/>
          </a:pPr>
          <a:r>
            <a:rPr lang="en-GB" sz="1200" kern="1200" dirty="0">
              <a:latin typeface="Poppins" pitchFamily="2" charset="77"/>
              <a:cs typeface="Poppins" pitchFamily="2" charset="77"/>
            </a:rPr>
            <a:t>Create Mindshare for Intel EU &amp; promote value added offerings Solutions around Confidential Computing</a:t>
          </a:r>
        </a:p>
      </dsp:txBody>
      <dsp:txXfrm>
        <a:off x="2487" y="0"/>
        <a:ext cx="3761867" cy="1374010"/>
      </dsp:txXfrm>
    </dsp:sp>
    <dsp:sp modelId="{B7616E69-1539-3446-9CCC-50F124E63FAB}">
      <dsp:nvSpPr>
        <dsp:cNvPr id="0" name=""/>
        <dsp:cNvSpPr/>
      </dsp:nvSpPr>
      <dsp:spPr>
        <a:xfrm>
          <a:off x="3149382" y="0"/>
          <a:ext cx="2905567" cy="1374010"/>
        </a:xfrm>
        <a:prstGeom prst="chevron">
          <a:avLst>
            <a:gd name="adj" fmla="val 25000"/>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8769" tIns="40640" rIns="138769" bIns="40640" numCol="1" spcCol="1270" anchor="t" anchorCtr="0">
          <a:noAutofit/>
        </a:bodyPr>
        <a:lstStyle/>
        <a:p>
          <a:pPr lvl="0" algn="l" defTabSz="711200">
            <a:lnSpc>
              <a:spcPct val="90000"/>
            </a:lnSpc>
            <a:spcBef>
              <a:spcPct val="0"/>
            </a:spcBef>
            <a:spcAft>
              <a:spcPct val="35000"/>
            </a:spcAft>
          </a:pPr>
          <a:r>
            <a:rPr lang="en-GB" sz="1600" kern="1200" dirty="0">
              <a:latin typeface="Poppins" pitchFamily="2" charset="77"/>
              <a:cs typeface="Poppins" pitchFamily="2" charset="77"/>
            </a:rPr>
            <a:t>Duration</a:t>
          </a:r>
        </a:p>
        <a:p>
          <a:pPr marL="114300" lvl="1" indent="-114300" algn="l" defTabSz="533400">
            <a:lnSpc>
              <a:spcPct val="90000"/>
            </a:lnSpc>
            <a:spcBef>
              <a:spcPct val="0"/>
            </a:spcBef>
            <a:spcAft>
              <a:spcPct val="15000"/>
            </a:spcAft>
            <a:buChar char="••"/>
          </a:pPr>
          <a:r>
            <a:rPr lang="en-GB" sz="1200" kern="1200" dirty="0">
              <a:latin typeface="Poppins" pitchFamily="2" charset="77"/>
              <a:cs typeface="Poppins" pitchFamily="2" charset="77"/>
            </a:rPr>
            <a:t>Ongoing (90 day sprints)</a:t>
          </a:r>
        </a:p>
      </dsp:txBody>
      <dsp:txXfrm>
        <a:off x="3492885" y="0"/>
        <a:ext cx="2218562" cy="1374010"/>
      </dsp:txXfrm>
    </dsp:sp>
    <dsp:sp modelId="{BC184C83-51A8-1B4E-B1CC-19DAF845F488}">
      <dsp:nvSpPr>
        <dsp:cNvPr id="0" name=""/>
        <dsp:cNvSpPr/>
      </dsp:nvSpPr>
      <dsp:spPr>
        <a:xfrm>
          <a:off x="5268225" y="0"/>
          <a:ext cx="3933618" cy="1374010"/>
        </a:xfrm>
        <a:prstGeom prst="chevron">
          <a:avLst>
            <a:gd name="adj" fmla="val 25000"/>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8769" tIns="40640" rIns="138769" bIns="40640" numCol="1" spcCol="1270" anchor="t" anchorCtr="0">
          <a:noAutofit/>
        </a:bodyPr>
        <a:lstStyle/>
        <a:p>
          <a:pPr lvl="0" algn="l" defTabSz="711200">
            <a:lnSpc>
              <a:spcPct val="90000"/>
            </a:lnSpc>
            <a:spcBef>
              <a:spcPct val="0"/>
            </a:spcBef>
            <a:spcAft>
              <a:spcPct val="35000"/>
            </a:spcAft>
          </a:pPr>
          <a:r>
            <a:rPr lang="en-GB" sz="1600" kern="1200" dirty="0">
              <a:latin typeface="Poppins" pitchFamily="2" charset="77"/>
              <a:cs typeface="Poppins" pitchFamily="2" charset="77"/>
            </a:rPr>
            <a:t>Target audience</a:t>
          </a:r>
        </a:p>
        <a:p>
          <a:pPr marL="114300" lvl="1" indent="-114300" algn="l" defTabSz="533400">
            <a:lnSpc>
              <a:spcPct val="90000"/>
            </a:lnSpc>
            <a:spcBef>
              <a:spcPct val="0"/>
            </a:spcBef>
            <a:spcAft>
              <a:spcPct val="15000"/>
            </a:spcAft>
            <a:buChar char="••"/>
          </a:pPr>
          <a:r>
            <a:rPr lang="en-GB" sz="1200" kern="1200" dirty="0">
              <a:latin typeface="Poppins" pitchFamily="2" charset="77"/>
              <a:cs typeface="Poppins" pitchFamily="2" charset="77"/>
            </a:rPr>
            <a:t>Internal audience (HCLTech)</a:t>
          </a:r>
        </a:p>
        <a:p>
          <a:pPr marL="114300" lvl="1" indent="-114300" algn="l" defTabSz="533400">
            <a:lnSpc>
              <a:spcPct val="90000"/>
            </a:lnSpc>
            <a:spcBef>
              <a:spcPct val="0"/>
            </a:spcBef>
            <a:spcAft>
              <a:spcPct val="15000"/>
            </a:spcAft>
            <a:buChar char="••"/>
          </a:pPr>
          <a:r>
            <a:rPr lang="en-GB" sz="1200" kern="1200" dirty="0">
              <a:latin typeface="Poppins" pitchFamily="2" charset="77"/>
              <a:cs typeface="Poppins" pitchFamily="2" charset="77"/>
            </a:rPr>
            <a:t>External </a:t>
          </a:r>
          <a:r>
            <a:rPr lang="en-GB" sz="1200" kern="1200" dirty="0" err="1">
              <a:latin typeface="Poppins" pitchFamily="2" charset="77"/>
              <a:cs typeface="Poppins" pitchFamily="2" charset="77"/>
            </a:rPr>
            <a:t>Audinece</a:t>
          </a:r>
          <a:r>
            <a:rPr lang="en-GB" sz="1200" kern="1200" dirty="0">
              <a:latin typeface="Poppins" pitchFamily="2" charset="77"/>
              <a:cs typeface="Poppins" pitchFamily="2" charset="77"/>
            </a:rPr>
            <a:t> (Ecosystem BU's)</a:t>
          </a:r>
        </a:p>
      </dsp:txBody>
      <dsp:txXfrm>
        <a:off x="5611728" y="0"/>
        <a:ext cx="3246613" cy="1374010"/>
      </dsp:txXfrm>
    </dsp:sp>
    <dsp:sp modelId="{FFED2D81-29B3-5F43-BC88-E50A817DBE4E}">
      <dsp:nvSpPr>
        <dsp:cNvPr id="0" name=""/>
        <dsp:cNvSpPr/>
      </dsp:nvSpPr>
      <dsp:spPr>
        <a:xfrm>
          <a:off x="8415120" y="0"/>
          <a:ext cx="3009415" cy="1374010"/>
        </a:xfrm>
        <a:prstGeom prst="chevron">
          <a:avLst>
            <a:gd name="adj" fmla="val 25000"/>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8769" tIns="40640" rIns="138769" bIns="40640" numCol="1" spcCol="1270" anchor="t" anchorCtr="0">
          <a:noAutofit/>
        </a:bodyPr>
        <a:lstStyle/>
        <a:p>
          <a:pPr lvl="0" algn="l" defTabSz="711200">
            <a:lnSpc>
              <a:spcPct val="90000"/>
            </a:lnSpc>
            <a:spcBef>
              <a:spcPct val="0"/>
            </a:spcBef>
            <a:spcAft>
              <a:spcPct val="35000"/>
            </a:spcAft>
          </a:pPr>
          <a:r>
            <a:rPr lang="en-GB" sz="1600" kern="1200" dirty="0">
              <a:latin typeface="Poppins" pitchFamily="2" charset="77"/>
              <a:cs typeface="Poppins" pitchFamily="2" charset="77"/>
            </a:rPr>
            <a:t>Channels</a:t>
          </a:r>
        </a:p>
        <a:p>
          <a:pPr marL="114300" lvl="1" indent="-114300" algn="l" defTabSz="533400">
            <a:lnSpc>
              <a:spcPct val="90000"/>
            </a:lnSpc>
            <a:spcBef>
              <a:spcPct val="0"/>
            </a:spcBef>
            <a:spcAft>
              <a:spcPct val="15000"/>
            </a:spcAft>
            <a:buChar char="••"/>
          </a:pPr>
          <a:r>
            <a:rPr lang="en-GB" sz="1200" kern="1200" dirty="0">
              <a:latin typeface="Poppins" pitchFamily="2" charset="77"/>
              <a:cs typeface="Poppins" pitchFamily="2" charset="77"/>
            </a:rPr>
            <a:t>Emails, Newsletters, In-person evens, Webinars</a:t>
          </a:r>
        </a:p>
      </dsp:txBody>
      <dsp:txXfrm>
        <a:off x="8758623" y="0"/>
        <a:ext cx="2322410" cy="13740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2F0BE-501C-4FF7-B257-190060F480D0}">
      <dsp:nvSpPr>
        <dsp:cNvPr id="0" name=""/>
        <dsp:cNvSpPr/>
      </dsp:nvSpPr>
      <dsp:spPr>
        <a:xfrm>
          <a:off x="-6122738" y="-937410"/>
          <a:ext cx="7293488" cy="7293488"/>
        </a:xfrm>
        <a:prstGeom prst="blockArc">
          <a:avLst>
            <a:gd name="adj1" fmla="val 18900000"/>
            <a:gd name="adj2" fmla="val 2700000"/>
            <a:gd name="adj3" fmla="val 296"/>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27A84A1-9544-4395-AF4C-5E4DBB31F074}">
      <dsp:nvSpPr>
        <dsp:cNvPr id="0" name=""/>
        <dsp:cNvSpPr/>
      </dsp:nvSpPr>
      <dsp:spPr>
        <a:xfrm>
          <a:off x="417806" y="335771"/>
          <a:ext cx="7675541" cy="492448"/>
        </a:xfrm>
        <a:prstGeom prst="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0881" tIns="40640" rIns="40640" bIns="40640" numCol="1" spcCol="1270" anchor="ctr" anchorCtr="0">
          <a:noAutofit/>
        </a:bodyPr>
        <a:lstStyle/>
        <a:p>
          <a:pPr lvl="0" algn="l" defTabSz="711200">
            <a:lnSpc>
              <a:spcPct val="90000"/>
            </a:lnSpc>
            <a:spcBef>
              <a:spcPct val="0"/>
            </a:spcBef>
            <a:spcAft>
              <a:spcPct val="35000"/>
            </a:spcAft>
          </a:pPr>
          <a:r>
            <a:rPr lang="en-US" sz="1600" kern="1200" dirty="0" smtClean="0">
              <a:solidFill>
                <a:schemeClr val="bg1"/>
              </a:solidFill>
              <a:latin typeface="Calibri" panose="020F0502020204030204" pitchFamily="34" charset="0"/>
              <a:ea typeface="Calibri" panose="020F0502020204030204" pitchFamily="34" charset="0"/>
              <a:cs typeface="Calibri" panose="020F0502020204030204" pitchFamily="34" charset="0"/>
            </a:rPr>
            <a:t>Global GSI Engagement Model – HQ / BU</a:t>
          </a:r>
          <a:endParaRPr lang="en-US" sz="1600" kern="1200" dirty="0">
            <a:latin typeface="Calibri" panose="020F0502020204030204" pitchFamily="34" charset="0"/>
            <a:ea typeface="Calibri" panose="020F0502020204030204" pitchFamily="34" charset="0"/>
            <a:cs typeface="Calibri" panose="020F0502020204030204" pitchFamily="34" charset="0"/>
          </a:endParaRPr>
        </a:p>
      </dsp:txBody>
      <dsp:txXfrm>
        <a:off x="417806" y="335771"/>
        <a:ext cx="7675541" cy="492448"/>
      </dsp:txXfrm>
    </dsp:sp>
    <dsp:sp modelId="{FBBA40EC-2BD2-4F00-AB51-D6B6446F6D3B}">
      <dsp:nvSpPr>
        <dsp:cNvPr id="0" name=""/>
        <dsp:cNvSpPr/>
      </dsp:nvSpPr>
      <dsp:spPr>
        <a:xfrm>
          <a:off x="72339" y="184776"/>
          <a:ext cx="615560" cy="61556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3905A12-2D40-4B54-9540-9F48E75261FB}">
      <dsp:nvSpPr>
        <dsp:cNvPr id="0" name=""/>
        <dsp:cNvSpPr/>
      </dsp:nvSpPr>
      <dsp:spPr>
        <a:xfrm>
          <a:off x="826075" y="985438"/>
          <a:ext cx="7229585" cy="492448"/>
        </a:xfrm>
        <a:prstGeom prst="rect">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0881" tIns="40640" rIns="40640" bIns="40640" numCol="1" spcCol="1270" anchor="ctr" anchorCtr="0">
          <a:noAutofit/>
        </a:bodyPr>
        <a:lstStyle/>
        <a:p>
          <a:pPr lvl="0" algn="l" defTabSz="711200">
            <a:lnSpc>
              <a:spcPct val="90000"/>
            </a:lnSpc>
            <a:spcBef>
              <a:spcPct val="0"/>
            </a:spcBef>
            <a:spcAft>
              <a:spcPct val="35000"/>
            </a:spcAft>
          </a:pPr>
          <a:r>
            <a:rPr lang="en-US" sz="1600" kern="1200" dirty="0" smtClean="0">
              <a:solidFill>
                <a:schemeClr val="bg1"/>
              </a:solidFill>
              <a:latin typeface="+mn-lt"/>
              <a:cs typeface="Arial" panose="020B0604020202020204" pitchFamily="34" charset="0"/>
            </a:rPr>
            <a:t>360 Engagement covering Sell TO* and Sell With</a:t>
          </a:r>
          <a:endParaRPr lang="en-US" sz="1600" kern="1200" dirty="0"/>
        </a:p>
      </dsp:txBody>
      <dsp:txXfrm>
        <a:off x="826075" y="985438"/>
        <a:ext cx="7229585" cy="492448"/>
      </dsp:txXfrm>
    </dsp:sp>
    <dsp:sp modelId="{505C8253-CA7B-48E1-979D-981DE2E0B7C8}">
      <dsp:nvSpPr>
        <dsp:cNvPr id="0" name=""/>
        <dsp:cNvSpPr/>
      </dsp:nvSpPr>
      <dsp:spPr>
        <a:xfrm>
          <a:off x="518295" y="923882"/>
          <a:ext cx="615560" cy="61556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73BED9-F7C7-42D8-B721-FC755F1C6A75}">
      <dsp:nvSpPr>
        <dsp:cNvPr id="0" name=""/>
        <dsp:cNvSpPr/>
      </dsp:nvSpPr>
      <dsp:spPr>
        <a:xfrm>
          <a:off x="1070457" y="1724003"/>
          <a:ext cx="6985203" cy="492448"/>
        </a:xfrm>
        <a:prstGeom prst="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0881" tIns="40640" rIns="40640" bIns="40640" numCol="1" spcCol="1270" anchor="ctr" anchorCtr="0">
          <a:noAutofit/>
        </a:bodyPr>
        <a:lstStyle/>
        <a:p>
          <a:pPr lvl="0" algn="l" defTabSz="711200">
            <a:lnSpc>
              <a:spcPct val="90000"/>
            </a:lnSpc>
            <a:spcBef>
              <a:spcPct val="0"/>
            </a:spcBef>
            <a:spcAft>
              <a:spcPct val="35000"/>
            </a:spcAft>
          </a:pPr>
          <a:r>
            <a:rPr lang="en-US" sz="1600" kern="1200" dirty="0" smtClean="0">
              <a:solidFill>
                <a:schemeClr val="bg1"/>
              </a:solidFill>
              <a:latin typeface="+mn-lt"/>
              <a:cs typeface="Arial" panose="020B0604020202020204" pitchFamily="34" charset="0"/>
            </a:rPr>
            <a:t>Account Engagements – Influence to CSP . Account Sales force</a:t>
          </a:r>
          <a:endParaRPr lang="en-US" sz="1600" kern="1200" dirty="0"/>
        </a:p>
      </dsp:txBody>
      <dsp:txXfrm>
        <a:off x="1070457" y="1724003"/>
        <a:ext cx="6985203" cy="492448"/>
      </dsp:txXfrm>
    </dsp:sp>
    <dsp:sp modelId="{6317DA0F-E68A-4383-8872-EF1AFBE351EC}">
      <dsp:nvSpPr>
        <dsp:cNvPr id="0" name=""/>
        <dsp:cNvSpPr/>
      </dsp:nvSpPr>
      <dsp:spPr>
        <a:xfrm>
          <a:off x="762677" y="1662447"/>
          <a:ext cx="615560" cy="61556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696BA0-0F7D-41EC-87A5-C126F1B6B004}">
      <dsp:nvSpPr>
        <dsp:cNvPr id="0" name=""/>
        <dsp:cNvSpPr/>
      </dsp:nvSpPr>
      <dsp:spPr>
        <a:xfrm>
          <a:off x="1148486" y="2463109"/>
          <a:ext cx="6907174" cy="492448"/>
        </a:xfrm>
        <a:prstGeom prst="rect">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0881" tIns="40640" rIns="40640" bIns="40640" numCol="1" spcCol="1270" anchor="ctr" anchorCtr="0">
          <a:noAutofit/>
        </a:bodyPr>
        <a:lstStyle/>
        <a:p>
          <a:pPr lvl="0" algn="l" defTabSz="711200">
            <a:lnSpc>
              <a:spcPct val="90000"/>
            </a:lnSpc>
            <a:spcBef>
              <a:spcPct val="0"/>
            </a:spcBef>
            <a:spcAft>
              <a:spcPct val="35000"/>
            </a:spcAft>
          </a:pPr>
          <a:r>
            <a:rPr lang="en-US" sz="1600" kern="1200" dirty="0" smtClean="0">
              <a:solidFill>
                <a:schemeClr val="bg1"/>
              </a:solidFill>
              <a:latin typeface="+mn-lt"/>
              <a:cs typeface="Arial" panose="020B0604020202020204" pitchFamily="34" charset="0"/>
            </a:rPr>
            <a:t>Triangulation with CSP / Co Sell – Joint GTM for Instance Influence</a:t>
          </a:r>
          <a:endParaRPr lang="en-US" sz="1600" kern="1200" dirty="0">
            <a:solidFill>
              <a:schemeClr val="bg1"/>
            </a:solidFill>
            <a:latin typeface="+mn-lt"/>
            <a:cs typeface="Arial" panose="020B0604020202020204" pitchFamily="34" charset="0"/>
          </a:endParaRPr>
        </a:p>
      </dsp:txBody>
      <dsp:txXfrm>
        <a:off x="1148486" y="2463109"/>
        <a:ext cx="6907174" cy="492448"/>
      </dsp:txXfrm>
    </dsp:sp>
    <dsp:sp modelId="{37250836-BB95-4A4C-A74D-3246702E5E6E}">
      <dsp:nvSpPr>
        <dsp:cNvPr id="0" name=""/>
        <dsp:cNvSpPr/>
      </dsp:nvSpPr>
      <dsp:spPr>
        <a:xfrm>
          <a:off x="840706" y="2401553"/>
          <a:ext cx="615560" cy="61556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2F523D6-F93C-4AEB-B55D-4380ACCA102A}">
      <dsp:nvSpPr>
        <dsp:cNvPr id="0" name=""/>
        <dsp:cNvSpPr/>
      </dsp:nvSpPr>
      <dsp:spPr>
        <a:xfrm>
          <a:off x="1142796" y="3215920"/>
          <a:ext cx="6985203" cy="492448"/>
        </a:xfrm>
        <a:prstGeom prst="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0881" tIns="40640" rIns="40640" bIns="40640" numCol="1" spcCol="1270" anchor="ctr" anchorCtr="0">
          <a:noAutofit/>
        </a:bodyPr>
        <a:lstStyle/>
        <a:p>
          <a:pPr lvl="0" algn="l" defTabSz="711200">
            <a:lnSpc>
              <a:spcPct val="90000"/>
            </a:lnSpc>
            <a:spcBef>
              <a:spcPct val="0"/>
            </a:spcBef>
            <a:spcAft>
              <a:spcPct val="35000"/>
            </a:spcAft>
          </a:pPr>
          <a:r>
            <a:rPr lang="en-US" sz="1600" kern="1200" dirty="0" smtClean="0">
              <a:solidFill>
                <a:schemeClr val="bg1"/>
              </a:solidFill>
              <a:latin typeface="+mn-lt"/>
              <a:cs typeface="Arial" panose="020B0604020202020204" pitchFamily="34" charset="0"/>
            </a:rPr>
            <a:t>Technical value prop – cheat sheet, mind maps, benchmarks, workshops, collaterals, co-engineering</a:t>
          </a:r>
          <a:endParaRPr lang="en-US" sz="1600" kern="1200" dirty="0">
            <a:solidFill>
              <a:schemeClr val="bg1"/>
            </a:solidFill>
            <a:latin typeface="+mn-lt"/>
            <a:cs typeface="Arial" panose="020B0604020202020204" pitchFamily="34" charset="0"/>
          </a:endParaRPr>
        </a:p>
      </dsp:txBody>
      <dsp:txXfrm>
        <a:off x="1142796" y="3215920"/>
        <a:ext cx="6985203" cy="492448"/>
      </dsp:txXfrm>
    </dsp:sp>
    <dsp:sp modelId="{2498455E-0238-4338-8D33-0132EEC7BEDC}">
      <dsp:nvSpPr>
        <dsp:cNvPr id="0" name=""/>
        <dsp:cNvSpPr/>
      </dsp:nvSpPr>
      <dsp:spPr>
        <a:xfrm>
          <a:off x="762677" y="3140659"/>
          <a:ext cx="615560" cy="61556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59B0AD8-9959-415C-BE47-065FE378EFF8}">
      <dsp:nvSpPr>
        <dsp:cNvPr id="0" name=""/>
        <dsp:cNvSpPr/>
      </dsp:nvSpPr>
      <dsp:spPr>
        <a:xfrm>
          <a:off x="826075" y="3940779"/>
          <a:ext cx="7229585" cy="492448"/>
        </a:xfrm>
        <a:prstGeom prst="rect">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0881" tIns="40640" rIns="40640" bIns="40640" numCol="1" spcCol="1270" anchor="ctr" anchorCtr="0">
          <a:noAutofit/>
        </a:bodyPr>
        <a:lstStyle/>
        <a:p>
          <a:pPr lvl="0" algn="l" defTabSz="711200">
            <a:lnSpc>
              <a:spcPct val="90000"/>
            </a:lnSpc>
            <a:spcBef>
              <a:spcPct val="0"/>
            </a:spcBef>
            <a:spcAft>
              <a:spcPct val="35000"/>
            </a:spcAft>
          </a:pPr>
          <a:r>
            <a:rPr lang="en-US" sz="1600" kern="1200" dirty="0" smtClean="0">
              <a:solidFill>
                <a:schemeClr val="bg1"/>
              </a:solidFill>
              <a:latin typeface="+mn-lt"/>
              <a:cs typeface="Arial" panose="020B0604020202020204" pitchFamily="34" charset="0"/>
            </a:rPr>
            <a:t>Integration with Cloud Service Factory Model to accelerated time to revenue</a:t>
          </a:r>
          <a:endParaRPr lang="en-US" sz="1600" kern="1200" dirty="0">
            <a:solidFill>
              <a:schemeClr val="bg1"/>
            </a:solidFill>
            <a:latin typeface="+mn-lt"/>
            <a:cs typeface="Arial" panose="020B0604020202020204" pitchFamily="34" charset="0"/>
          </a:endParaRPr>
        </a:p>
      </dsp:txBody>
      <dsp:txXfrm>
        <a:off x="826075" y="3940779"/>
        <a:ext cx="7229585" cy="492448"/>
      </dsp:txXfrm>
    </dsp:sp>
    <dsp:sp modelId="{92E7E377-12C6-44D3-A078-F3FEAC9D0382}">
      <dsp:nvSpPr>
        <dsp:cNvPr id="0" name=""/>
        <dsp:cNvSpPr/>
      </dsp:nvSpPr>
      <dsp:spPr>
        <a:xfrm>
          <a:off x="518295" y="3879223"/>
          <a:ext cx="615560" cy="61556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5AC09F7-DF0F-4710-A7A0-75CC628B2492}">
      <dsp:nvSpPr>
        <dsp:cNvPr id="0" name=""/>
        <dsp:cNvSpPr/>
      </dsp:nvSpPr>
      <dsp:spPr>
        <a:xfrm>
          <a:off x="380119" y="4679885"/>
          <a:ext cx="7675541" cy="492448"/>
        </a:xfrm>
        <a:prstGeom prst="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0881" tIns="45720" rIns="45720" bIns="45720" numCol="1" spcCol="1270" anchor="ctr" anchorCtr="0">
          <a:noAutofit/>
        </a:bodyPr>
        <a:lstStyle/>
        <a:p>
          <a:pPr lvl="0" algn="l" defTabSz="800100">
            <a:lnSpc>
              <a:spcPct val="90000"/>
            </a:lnSpc>
            <a:spcBef>
              <a:spcPct val="0"/>
            </a:spcBef>
            <a:spcAft>
              <a:spcPct val="35000"/>
            </a:spcAft>
          </a:pPr>
          <a:r>
            <a:rPr lang="en-US" sz="1800" kern="1200" smtClean="0">
              <a:solidFill>
                <a:schemeClr val="bg1"/>
              </a:solidFill>
              <a:latin typeface="+mn-lt"/>
              <a:cs typeface="Arial" panose="020B0604020202020204" pitchFamily="34" charset="0"/>
            </a:rPr>
            <a:t>Integration with Cloud Service Factory Model to accelerated time to revenue</a:t>
          </a:r>
          <a:endParaRPr lang="en-US" sz="1800" kern="1200" dirty="0">
            <a:solidFill>
              <a:schemeClr val="bg1"/>
            </a:solidFill>
            <a:latin typeface="+mn-lt"/>
            <a:cs typeface="Arial" panose="020B0604020202020204" pitchFamily="34" charset="0"/>
          </a:endParaRPr>
        </a:p>
      </dsp:txBody>
      <dsp:txXfrm>
        <a:off x="380119" y="4679885"/>
        <a:ext cx="7675541" cy="492448"/>
      </dsp:txXfrm>
    </dsp:sp>
    <dsp:sp modelId="{0FCAFB48-8799-433A-B59B-0B4A90B32BE9}">
      <dsp:nvSpPr>
        <dsp:cNvPr id="0" name=""/>
        <dsp:cNvSpPr/>
      </dsp:nvSpPr>
      <dsp:spPr>
        <a:xfrm>
          <a:off x="72339" y="4618329"/>
          <a:ext cx="615560" cy="61556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C9B5B1-4B0F-1C48-9527-4FCB5C2F15F2}">
      <dsp:nvSpPr>
        <dsp:cNvPr id="0" name=""/>
        <dsp:cNvSpPr/>
      </dsp:nvSpPr>
      <dsp:spPr>
        <a:xfrm>
          <a:off x="2556788" y="269847"/>
          <a:ext cx="2049894" cy="2049894"/>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IN" sz="1400" b="1" i="0" u="none" kern="1200" dirty="0">
              <a:latin typeface="Poppins" pitchFamily="2" charset="77"/>
              <a:cs typeface="Poppins" pitchFamily="2" charset="77"/>
            </a:rPr>
            <a:t>Solutioning</a:t>
          </a:r>
          <a:endParaRPr lang="en-GB" sz="1400" kern="1200" dirty="0">
            <a:latin typeface="Poppins" pitchFamily="2" charset="77"/>
            <a:cs typeface="Poppins" pitchFamily="2" charset="77"/>
          </a:endParaRPr>
        </a:p>
      </dsp:txBody>
      <dsp:txXfrm>
        <a:off x="3157188" y="870247"/>
        <a:ext cx="1449494" cy="1449494"/>
      </dsp:txXfrm>
    </dsp:sp>
    <dsp:sp modelId="{75BDD247-7959-0446-9BAE-65C2987E1E6D}">
      <dsp:nvSpPr>
        <dsp:cNvPr id="0" name=""/>
        <dsp:cNvSpPr/>
      </dsp:nvSpPr>
      <dsp:spPr>
        <a:xfrm rot="5400000">
          <a:off x="4701366" y="269847"/>
          <a:ext cx="2049894" cy="2049894"/>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IN" sz="1400" b="1" i="0" u="none" kern="1200" dirty="0">
              <a:latin typeface="Poppins" pitchFamily="2" charset="77"/>
              <a:cs typeface="Poppins" pitchFamily="2" charset="77"/>
            </a:rPr>
            <a:t>Enablement</a:t>
          </a:r>
          <a:endParaRPr lang="en-GB" sz="1400" kern="1200" dirty="0">
            <a:latin typeface="Poppins" pitchFamily="2" charset="77"/>
            <a:cs typeface="Poppins" pitchFamily="2" charset="77"/>
          </a:endParaRPr>
        </a:p>
      </dsp:txBody>
      <dsp:txXfrm rot="-5400000">
        <a:off x="4701366" y="870247"/>
        <a:ext cx="1449494" cy="1449494"/>
      </dsp:txXfrm>
    </dsp:sp>
    <dsp:sp modelId="{075AFCCC-8B67-0740-9F1E-8AC117591677}">
      <dsp:nvSpPr>
        <dsp:cNvPr id="0" name=""/>
        <dsp:cNvSpPr/>
      </dsp:nvSpPr>
      <dsp:spPr>
        <a:xfrm rot="10800000">
          <a:off x="4701366" y="2414425"/>
          <a:ext cx="2049894" cy="2049894"/>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IN" sz="1400" b="1" i="0" u="none" kern="1200" dirty="0">
              <a:latin typeface="Poppins" pitchFamily="2" charset="77"/>
              <a:cs typeface="Poppins" pitchFamily="2" charset="77"/>
            </a:rPr>
            <a:t>Go To Market</a:t>
          </a:r>
          <a:endParaRPr lang="en-IN" sz="1400" b="0" i="0" u="none" kern="1200" dirty="0">
            <a:latin typeface="Poppins" pitchFamily="2" charset="77"/>
            <a:cs typeface="Poppins" pitchFamily="2" charset="77"/>
          </a:endParaRPr>
        </a:p>
      </dsp:txBody>
      <dsp:txXfrm rot="10800000">
        <a:off x="4701366" y="2414425"/>
        <a:ext cx="1449494" cy="1449494"/>
      </dsp:txXfrm>
    </dsp:sp>
    <dsp:sp modelId="{EB03A571-5AAB-DF4A-8FCF-440AB28D6768}">
      <dsp:nvSpPr>
        <dsp:cNvPr id="0" name=""/>
        <dsp:cNvSpPr/>
      </dsp:nvSpPr>
      <dsp:spPr>
        <a:xfrm rot="16200000">
          <a:off x="2556788" y="2414425"/>
          <a:ext cx="2049894" cy="2049894"/>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IN" sz="1400" b="1" i="0" u="none" kern="1200" dirty="0">
              <a:latin typeface="Poppins" pitchFamily="2" charset="77"/>
              <a:cs typeface="Poppins" pitchFamily="2" charset="77"/>
            </a:rPr>
            <a:t>Governance &amp; Tracking</a:t>
          </a:r>
          <a:endParaRPr lang="en-GB" sz="1400" kern="1200" dirty="0">
            <a:latin typeface="Poppins" pitchFamily="2" charset="77"/>
            <a:cs typeface="Poppins" pitchFamily="2" charset="77"/>
          </a:endParaRPr>
        </a:p>
      </dsp:txBody>
      <dsp:txXfrm rot="5400000">
        <a:off x="3157188" y="2414425"/>
        <a:ext cx="1449494" cy="1449494"/>
      </dsp:txXfrm>
    </dsp:sp>
    <dsp:sp modelId="{B99FCAA7-3A32-6A4A-B675-5AB549A82223}">
      <dsp:nvSpPr>
        <dsp:cNvPr id="0" name=""/>
        <dsp:cNvSpPr/>
      </dsp:nvSpPr>
      <dsp:spPr>
        <a:xfrm>
          <a:off x="4300145" y="1941008"/>
          <a:ext cx="707757" cy="615441"/>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39701D-3C98-6C4A-91B8-0A57A62A3352}">
      <dsp:nvSpPr>
        <dsp:cNvPr id="0" name=""/>
        <dsp:cNvSpPr/>
      </dsp:nvSpPr>
      <dsp:spPr>
        <a:xfrm rot="10800000">
          <a:off x="4300145" y="2177716"/>
          <a:ext cx="707757" cy="615441"/>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81D0A3-20FB-4EFF-888F-2316BEBE8C35}">
      <dsp:nvSpPr>
        <dsp:cNvPr id="0" name=""/>
        <dsp:cNvSpPr/>
      </dsp:nvSpPr>
      <dsp:spPr>
        <a:xfrm>
          <a:off x="4064000" y="2323347"/>
          <a:ext cx="2224013" cy="771971"/>
        </a:xfrm>
        <a:custGeom>
          <a:avLst/>
          <a:gdLst/>
          <a:ahLst/>
          <a:cxnLst/>
          <a:rect l="0" t="0" r="0" b="0"/>
          <a:pathLst>
            <a:path>
              <a:moveTo>
                <a:pt x="0" y="0"/>
              </a:moveTo>
              <a:lnTo>
                <a:pt x="0" y="385985"/>
              </a:lnTo>
              <a:lnTo>
                <a:pt x="2224013" y="385985"/>
              </a:lnTo>
              <a:lnTo>
                <a:pt x="2224013" y="7719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A34572-F2AC-4002-8032-33C5A5B761FB}">
      <dsp:nvSpPr>
        <dsp:cNvPr id="0" name=""/>
        <dsp:cNvSpPr/>
      </dsp:nvSpPr>
      <dsp:spPr>
        <a:xfrm>
          <a:off x="1839986" y="2323347"/>
          <a:ext cx="2224013" cy="771971"/>
        </a:xfrm>
        <a:custGeom>
          <a:avLst/>
          <a:gdLst/>
          <a:ahLst/>
          <a:cxnLst/>
          <a:rect l="0" t="0" r="0" b="0"/>
          <a:pathLst>
            <a:path>
              <a:moveTo>
                <a:pt x="2224013" y="0"/>
              </a:moveTo>
              <a:lnTo>
                <a:pt x="2224013" y="385985"/>
              </a:lnTo>
              <a:lnTo>
                <a:pt x="0" y="385985"/>
              </a:lnTo>
              <a:lnTo>
                <a:pt x="0" y="7719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55CD2B-DA99-4D53-AF93-507CB58AC560}">
      <dsp:nvSpPr>
        <dsp:cNvPr id="0" name=""/>
        <dsp:cNvSpPr/>
      </dsp:nvSpPr>
      <dsp:spPr>
        <a:xfrm>
          <a:off x="2225972" y="485320"/>
          <a:ext cx="3676054" cy="183802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sz="3200" kern="1200" dirty="0" smtClean="0">
              <a:latin typeface="Calibri" panose="020F0502020204030204" pitchFamily="34" charset="0"/>
              <a:ea typeface="Calibri" panose="020F0502020204030204" pitchFamily="34" charset="0"/>
              <a:cs typeface="Calibri" panose="020F0502020204030204" pitchFamily="34" charset="0"/>
            </a:rPr>
            <a:t>Intel EBU Joint Solutions</a:t>
          </a:r>
          <a:endParaRPr lang="en-US" sz="3200" kern="1200" dirty="0">
            <a:latin typeface="Calibri" panose="020F0502020204030204" pitchFamily="34" charset="0"/>
            <a:ea typeface="Calibri" panose="020F0502020204030204" pitchFamily="34" charset="0"/>
            <a:cs typeface="Calibri" panose="020F0502020204030204" pitchFamily="34" charset="0"/>
          </a:endParaRPr>
        </a:p>
      </dsp:txBody>
      <dsp:txXfrm>
        <a:off x="2225972" y="485320"/>
        <a:ext cx="3676054" cy="1838027"/>
      </dsp:txXfrm>
    </dsp:sp>
    <dsp:sp modelId="{47072C0B-19A1-49E4-96C6-0305DA1158EA}">
      <dsp:nvSpPr>
        <dsp:cNvPr id="0" name=""/>
        <dsp:cNvSpPr/>
      </dsp:nvSpPr>
      <dsp:spPr>
        <a:xfrm>
          <a:off x="1959" y="3095319"/>
          <a:ext cx="3676054" cy="183802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sz="3200" kern="1200" dirty="0" smtClean="0">
              <a:latin typeface="Calibri" panose="020F0502020204030204" pitchFamily="34" charset="0"/>
              <a:ea typeface="Calibri" panose="020F0502020204030204" pitchFamily="34" charset="0"/>
              <a:cs typeface="Calibri" panose="020F0502020204030204" pitchFamily="34" charset="0"/>
            </a:rPr>
            <a:t>Confidential Computing</a:t>
          </a:r>
          <a:endParaRPr lang="en-US" sz="3200" kern="1200" dirty="0">
            <a:latin typeface="Calibri" panose="020F0502020204030204" pitchFamily="34" charset="0"/>
            <a:ea typeface="Calibri" panose="020F0502020204030204" pitchFamily="34" charset="0"/>
            <a:cs typeface="Calibri" panose="020F0502020204030204" pitchFamily="34" charset="0"/>
          </a:endParaRPr>
        </a:p>
      </dsp:txBody>
      <dsp:txXfrm>
        <a:off x="1959" y="3095319"/>
        <a:ext cx="3676054" cy="1838027"/>
      </dsp:txXfrm>
    </dsp:sp>
    <dsp:sp modelId="{86842766-7748-4D14-802A-AF65DCF1FCBB}">
      <dsp:nvSpPr>
        <dsp:cNvPr id="0" name=""/>
        <dsp:cNvSpPr/>
      </dsp:nvSpPr>
      <dsp:spPr>
        <a:xfrm>
          <a:off x="4449985" y="3095319"/>
          <a:ext cx="3676054" cy="183802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sz="3200" kern="1200" dirty="0" smtClean="0">
              <a:latin typeface="Calibri" panose="020F0502020204030204" pitchFamily="34" charset="0"/>
              <a:ea typeface="Calibri" panose="020F0502020204030204" pitchFamily="34" charset="0"/>
              <a:cs typeface="Calibri" panose="020F0502020204030204" pitchFamily="34" charset="0"/>
            </a:rPr>
            <a:t>HyClass &amp; HyRise</a:t>
          </a:r>
          <a:endParaRPr lang="en-US" sz="3200" kern="1200" dirty="0">
            <a:latin typeface="Calibri" panose="020F0502020204030204" pitchFamily="34" charset="0"/>
            <a:ea typeface="Calibri" panose="020F0502020204030204" pitchFamily="34" charset="0"/>
            <a:cs typeface="Calibri" panose="020F0502020204030204" pitchFamily="34" charset="0"/>
          </a:endParaRPr>
        </a:p>
      </dsp:txBody>
      <dsp:txXfrm>
        <a:off x="4449985" y="3095319"/>
        <a:ext cx="3676054" cy="1838027"/>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CDA8E9-9948-4BC7-A1DE-415AE6D34228}" type="datetimeFigureOut">
              <a:rPr lang="en-US" smtClean="0"/>
              <a:pPr/>
              <a:t>4/18/2024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B5F544-A886-482E-AF73-1D6364AAC657}" type="slidenum">
              <a:rPr lang="en-US" smtClean="0"/>
              <a:pPr/>
              <a:t>‹#›</a:t>
            </a:fld>
            <a:endParaRPr lang="en-US"/>
          </a:p>
        </p:txBody>
      </p:sp>
    </p:spTree>
    <p:extLst>
      <p:ext uri="{BB962C8B-B14F-4D97-AF65-F5344CB8AC3E}">
        <p14:creationId xmlns:p14="http://schemas.microsoft.com/office/powerpoint/2010/main" val="22519196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4AE53-78AB-4E30-A376-70F5FA87A326}" type="datetimeFigureOut">
              <a:rPr lang="en-US" smtClean="0"/>
              <a:pPr/>
              <a:t>4/18/2024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32FBC-CC67-4B17-8935-02F23E3364AC}" type="slidenum">
              <a:rPr lang="en-US" smtClean="0"/>
              <a:pPr/>
              <a:t>‹#›</a:t>
            </a:fld>
            <a:endParaRPr lang="en-US"/>
          </a:p>
        </p:txBody>
      </p:sp>
    </p:spTree>
    <p:extLst>
      <p:ext uri="{BB962C8B-B14F-4D97-AF65-F5344CB8AC3E}">
        <p14:creationId xmlns:p14="http://schemas.microsoft.com/office/powerpoint/2010/main" val="254055582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0732FBC-CC67-4B17-8935-02F23E3364AC}" type="slidenum">
              <a:rPr lang="en-US" smtClean="0"/>
              <a:pPr/>
              <a:t>3</a:t>
            </a:fld>
            <a:endParaRPr lang="en-US"/>
          </a:p>
        </p:txBody>
      </p:sp>
    </p:spTree>
    <p:extLst>
      <p:ext uri="{BB962C8B-B14F-4D97-AF65-F5344CB8AC3E}">
        <p14:creationId xmlns:p14="http://schemas.microsoft.com/office/powerpoint/2010/main" val="2460321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Add a page for all links to the work done/ add links to the work</a:t>
            </a:r>
          </a:p>
          <a:p>
            <a:pPr marL="171450" indent="-171450">
              <a:lnSpc>
                <a:spcPct val="90000"/>
              </a:lnSpc>
              <a:spcBef>
                <a:spcPts val="1000"/>
              </a:spcBef>
              <a:buFont typeface="Arial"/>
              <a:buChar char="•"/>
            </a:pPr>
            <a:r>
              <a:rPr lang="en-US"/>
              <a:t>Planning  &amp; Preparation</a:t>
            </a:r>
          </a:p>
          <a:p>
            <a:pPr marL="628650" lvl="1" indent="-171450">
              <a:lnSpc>
                <a:spcPct val="90000"/>
              </a:lnSpc>
              <a:spcBef>
                <a:spcPts val="500"/>
              </a:spcBef>
              <a:buFont typeface="Arial"/>
              <a:buChar char="•"/>
            </a:pPr>
            <a:r>
              <a:rPr lang="en-US"/>
              <a:t>Training &amp; Enablement --&gt; Workshop &amp; Webinars</a:t>
            </a:r>
          </a:p>
          <a:p>
            <a:pPr marL="171450" indent="-171450">
              <a:lnSpc>
                <a:spcPct val="90000"/>
              </a:lnSpc>
              <a:spcBef>
                <a:spcPts val="1000"/>
              </a:spcBef>
              <a:buFont typeface="Arial"/>
              <a:buChar char="•"/>
            </a:pPr>
            <a:r>
              <a:rPr lang="en-US"/>
              <a:t>Analysis</a:t>
            </a:r>
          </a:p>
          <a:p>
            <a:pPr marL="628650" lvl="1" indent="-171450">
              <a:lnSpc>
                <a:spcPct val="90000"/>
              </a:lnSpc>
              <a:spcBef>
                <a:spcPts val="500"/>
              </a:spcBef>
              <a:buFont typeface="Arial"/>
              <a:buChar char="•"/>
            </a:pPr>
            <a:r>
              <a:rPr lang="en-US"/>
              <a:t>Gap Analysis --&gt; Defining objectives --&gt; Setting Goals --&gt;</a:t>
            </a:r>
          </a:p>
          <a:p>
            <a:pPr marL="171450" indent="-171450">
              <a:lnSpc>
                <a:spcPct val="90000"/>
              </a:lnSpc>
              <a:spcBef>
                <a:spcPts val="1000"/>
              </a:spcBef>
              <a:buFont typeface="Arial"/>
              <a:buChar char="•"/>
            </a:pPr>
            <a:r>
              <a:rPr lang="en-US"/>
              <a:t>Execution</a:t>
            </a:r>
          </a:p>
          <a:p>
            <a:pPr marL="628650" lvl="1" indent="-171450">
              <a:lnSpc>
                <a:spcPct val="90000"/>
              </a:lnSpc>
              <a:spcBef>
                <a:spcPts val="500"/>
              </a:spcBef>
              <a:buFont typeface="Arial"/>
              <a:buChar char="•"/>
            </a:pPr>
            <a:r>
              <a:rPr lang="en-US"/>
              <a:t>Solution offerings ( Technically, Compliance, marketing/collateral </a:t>
            </a:r>
            <a:r>
              <a:rPr lang="en-US" err="1"/>
              <a:t>pov</a:t>
            </a:r>
            <a:r>
              <a:rPr lang="en-US"/>
              <a:t>, GTM </a:t>
            </a:r>
            <a:r>
              <a:rPr lang="en-US" err="1"/>
              <a:t>pov</a:t>
            </a:r>
            <a:r>
              <a:rPr lang="en-US"/>
              <a:t>)--&gt; Technology/awareness --&gt; Value creation for Intel EKM page (case studies) --&gt; Engagements/Hackathon</a:t>
            </a:r>
          </a:p>
          <a:p>
            <a:pPr marL="171450" indent="-171450">
              <a:lnSpc>
                <a:spcPct val="90000"/>
              </a:lnSpc>
              <a:spcBef>
                <a:spcPts val="1000"/>
              </a:spcBef>
              <a:buFont typeface="Arial"/>
              <a:buChar char="•"/>
            </a:pPr>
            <a:r>
              <a:rPr lang="en-US"/>
              <a:t>Impact</a:t>
            </a:r>
          </a:p>
          <a:p>
            <a:pPr marL="171450" indent="-171450">
              <a:lnSpc>
                <a:spcPct val="90000"/>
              </a:lnSpc>
              <a:spcBef>
                <a:spcPts val="1000"/>
              </a:spcBef>
              <a:buFont typeface="Arial"/>
              <a:buChar char="•"/>
            </a:pPr>
            <a:r>
              <a:rPr lang="en-US"/>
              <a:t>Conclusion &amp; Next Steps</a:t>
            </a:r>
          </a:p>
          <a:p>
            <a:pPr marL="171450" indent="-171450">
              <a:lnSpc>
                <a:spcPct val="90000"/>
              </a:lnSpc>
              <a:spcBef>
                <a:spcPts val="1000"/>
              </a:spcBef>
              <a:buFont typeface="Arial"/>
              <a:buChar char="•"/>
            </a:pPr>
            <a:r>
              <a:rPr lang="en-US"/>
              <a:t>Feedbacks &amp; Suggestions</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B01E0711-5EB5-478B-9A13-2010DF9A678F}" type="slidenum">
              <a:t>76</a:t>
            </a:fld>
            <a:endParaRPr lang="en-US"/>
          </a:p>
        </p:txBody>
      </p:sp>
    </p:spTree>
    <p:extLst>
      <p:ext uri="{BB962C8B-B14F-4D97-AF65-F5344CB8AC3E}">
        <p14:creationId xmlns:p14="http://schemas.microsoft.com/office/powerpoint/2010/main" val="1156522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Add a page for all links to the work done/ add links to the work</a:t>
            </a:r>
          </a:p>
          <a:p>
            <a:pPr marL="171450" indent="-171450">
              <a:lnSpc>
                <a:spcPct val="90000"/>
              </a:lnSpc>
              <a:spcBef>
                <a:spcPts val="1000"/>
              </a:spcBef>
              <a:buFont typeface="Arial"/>
              <a:buChar char="•"/>
            </a:pPr>
            <a:r>
              <a:rPr lang="en-US"/>
              <a:t>Planning  &amp; Preparation</a:t>
            </a:r>
          </a:p>
          <a:p>
            <a:pPr marL="628650" lvl="1" indent="-171450">
              <a:lnSpc>
                <a:spcPct val="90000"/>
              </a:lnSpc>
              <a:spcBef>
                <a:spcPts val="500"/>
              </a:spcBef>
              <a:buFont typeface="Arial"/>
              <a:buChar char="•"/>
            </a:pPr>
            <a:r>
              <a:rPr lang="en-US"/>
              <a:t>Training &amp; Enablement --&gt; Workshop &amp; Webinars</a:t>
            </a:r>
          </a:p>
          <a:p>
            <a:pPr marL="171450" indent="-171450">
              <a:lnSpc>
                <a:spcPct val="90000"/>
              </a:lnSpc>
              <a:spcBef>
                <a:spcPts val="1000"/>
              </a:spcBef>
              <a:buFont typeface="Arial"/>
              <a:buChar char="•"/>
            </a:pPr>
            <a:r>
              <a:rPr lang="en-US"/>
              <a:t>Analysis</a:t>
            </a:r>
          </a:p>
          <a:p>
            <a:pPr marL="628650" lvl="1" indent="-171450">
              <a:lnSpc>
                <a:spcPct val="90000"/>
              </a:lnSpc>
              <a:spcBef>
                <a:spcPts val="500"/>
              </a:spcBef>
              <a:buFont typeface="Arial"/>
              <a:buChar char="•"/>
            </a:pPr>
            <a:r>
              <a:rPr lang="en-US"/>
              <a:t>Gap Analysis --&gt; Defining objectives --&gt; Setting Goals --&gt;</a:t>
            </a:r>
          </a:p>
          <a:p>
            <a:pPr marL="171450" indent="-171450">
              <a:lnSpc>
                <a:spcPct val="90000"/>
              </a:lnSpc>
              <a:spcBef>
                <a:spcPts val="1000"/>
              </a:spcBef>
              <a:buFont typeface="Arial"/>
              <a:buChar char="•"/>
            </a:pPr>
            <a:r>
              <a:rPr lang="en-US"/>
              <a:t>Execution</a:t>
            </a:r>
          </a:p>
          <a:p>
            <a:pPr marL="628650" lvl="1" indent="-171450">
              <a:lnSpc>
                <a:spcPct val="90000"/>
              </a:lnSpc>
              <a:spcBef>
                <a:spcPts val="500"/>
              </a:spcBef>
              <a:buFont typeface="Arial"/>
              <a:buChar char="•"/>
            </a:pPr>
            <a:r>
              <a:rPr lang="en-US"/>
              <a:t>Solution offerings ( Technically, Compliance, marketing/collateral </a:t>
            </a:r>
            <a:r>
              <a:rPr lang="en-US" err="1"/>
              <a:t>pov</a:t>
            </a:r>
            <a:r>
              <a:rPr lang="en-US"/>
              <a:t>, GTM </a:t>
            </a:r>
            <a:r>
              <a:rPr lang="en-US" err="1"/>
              <a:t>pov</a:t>
            </a:r>
            <a:r>
              <a:rPr lang="en-US"/>
              <a:t>)--&gt; Technology/awareness --&gt; Value creation for Intel EKM page (case studies) --&gt; Engagements/Hackathon</a:t>
            </a:r>
          </a:p>
          <a:p>
            <a:pPr marL="171450" indent="-171450">
              <a:lnSpc>
                <a:spcPct val="90000"/>
              </a:lnSpc>
              <a:spcBef>
                <a:spcPts val="1000"/>
              </a:spcBef>
              <a:buFont typeface="Arial"/>
              <a:buChar char="•"/>
            </a:pPr>
            <a:r>
              <a:rPr lang="en-US"/>
              <a:t>Impact</a:t>
            </a:r>
          </a:p>
          <a:p>
            <a:pPr marL="171450" indent="-171450">
              <a:lnSpc>
                <a:spcPct val="90000"/>
              </a:lnSpc>
              <a:spcBef>
                <a:spcPts val="1000"/>
              </a:spcBef>
              <a:buFont typeface="Arial"/>
              <a:buChar char="•"/>
            </a:pPr>
            <a:r>
              <a:rPr lang="en-US"/>
              <a:t>Conclusion &amp; Next Steps</a:t>
            </a:r>
          </a:p>
          <a:p>
            <a:pPr marL="171450" indent="-171450">
              <a:lnSpc>
                <a:spcPct val="90000"/>
              </a:lnSpc>
              <a:spcBef>
                <a:spcPts val="1000"/>
              </a:spcBef>
              <a:buFont typeface="Arial"/>
              <a:buChar char="•"/>
            </a:pPr>
            <a:r>
              <a:rPr lang="en-US"/>
              <a:t>Feedbacks &amp; Suggestions</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B01E0711-5EB5-478B-9A13-2010DF9A678F}" type="slidenum">
              <a:t>77</a:t>
            </a:fld>
            <a:endParaRPr lang="en-US"/>
          </a:p>
        </p:txBody>
      </p:sp>
    </p:spTree>
    <p:extLst>
      <p:ext uri="{BB962C8B-B14F-4D97-AF65-F5344CB8AC3E}">
        <p14:creationId xmlns:p14="http://schemas.microsoft.com/office/powerpoint/2010/main" val="17349488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a:p>
            <a:endParaRPr lang="en-US">
              <a:ea typeface="Calibri"/>
              <a:cs typeface="Calibri"/>
            </a:endParaRPr>
          </a:p>
          <a:p>
            <a:endParaRPr lang="en-US">
              <a:ea typeface="Calibri"/>
              <a:cs typeface="Calibri"/>
            </a:endParaRPr>
          </a:p>
          <a:p>
            <a:r>
              <a:rPr lang="en-US">
                <a:ea typeface="Calibri"/>
                <a:cs typeface="Calibri"/>
              </a:rPr>
              <a:t>Add a page for all links to the work done/ add links to the work</a:t>
            </a:r>
            <a:endParaRPr lang="en-US"/>
          </a:p>
          <a:p>
            <a:pPr marL="171450" indent="-171450">
              <a:lnSpc>
                <a:spcPct val="90000"/>
              </a:lnSpc>
              <a:spcBef>
                <a:spcPts val="1000"/>
              </a:spcBef>
              <a:buFont typeface="Arial"/>
              <a:buChar char="•"/>
            </a:pPr>
            <a:r>
              <a:rPr lang="en-US"/>
              <a:t>Planning  &amp; Preparation</a:t>
            </a:r>
            <a:endParaRPr lang="en-US">
              <a:cs typeface="Calibri"/>
            </a:endParaRPr>
          </a:p>
          <a:p>
            <a:pPr marL="628650" lvl="1" indent="-171450">
              <a:lnSpc>
                <a:spcPct val="90000"/>
              </a:lnSpc>
              <a:spcBef>
                <a:spcPts val="500"/>
              </a:spcBef>
              <a:buFont typeface="Arial"/>
              <a:buChar char="•"/>
            </a:pPr>
            <a:r>
              <a:rPr lang="en-US"/>
              <a:t>Training &amp; Enablement --&gt; Workshop &amp; Webinars</a:t>
            </a:r>
            <a:endParaRPr lang="en-US">
              <a:cs typeface="Calibri"/>
            </a:endParaRPr>
          </a:p>
          <a:p>
            <a:pPr marL="171450" indent="-171450">
              <a:lnSpc>
                <a:spcPct val="90000"/>
              </a:lnSpc>
              <a:spcBef>
                <a:spcPts val="1000"/>
              </a:spcBef>
              <a:buFont typeface="Arial"/>
              <a:buChar char="•"/>
            </a:pPr>
            <a:r>
              <a:rPr lang="en-US"/>
              <a:t>Analysis</a:t>
            </a:r>
            <a:endParaRPr lang="en-US">
              <a:cs typeface="Calibri"/>
            </a:endParaRPr>
          </a:p>
          <a:p>
            <a:pPr marL="628650" lvl="1" indent="-171450">
              <a:lnSpc>
                <a:spcPct val="90000"/>
              </a:lnSpc>
              <a:spcBef>
                <a:spcPts val="500"/>
              </a:spcBef>
              <a:buFont typeface="Arial"/>
              <a:buChar char="•"/>
            </a:pPr>
            <a:r>
              <a:rPr lang="en-US"/>
              <a:t>Gap Analysis --&gt; Defining objectives --&gt; Setting Goals --&gt;</a:t>
            </a:r>
            <a:endParaRPr lang="en-US">
              <a:cs typeface="Calibri"/>
            </a:endParaRPr>
          </a:p>
          <a:p>
            <a:pPr marL="171450" indent="-171450">
              <a:lnSpc>
                <a:spcPct val="90000"/>
              </a:lnSpc>
              <a:spcBef>
                <a:spcPts val="1000"/>
              </a:spcBef>
              <a:buFont typeface="Arial"/>
              <a:buChar char="•"/>
            </a:pPr>
            <a:r>
              <a:rPr lang="en-US"/>
              <a:t>Execution</a:t>
            </a:r>
            <a:endParaRPr lang="en-US">
              <a:cs typeface="Calibri"/>
            </a:endParaRPr>
          </a:p>
          <a:p>
            <a:pPr marL="628650" lvl="1" indent="-171450">
              <a:lnSpc>
                <a:spcPct val="90000"/>
              </a:lnSpc>
              <a:spcBef>
                <a:spcPts val="500"/>
              </a:spcBef>
              <a:buFont typeface="Arial"/>
              <a:buChar char="•"/>
            </a:pPr>
            <a:r>
              <a:rPr lang="en-US"/>
              <a:t>Solution offerings ( Technically, Compliance, marketing/collateral </a:t>
            </a:r>
            <a:r>
              <a:rPr lang="en-US" err="1"/>
              <a:t>pov</a:t>
            </a:r>
            <a:r>
              <a:rPr lang="en-US"/>
              <a:t>, GTM </a:t>
            </a:r>
            <a:r>
              <a:rPr lang="en-US" err="1"/>
              <a:t>pov</a:t>
            </a:r>
            <a:r>
              <a:rPr lang="en-US"/>
              <a:t>)--&gt; Technology/awareness --&gt; Value creation for Intel EKM page (case studies) --&gt; Engagements/Hackathon</a:t>
            </a:r>
            <a:endParaRPr lang="en-US">
              <a:cs typeface="Calibri"/>
            </a:endParaRPr>
          </a:p>
          <a:p>
            <a:pPr marL="171450" indent="-171450">
              <a:lnSpc>
                <a:spcPct val="90000"/>
              </a:lnSpc>
              <a:spcBef>
                <a:spcPts val="1000"/>
              </a:spcBef>
              <a:buFont typeface="Arial"/>
              <a:buChar char="•"/>
            </a:pPr>
            <a:r>
              <a:rPr lang="en-US"/>
              <a:t>Impact</a:t>
            </a:r>
            <a:endParaRPr lang="en-US">
              <a:cs typeface="Calibri"/>
            </a:endParaRPr>
          </a:p>
          <a:p>
            <a:pPr marL="171450" indent="-171450">
              <a:lnSpc>
                <a:spcPct val="90000"/>
              </a:lnSpc>
              <a:spcBef>
                <a:spcPts val="1000"/>
              </a:spcBef>
              <a:buFont typeface="Arial"/>
              <a:buChar char="•"/>
            </a:pPr>
            <a:r>
              <a:rPr lang="en-US"/>
              <a:t>Conclusion &amp; Next Steps</a:t>
            </a:r>
            <a:endParaRPr lang="en-US">
              <a:cs typeface="Calibri"/>
            </a:endParaRPr>
          </a:p>
          <a:p>
            <a:pPr marL="171450" indent="-171450">
              <a:lnSpc>
                <a:spcPct val="90000"/>
              </a:lnSpc>
              <a:spcBef>
                <a:spcPts val="1000"/>
              </a:spcBef>
              <a:buFont typeface="Arial"/>
              <a:buChar char="•"/>
            </a:pPr>
            <a:r>
              <a:rPr lang="en-US"/>
              <a:t>Feedbacks &amp; Suggestions</a:t>
            </a:r>
            <a:endParaRPr lang="en-US">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B01E0711-5EB5-478B-9A13-2010DF9A678F}" type="slidenum">
              <a:t>78</a:t>
            </a:fld>
            <a:endParaRPr lang="en-US"/>
          </a:p>
        </p:txBody>
      </p:sp>
    </p:spTree>
    <p:extLst>
      <p:ext uri="{BB962C8B-B14F-4D97-AF65-F5344CB8AC3E}">
        <p14:creationId xmlns:p14="http://schemas.microsoft.com/office/powerpoint/2010/main" val="30236789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Template 1</a:t>
            </a:r>
          </a:p>
        </p:txBody>
      </p:sp>
      <p:sp>
        <p:nvSpPr>
          <p:cNvPr id="4" name="Slide Number Placeholder 3"/>
          <p:cNvSpPr>
            <a:spLocks noGrp="1"/>
          </p:cNvSpPr>
          <p:nvPr>
            <p:ph type="sldNum" sz="quarter" idx="5"/>
          </p:nvPr>
        </p:nvSpPr>
        <p:spPr/>
        <p:txBody>
          <a:bodyPr/>
          <a:lstStyle/>
          <a:p>
            <a:fld id="{55EB4030-7139-6341-BE9C-409A1E594F1A}" type="slidenum">
              <a:rPr lang="en-US" smtClean="0"/>
              <a:t>81</a:t>
            </a:fld>
            <a:endParaRPr lang="en-US"/>
          </a:p>
        </p:txBody>
      </p:sp>
    </p:spTree>
    <p:extLst>
      <p:ext uri="{BB962C8B-B14F-4D97-AF65-F5344CB8AC3E}">
        <p14:creationId xmlns:p14="http://schemas.microsoft.com/office/powerpoint/2010/main" val="3777699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Template 1</a:t>
            </a:r>
          </a:p>
        </p:txBody>
      </p:sp>
      <p:sp>
        <p:nvSpPr>
          <p:cNvPr id="4" name="Slide Number Placeholder 3"/>
          <p:cNvSpPr>
            <a:spLocks noGrp="1"/>
          </p:cNvSpPr>
          <p:nvPr>
            <p:ph type="sldNum" sz="quarter" idx="5"/>
          </p:nvPr>
        </p:nvSpPr>
        <p:spPr/>
        <p:txBody>
          <a:bodyPr/>
          <a:lstStyle/>
          <a:p>
            <a:fld id="{55EB4030-7139-6341-BE9C-409A1E594F1A}" type="slidenum">
              <a:rPr lang="en-US" smtClean="0"/>
              <a:t>82</a:t>
            </a:fld>
            <a:endParaRPr lang="en-US"/>
          </a:p>
        </p:txBody>
      </p:sp>
    </p:spTree>
    <p:extLst>
      <p:ext uri="{BB962C8B-B14F-4D97-AF65-F5344CB8AC3E}">
        <p14:creationId xmlns:p14="http://schemas.microsoft.com/office/powerpoint/2010/main" val="3389214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5FFAD40-4A81-438E-82AC-05E45056E194}" type="slidenum">
              <a:rPr lang="en-IN" smtClean="0"/>
              <a:t>25</a:t>
            </a:fld>
            <a:endParaRPr lang="en-IN"/>
          </a:p>
        </p:txBody>
      </p:sp>
    </p:spTree>
    <p:extLst>
      <p:ext uri="{BB962C8B-B14F-4D97-AF65-F5344CB8AC3E}">
        <p14:creationId xmlns:p14="http://schemas.microsoft.com/office/powerpoint/2010/main" val="2383577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BF359EF-F1BD-4C27-B1EB-F715DBCBB9E8}" type="slidenum">
              <a:rPr kumimoji="0" lang="en-IN"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077788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0C9BBB-D577-4F7A-A043-B6EBFF9F9B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1866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AABDC78B-03EC-4896-B864-3D56C6E3FF48}" type="slidenum">
              <a:rPr kumimoji="0" lang="en-US"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29</a:t>
            </a:fld>
            <a:endParaRPr kumimoji="0" lang="en-US" sz="12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00072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0732FBC-CC67-4B17-8935-02F23E3364AC}" type="slidenum">
              <a:rPr lang="en-US" smtClean="0"/>
              <a:pPr/>
              <a:t>30</a:t>
            </a:fld>
            <a:endParaRPr lang="en-US"/>
          </a:p>
        </p:txBody>
      </p:sp>
    </p:spTree>
    <p:extLst>
      <p:ext uri="{BB962C8B-B14F-4D97-AF65-F5344CB8AC3E}">
        <p14:creationId xmlns:p14="http://schemas.microsoft.com/office/powerpoint/2010/main" val="1564488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0732FBC-CC67-4B17-8935-02F23E3364AC}" type="slidenum">
              <a:rPr lang="en-US" smtClean="0"/>
              <a:pPr/>
              <a:t>36</a:t>
            </a:fld>
            <a:endParaRPr lang="en-US"/>
          </a:p>
        </p:txBody>
      </p:sp>
    </p:spTree>
    <p:extLst>
      <p:ext uri="{BB962C8B-B14F-4D97-AF65-F5344CB8AC3E}">
        <p14:creationId xmlns:p14="http://schemas.microsoft.com/office/powerpoint/2010/main" val="2428408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0732FBC-CC67-4B17-8935-02F23E3364AC}" type="slidenum">
              <a:rPr lang="en-US" smtClean="0"/>
              <a:pPr/>
              <a:t>41</a:t>
            </a:fld>
            <a:endParaRPr lang="en-US"/>
          </a:p>
        </p:txBody>
      </p:sp>
    </p:spTree>
    <p:extLst>
      <p:ext uri="{BB962C8B-B14F-4D97-AF65-F5344CB8AC3E}">
        <p14:creationId xmlns:p14="http://schemas.microsoft.com/office/powerpoint/2010/main" val="3203649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Add a page for all links to the work done/ add links to the work</a:t>
            </a:r>
          </a:p>
          <a:p>
            <a:pPr marL="171450" indent="-171450">
              <a:lnSpc>
                <a:spcPct val="90000"/>
              </a:lnSpc>
              <a:spcBef>
                <a:spcPts val="1000"/>
              </a:spcBef>
              <a:buFont typeface="Arial"/>
              <a:buChar char="•"/>
            </a:pPr>
            <a:r>
              <a:rPr lang="en-US"/>
              <a:t>Planning  &amp; Preparation</a:t>
            </a:r>
          </a:p>
          <a:p>
            <a:pPr marL="628650" lvl="1" indent="-171450">
              <a:lnSpc>
                <a:spcPct val="90000"/>
              </a:lnSpc>
              <a:spcBef>
                <a:spcPts val="500"/>
              </a:spcBef>
              <a:buFont typeface="Arial"/>
              <a:buChar char="•"/>
            </a:pPr>
            <a:r>
              <a:rPr lang="en-US"/>
              <a:t>Training &amp; Enablement --&gt; Workshop &amp; Webinars</a:t>
            </a:r>
          </a:p>
          <a:p>
            <a:pPr marL="171450" indent="-171450">
              <a:lnSpc>
                <a:spcPct val="90000"/>
              </a:lnSpc>
              <a:spcBef>
                <a:spcPts val="1000"/>
              </a:spcBef>
              <a:buFont typeface="Arial"/>
              <a:buChar char="•"/>
            </a:pPr>
            <a:r>
              <a:rPr lang="en-US"/>
              <a:t>Analysis</a:t>
            </a:r>
          </a:p>
          <a:p>
            <a:pPr marL="628650" lvl="1" indent="-171450">
              <a:lnSpc>
                <a:spcPct val="90000"/>
              </a:lnSpc>
              <a:spcBef>
                <a:spcPts val="500"/>
              </a:spcBef>
              <a:buFont typeface="Arial"/>
              <a:buChar char="•"/>
            </a:pPr>
            <a:r>
              <a:rPr lang="en-US"/>
              <a:t>Gap Analysis --&gt; Defining objectives --&gt; Setting Goals --&gt;</a:t>
            </a:r>
          </a:p>
          <a:p>
            <a:pPr marL="171450" indent="-171450">
              <a:lnSpc>
                <a:spcPct val="90000"/>
              </a:lnSpc>
              <a:spcBef>
                <a:spcPts val="1000"/>
              </a:spcBef>
              <a:buFont typeface="Arial"/>
              <a:buChar char="•"/>
            </a:pPr>
            <a:r>
              <a:rPr lang="en-US"/>
              <a:t>Execution</a:t>
            </a:r>
          </a:p>
          <a:p>
            <a:pPr marL="628650" lvl="1" indent="-171450">
              <a:lnSpc>
                <a:spcPct val="90000"/>
              </a:lnSpc>
              <a:spcBef>
                <a:spcPts val="500"/>
              </a:spcBef>
              <a:buFont typeface="Arial"/>
              <a:buChar char="•"/>
            </a:pPr>
            <a:r>
              <a:rPr lang="en-US"/>
              <a:t>Solution offerings ( Technically, Compliance, marketing/collateral </a:t>
            </a:r>
            <a:r>
              <a:rPr lang="en-US" err="1"/>
              <a:t>pov</a:t>
            </a:r>
            <a:r>
              <a:rPr lang="en-US"/>
              <a:t>, GTM </a:t>
            </a:r>
            <a:r>
              <a:rPr lang="en-US" err="1"/>
              <a:t>pov</a:t>
            </a:r>
            <a:r>
              <a:rPr lang="en-US"/>
              <a:t>)--&gt; Technology/awareness --&gt; Value creation for Intel EKM page (case studies) --&gt; Engagements/Hackathon</a:t>
            </a:r>
          </a:p>
          <a:p>
            <a:pPr marL="171450" indent="-171450">
              <a:lnSpc>
                <a:spcPct val="90000"/>
              </a:lnSpc>
              <a:spcBef>
                <a:spcPts val="1000"/>
              </a:spcBef>
              <a:buFont typeface="Arial"/>
              <a:buChar char="•"/>
            </a:pPr>
            <a:r>
              <a:rPr lang="en-US"/>
              <a:t>Impact</a:t>
            </a:r>
          </a:p>
          <a:p>
            <a:pPr marL="171450" indent="-171450">
              <a:lnSpc>
                <a:spcPct val="90000"/>
              </a:lnSpc>
              <a:spcBef>
                <a:spcPts val="1000"/>
              </a:spcBef>
              <a:buFont typeface="Arial"/>
              <a:buChar char="•"/>
            </a:pPr>
            <a:r>
              <a:rPr lang="en-US"/>
              <a:t>Conclusion &amp; Next Steps</a:t>
            </a:r>
          </a:p>
          <a:p>
            <a:pPr marL="171450" indent="-171450">
              <a:lnSpc>
                <a:spcPct val="90000"/>
              </a:lnSpc>
              <a:spcBef>
                <a:spcPts val="1000"/>
              </a:spcBef>
              <a:buFont typeface="Arial"/>
              <a:buChar char="•"/>
            </a:pPr>
            <a:r>
              <a:rPr lang="en-US"/>
              <a:t>Feedbacks &amp; Suggestions</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B01E0711-5EB5-478B-9A13-2010DF9A678F}" type="slidenum">
              <a:t>75</a:t>
            </a:fld>
            <a:endParaRPr lang="en-US"/>
          </a:p>
        </p:txBody>
      </p:sp>
    </p:spTree>
    <p:extLst>
      <p:ext uri="{BB962C8B-B14F-4D97-AF65-F5344CB8AC3E}">
        <p14:creationId xmlns:p14="http://schemas.microsoft.com/office/powerpoint/2010/main" val="2736627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372219752"/>
      </p:ext>
    </p:extLst>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050815767"/>
      </p:ext>
    </p:extLst>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134494165"/>
      </p:ext>
    </p:extLst>
  </p:cSld>
  <p:clrMapOvr>
    <a:masterClrMapping/>
  </p:clrMapOvr>
  <p:transition spd="slow">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transition spd="slow">
    <p:cov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 Image, Table, Heavy content">
    <p:spTree>
      <p:nvGrpSpPr>
        <p:cNvPr id="1" name=""/>
        <p:cNvGrpSpPr/>
        <p:nvPr/>
      </p:nvGrpSpPr>
      <p:grpSpPr>
        <a:xfrm>
          <a:off x="0" y="0"/>
          <a:ext cx="0" cy="0"/>
          <a:chOff x="0" y="0"/>
          <a:chExt cx="0" cy="0"/>
        </a:xfrm>
      </p:grpSpPr>
      <p:sp>
        <p:nvSpPr>
          <p:cNvPr id="5" name="Picture Placeholder">
            <a:extLst>
              <a:ext uri="{FF2B5EF4-FFF2-40B4-BE49-F238E27FC236}">
                <a16:creationId xmlns:a16="http://schemas.microsoft.com/office/drawing/2014/main" id="{0D85E6D2-E3E1-B639-E701-8B74E5261679}"/>
              </a:ext>
            </a:extLst>
          </p:cNvPr>
          <p:cNvSpPr>
            <a:spLocks noGrp="1"/>
          </p:cNvSpPr>
          <p:nvPr>
            <p:ph type="pic" sz="quarter" idx="15" hasCustomPrompt="1"/>
          </p:nvPr>
        </p:nvSpPr>
        <p:spPr>
          <a:xfrm>
            <a:off x="180000" y="180000"/>
            <a:ext cx="3853838" cy="6080400"/>
          </a:xfrm>
          <a:prstGeom prst="roundRect">
            <a:avLst>
              <a:gd name="adj" fmla="val 1498"/>
            </a:avLst>
          </a:prstGeom>
          <a:solidFill>
            <a:schemeClr val="bg1">
              <a:lumMod val="65000"/>
            </a:schemeClr>
          </a:solidFill>
        </p:spPr>
        <p:txBody>
          <a:bodyPr lIns="360000" tIns="360000" rIns="360000" bIns="360000"/>
          <a:lstStyle>
            <a:lvl1pPr algn="ctr">
              <a:spcBef>
                <a:spcPts val="0"/>
              </a:spcBef>
              <a:spcAft>
                <a:spcPts val="0"/>
              </a:spcAft>
              <a:defRPr sz="1200">
                <a:solidFill>
                  <a:schemeClr val="bg1">
                    <a:lumMod val="85000"/>
                  </a:schemeClr>
                </a:solidFill>
                <a:latin typeface="+mn-lt"/>
              </a:defRPr>
            </a:lvl1pPr>
          </a:lstStyle>
          <a:p>
            <a:r>
              <a:rPr lang="en-US" dirty="0"/>
              <a:t>Click on the icon or drag image </a:t>
            </a:r>
            <a:br>
              <a:rPr lang="en-US" dirty="0"/>
            </a:br>
            <a:r>
              <a:rPr lang="en-US" dirty="0"/>
              <a:t>to insert an image </a:t>
            </a:r>
          </a:p>
        </p:txBody>
      </p:sp>
      <p:sp>
        <p:nvSpPr>
          <p:cNvPr id="15" name="Second level heading">
            <a:extLst>
              <a:ext uri="{FF2B5EF4-FFF2-40B4-BE49-F238E27FC236}">
                <a16:creationId xmlns:a16="http://schemas.microsoft.com/office/drawing/2014/main" id="{8237F226-5D67-BB3B-F1F7-94AD57E9A6F8}"/>
              </a:ext>
            </a:extLst>
          </p:cNvPr>
          <p:cNvSpPr>
            <a:spLocks noGrp="1"/>
          </p:cNvSpPr>
          <p:nvPr>
            <p:ph type="body" sz="quarter" idx="16" hasCustomPrompt="1"/>
          </p:nvPr>
        </p:nvSpPr>
        <p:spPr>
          <a:xfrm>
            <a:off x="628650" y="4590000"/>
            <a:ext cx="2956538" cy="276999"/>
          </a:xfrm>
        </p:spPr>
        <p:txBody>
          <a:bodyPr wrap="square" anchor="b">
            <a:spAutoFit/>
          </a:bodyPr>
          <a:lstStyle>
            <a:lvl1pPr>
              <a:defRPr sz="1800" b="1">
                <a:solidFill>
                  <a:schemeClr val="bg1"/>
                </a:solidFill>
              </a:defRPr>
            </a:lvl1pPr>
          </a:lstStyle>
          <a:p>
            <a:pPr lvl="0"/>
            <a:r>
              <a:rPr lang="en-US" dirty="0"/>
              <a:t>Second level heading</a:t>
            </a:r>
          </a:p>
        </p:txBody>
      </p:sp>
      <p:sp>
        <p:nvSpPr>
          <p:cNvPr id="2" name="Title 1">
            <a:extLst>
              <a:ext uri="{FF2B5EF4-FFF2-40B4-BE49-F238E27FC236}">
                <a16:creationId xmlns:a16="http://schemas.microsoft.com/office/drawing/2014/main" id="{1E2FEBE9-F9C8-2808-6E1B-74B5572DA69E}"/>
              </a:ext>
            </a:extLst>
          </p:cNvPr>
          <p:cNvSpPr>
            <a:spLocks noGrp="1"/>
          </p:cNvSpPr>
          <p:nvPr>
            <p:ph type="title" hasCustomPrompt="1"/>
          </p:nvPr>
        </p:nvSpPr>
        <p:spPr>
          <a:xfrm>
            <a:off x="593166" y="5000400"/>
            <a:ext cx="2992022" cy="706347"/>
          </a:xfrm>
        </p:spPr>
        <p:txBody>
          <a:bodyPr/>
          <a:lstStyle>
            <a:lvl1pPr>
              <a:defRPr sz="5400" b="0">
                <a:solidFill>
                  <a:schemeClr val="bg1"/>
                </a:solidFill>
                <a:latin typeface="+mn-lt"/>
              </a:defRPr>
            </a:lvl1pPr>
          </a:lstStyle>
          <a:p>
            <a:r>
              <a:rPr lang="en-US" dirty="0"/>
              <a:t>Agenda</a:t>
            </a:r>
          </a:p>
        </p:txBody>
      </p:sp>
      <p:sp>
        <p:nvSpPr>
          <p:cNvPr id="18" name="Table Placeholder">
            <a:extLst>
              <a:ext uri="{FF2B5EF4-FFF2-40B4-BE49-F238E27FC236}">
                <a16:creationId xmlns:a16="http://schemas.microsoft.com/office/drawing/2014/main" id="{6CA81CFF-E082-BD84-2B03-47C8F0B04CA1}"/>
              </a:ext>
            </a:extLst>
          </p:cNvPr>
          <p:cNvSpPr>
            <a:spLocks noGrp="1"/>
          </p:cNvSpPr>
          <p:nvPr>
            <p:ph type="tbl" sz="quarter" idx="17"/>
          </p:nvPr>
        </p:nvSpPr>
        <p:spPr>
          <a:xfrm>
            <a:off x="4660900" y="690519"/>
            <a:ext cx="6902450" cy="5268956"/>
          </a:xfrm>
        </p:spPr>
        <p:txBody>
          <a:bodyPr/>
          <a:lstStyle>
            <a:lvl1pPr>
              <a:defRPr b="0"/>
            </a:lvl1pPr>
          </a:lstStyle>
          <a:p>
            <a:r>
              <a:rPr lang="en-US" smtClean="0"/>
              <a:t>Click icon to add table</a:t>
            </a:r>
            <a:endParaRPr lang="en-US" dirty="0"/>
          </a:p>
        </p:txBody>
      </p:sp>
    </p:spTree>
    <p:extLst>
      <p:ext uri="{BB962C8B-B14F-4D97-AF65-F5344CB8AC3E}">
        <p14:creationId xmlns:p14="http://schemas.microsoft.com/office/powerpoint/2010/main" val="10795987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D887-ABF0-B8B4-3E06-12634A6F79E1}"/>
              </a:ext>
            </a:extLst>
          </p:cNvPr>
          <p:cNvSpPr>
            <a:spLocks noGrp="1"/>
          </p:cNvSpPr>
          <p:nvPr>
            <p:ph type="title"/>
          </p:nvPr>
        </p:nvSpPr>
        <p:spPr/>
        <p:txBody>
          <a:bodyPr>
            <a:normAutofit/>
          </a:bodyPr>
          <a:lstStyle>
            <a:lvl1pPr>
              <a:lnSpc>
                <a:spcPct val="100000"/>
              </a:lnSpc>
              <a:defRPr sz="2599" b="1"/>
            </a:lvl1pPr>
          </a:lstStyle>
          <a:p>
            <a:r>
              <a:rPr lang="en-GB"/>
              <a:t>Click to edit Master title style</a:t>
            </a:r>
            <a:endParaRPr lang="en-US"/>
          </a:p>
        </p:txBody>
      </p:sp>
      <p:sp>
        <p:nvSpPr>
          <p:cNvPr id="5" name="Table Placeholder 4">
            <a:extLst>
              <a:ext uri="{FF2B5EF4-FFF2-40B4-BE49-F238E27FC236}">
                <a16:creationId xmlns:a16="http://schemas.microsoft.com/office/drawing/2014/main" id="{C097AFB3-976B-0C23-8228-5B5E5C87A8B0}"/>
              </a:ext>
            </a:extLst>
          </p:cNvPr>
          <p:cNvSpPr>
            <a:spLocks noGrp="1"/>
          </p:cNvSpPr>
          <p:nvPr>
            <p:ph type="tbl" sz="quarter" idx="13"/>
          </p:nvPr>
        </p:nvSpPr>
        <p:spPr>
          <a:xfrm>
            <a:off x="381001" y="1104900"/>
            <a:ext cx="11430000" cy="5257800"/>
          </a:xfrm>
        </p:spPr>
        <p:txBody>
          <a:bodyPr>
            <a:normAutofit/>
          </a:bodyPr>
          <a:lstStyle>
            <a:lvl1pPr>
              <a:defRPr sz="1200"/>
            </a:lvl1pPr>
          </a:lstStyle>
          <a:p>
            <a:r>
              <a:rPr lang="en-GB"/>
              <a:t>Click icon to add table</a:t>
            </a:r>
            <a:endParaRPr lang="en-US"/>
          </a:p>
        </p:txBody>
      </p:sp>
    </p:spTree>
    <p:extLst>
      <p:ext uri="{BB962C8B-B14F-4D97-AF65-F5344CB8AC3E}">
        <p14:creationId xmlns:p14="http://schemas.microsoft.com/office/powerpoint/2010/main" val="2070929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_Main Content-2 Subtitl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a:xfrm>
            <a:off x="320866" y="6469454"/>
            <a:ext cx="326497" cy="301756"/>
          </a:xfrm>
          <a:prstGeom prst="rect">
            <a:avLst/>
          </a:prstGeom>
        </p:spPr>
        <p:txBody>
          <a:bodyPr/>
          <a:lstStyle/>
          <a:p>
            <a:fld id="{AE577F39-B882-FB4F-BD46-95C2A231B68A}" type="slidenum">
              <a:rPr lang="en-US" smtClean="0"/>
              <a:t>‹#›</a:t>
            </a:fld>
            <a:endParaRPr lang="en-US"/>
          </a:p>
        </p:txBody>
      </p:sp>
      <p:sp>
        <p:nvSpPr>
          <p:cNvPr id="4" name="Picture Placeholder 3">
            <a:extLst>
              <a:ext uri="{FF2B5EF4-FFF2-40B4-BE49-F238E27FC236}">
                <a16:creationId xmlns:a16="http://schemas.microsoft.com/office/drawing/2014/main" id="{3B2744DD-7622-7A0D-D878-3A2F0DD565DB}"/>
              </a:ext>
            </a:extLst>
          </p:cNvPr>
          <p:cNvSpPr>
            <a:spLocks noGrp="1"/>
          </p:cNvSpPr>
          <p:nvPr>
            <p:ph type="pic" sz="quarter" idx="16"/>
          </p:nvPr>
        </p:nvSpPr>
        <p:spPr>
          <a:xfrm>
            <a:off x="1" y="0"/>
            <a:ext cx="12192000" cy="6858000"/>
          </a:xfrm>
        </p:spPr>
        <p:txBody>
          <a:bodyPr>
            <a:normAutofit/>
          </a:bodyPr>
          <a:lstStyle>
            <a:lvl1pPr>
              <a:defRPr sz="1200"/>
            </a:lvl1pPr>
          </a:lstStyle>
          <a:p>
            <a:r>
              <a:rPr lang="en-US"/>
              <a:t>Click icon to add picture</a:t>
            </a:r>
          </a:p>
        </p:txBody>
      </p:sp>
      <p:sp>
        <p:nvSpPr>
          <p:cNvPr id="7" name="Text Placeholder 6">
            <a:extLst>
              <a:ext uri="{FF2B5EF4-FFF2-40B4-BE49-F238E27FC236}">
                <a16:creationId xmlns:a16="http://schemas.microsoft.com/office/drawing/2014/main" id="{713EF6B4-BAFB-B9E1-ECB9-B9AE9CE91589}"/>
              </a:ext>
            </a:extLst>
          </p:cNvPr>
          <p:cNvSpPr>
            <a:spLocks noGrp="1"/>
          </p:cNvSpPr>
          <p:nvPr>
            <p:ph type="body" sz="quarter" idx="17"/>
          </p:nvPr>
        </p:nvSpPr>
        <p:spPr>
          <a:xfrm>
            <a:off x="2459421" y="1876097"/>
            <a:ext cx="7273160" cy="3105806"/>
          </a:xfrm>
          <a:prstGeom prst="roundRect">
            <a:avLst>
              <a:gd name="adj" fmla="val 2387"/>
            </a:avLst>
          </a:prstGeom>
          <a:solidFill>
            <a:schemeClr val="bg1">
              <a:alpha val="69858"/>
            </a:schemeClr>
          </a:solidFill>
        </p:spPr>
        <p:txBody>
          <a:bodyPr anchor="ctr">
            <a:noAutofit/>
          </a:bodyPr>
          <a:lstStyle>
            <a:lvl1pPr marL="0" indent="0" algn="ctr">
              <a:lnSpc>
                <a:spcPct val="100000"/>
              </a:lnSpc>
              <a:spcBef>
                <a:spcPts val="0"/>
              </a:spcBef>
              <a:buNone/>
              <a:defRPr lang="en-GB" sz="3999" smtClean="0"/>
            </a:lvl1pPr>
            <a:lvl2pPr>
              <a:defRPr lang="en-GB" smtClean="0"/>
            </a:lvl2pPr>
            <a:lvl3pPr>
              <a:defRPr lang="en-GB" smtClean="0"/>
            </a:lvl3pPr>
            <a:lvl4pPr>
              <a:defRPr lang="en-GB" smtClean="0"/>
            </a:lvl4pPr>
            <a:lvl5pPr>
              <a:defRPr lang="en-US"/>
            </a:lvl5pPr>
          </a:lstStyle>
          <a:p>
            <a:pPr lvl="0"/>
            <a:r>
              <a:rPr lang="en-US"/>
              <a:t>Click to edit Master text styles</a:t>
            </a:r>
          </a:p>
        </p:txBody>
      </p:sp>
    </p:spTree>
    <p:extLst>
      <p:ext uri="{BB962C8B-B14F-4D97-AF65-F5344CB8AC3E}">
        <p14:creationId xmlns:p14="http://schemas.microsoft.com/office/powerpoint/2010/main" val="12077943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Main Content-2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D887-ABF0-B8B4-3E06-12634A6F79E1}"/>
              </a:ext>
            </a:extLst>
          </p:cNvPr>
          <p:cNvSpPr>
            <a:spLocks noGrp="1"/>
          </p:cNvSpPr>
          <p:nvPr>
            <p:ph type="title"/>
          </p:nvPr>
        </p:nvSpPr>
        <p:spPr>
          <a:xfrm>
            <a:off x="381001" y="156413"/>
            <a:ext cx="11430000" cy="478537"/>
          </a:xfrm>
        </p:spPr>
        <p:txBody>
          <a:bodyPr lIns="91440" anchor="t" anchorCtr="0">
            <a:noAutofit/>
          </a:bodyPr>
          <a:lstStyle>
            <a:lvl1pPr>
              <a:lnSpc>
                <a:spcPct val="100000"/>
              </a:lnSpc>
              <a:defRPr sz="2399" b="1"/>
            </a:lvl1pPr>
          </a:lstStyle>
          <a:p>
            <a:r>
              <a:rPr lang="en-US" dirty="0"/>
              <a:t>Click to edit Master title style</a:t>
            </a:r>
          </a:p>
        </p:txBody>
      </p:sp>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p>
            <a:fld id="{AE577F39-B882-FB4F-BD46-95C2A231B68A}" type="slidenum">
              <a:rPr lang="en-US" smtClean="0"/>
              <a:t>‹#›</a:t>
            </a:fld>
            <a:endParaRPr lang="en-US"/>
          </a:p>
        </p:txBody>
      </p:sp>
    </p:spTree>
    <p:extLst>
      <p:ext uri="{BB962C8B-B14F-4D97-AF65-F5344CB8AC3E}">
        <p14:creationId xmlns:p14="http://schemas.microsoft.com/office/powerpoint/2010/main" val="37999806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Main Content-2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D887-ABF0-B8B4-3E06-12634A6F79E1}"/>
              </a:ext>
            </a:extLst>
          </p:cNvPr>
          <p:cNvSpPr>
            <a:spLocks noGrp="1"/>
          </p:cNvSpPr>
          <p:nvPr>
            <p:ph type="title"/>
          </p:nvPr>
        </p:nvSpPr>
        <p:spPr>
          <a:xfrm>
            <a:off x="381000" y="156411"/>
            <a:ext cx="10022840" cy="478537"/>
          </a:xfrm>
        </p:spPr>
        <p:txBody>
          <a:bodyPr>
            <a:noAutofit/>
          </a:bodyPr>
          <a:lstStyle>
            <a:lvl1pPr>
              <a:lnSpc>
                <a:spcPct val="100000"/>
              </a:lnSpc>
              <a:spcBef>
                <a:spcPts val="0"/>
              </a:spcBef>
              <a:defRPr sz="2600" b="1"/>
            </a:lvl1pPr>
          </a:lstStyle>
          <a:p>
            <a:r>
              <a:rPr lang="en-US"/>
              <a:t>Click to edit Master title style</a:t>
            </a:r>
          </a:p>
        </p:txBody>
      </p:sp>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p>
            <a:fld id="{AE577F39-B882-FB4F-BD46-95C2A231B68A}" type="slidenum">
              <a:rPr lang="en-US" smtClean="0"/>
              <a:t>‹#›</a:t>
            </a:fld>
            <a:endParaRPr lang="en-US"/>
          </a:p>
        </p:txBody>
      </p:sp>
      <p:sp>
        <p:nvSpPr>
          <p:cNvPr id="5" name="Text Placeholder 4">
            <a:extLst>
              <a:ext uri="{FF2B5EF4-FFF2-40B4-BE49-F238E27FC236}">
                <a16:creationId xmlns:a16="http://schemas.microsoft.com/office/drawing/2014/main" id="{A4E11E4F-B9F7-818C-298B-21F8376D41EC}"/>
              </a:ext>
            </a:extLst>
          </p:cNvPr>
          <p:cNvSpPr>
            <a:spLocks noGrp="1"/>
          </p:cNvSpPr>
          <p:nvPr>
            <p:ph type="body" sz="quarter" idx="13"/>
          </p:nvPr>
        </p:nvSpPr>
        <p:spPr>
          <a:xfrm>
            <a:off x="381000" y="634948"/>
            <a:ext cx="10022840" cy="350283"/>
          </a:xfrm>
        </p:spPr>
        <p:txBody>
          <a:bodyPr lIns="0" anchor="ctr">
            <a:noAutofit/>
          </a:bodyPr>
          <a:lstStyle>
            <a:lvl1pPr marL="0" indent="0">
              <a:lnSpc>
                <a:spcPct val="100000"/>
              </a:lnSpc>
              <a:spcBef>
                <a:spcPts val="0"/>
              </a:spcBef>
              <a:buNone/>
              <a:defRPr sz="2000">
                <a:solidFill>
                  <a:schemeClr val="tx2"/>
                </a:solidFill>
              </a:defRPr>
            </a:lvl1pPr>
          </a:lstStyle>
          <a:p>
            <a:pPr lvl="0"/>
            <a:r>
              <a:rPr lang="en-US"/>
              <a:t>Edit Master text styles</a:t>
            </a:r>
          </a:p>
        </p:txBody>
      </p:sp>
      <p:sp>
        <p:nvSpPr>
          <p:cNvPr id="10" name="Content Placeholder 8">
            <a:extLst>
              <a:ext uri="{FF2B5EF4-FFF2-40B4-BE49-F238E27FC236}">
                <a16:creationId xmlns:a16="http://schemas.microsoft.com/office/drawing/2014/main" id="{AC3FC5F6-8482-24D8-643E-00F099454402}"/>
              </a:ext>
            </a:extLst>
          </p:cNvPr>
          <p:cNvSpPr>
            <a:spLocks noGrp="1"/>
          </p:cNvSpPr>
          <p:nvPr>
            <p:ph sz="quarter" idx="15"/>
          </p:nvPr>
        </p:nvSpPr>
        <p:spPr>
          <a:xfrm>
            <a:off x="381001" y="1517515"/>
            <a:ext cx="11430000" cy="4845184"/>
          </a:xfrm>
        </p:spPr>
        <p:txBody>
          <a:bodyPr>
            <a:normAutofit/>
          </a:bodyPr>
          <a:lstStyle>
            <a:lvl1pPr>
              <a:lnSpc>
                <a:spcPct val="100000"/>
              </a:lnSpc>
              <a:spcBef>
                <a:spcPts val="0"/>
              </a:spcBef>
              <a:spcAft>
                <a:spcPts val="600"/>
              </a:spcAft>
              <a:defRPr sz="1400"/>
            </a:lvl1pPr>
            <a:lvl2pPr marL="465138" indent="-233363">
              <a:lnSpc>
                <a:spcPct val="100000"/>
              </a:lnSpc>
              <a:spcBef>
                <a:spcPts val="0"/>
              </a:spcBef>
              <a:spcAft>
                <a:spcPts val="600"/>
              </a:spcAft>
              <a:buFont typeface="System Font Regular"/>
              <a:buChar char="–"/>
              <a:tabLst/>
              <a:defRPr sz="1200"/>
            </a:lvl2pPr>
            <a:lvl3pPr marL="687388" indent="-222250">
              <a:lnSpc>
                <a:spcPct val="100000"/>
              </a:lnSpc>
              <a:spcBef>
                <a:spcPts val="0"/>
              </a:spcBef>
              <a:spcAft>
                <a:spcPts val="600"/>
              </a:spcAft>
              <a:tabLst/>
              <a:defRPr sz="1100"/>
            </a:lvl3pPr>
            <a:lvl4pPr>
              <a:defRPr sz="1050"/>
            </a:lvl4pPr>
            <a:lvl5pPr>
              <a:defRPr sz="1050"/>
            </a:lvl5pPr>
          </a:lstStyle>
          <a:p>
            <a:pPr lvl="0"/>
            <a:r>
              <a:rPr lang="en-US"/>
              <a:t>Edit Master text styles</a:t>
            </a:r>
          </a:p>
          <a:p>
            <a:pPr lvl="1"/>
            <a:r>
              <a:rPr lang="en-US"/>
              <a:t>Second level</a:t>
            </a:r>
          </a:p>
          <a:p>
            <a:pPr lvl="2"/>
            <a:r>
              <a:rPr lang="en-US"/>
              <a:t>Third level</a:t>
            </a:r>
          </a:p>
        </p:txBody>
      </p:sp>
      <p:sp>
        <p:nvSpPr>
          <p:cNvPr id="3" name="Content Placeholder 8">
            <a:extLst>
              <a:ext uri="{FF2B5EF4-FFF2-40B4-BE49-F238E27FC236}">
                <a16:creationId xmlns:a16="http://schemas.microsoft.com/office/drawing/2014/main" id="{A1E37C84-0909-5AAD-CD22-546DDC406F4B}"/>
              </a:ext>
            </a:extLst>
          </p:cNvPr>
          <p:cNvSpPr>
            <a:spLocks noGrp="1"/>
          </p:cNvSpPr>
          <p:nvPr>
            <p:ph sz="quarter" idx="18"/>
          </p:nvPr>
        </p:nvSpPr>
        <p:spPr>
          <a:xfrm>
            <a:off x="400454" y="1104900"/>
            <a:ext cx="11410545" cy="350283"/>
          </a:xfrm>
        </p:spPr>
        <p:txBody>
          <a:bodyPr anchor="ctr">
            <a:normAutofit/>
          </a:bodyPr>
          <a:lstStyle>
            <a:lvl1pPr marL="0" indent="0" algn="l">
              <a:lnSpc>
                <a:spcPct val="100000"/>
              </a:lnSpc>
              <a:spcBef>
                <a:spcPts val="0"/>
              </a:spcBef>
              <a:buNone/>
              <a:defRPr sz="1400"/>
            </a:lvl1pPr>
            <a:lvl2pPr marL="231775" indent="0" algn="ctr">
              <a:buFont typeface="System Font Regular"/>
              <a:buNone/>
              <a:tabLst/>
              <a:defRPr sz="1200"/>
            </a:lvl2pPr>
            <a:lvl3pPr marL="465138" indent="0" algn="ctr">
              <a:buNone/>
              <a:tabLst/>
              <a:defRPr sz="1100"/>
            </a:lvl3pPr>
            <a:lvl4pPr>
              <a:defRPr sz="1050"/>
            </a:lvl4pPr>
            <a:lvl5pPr>
              <a:defRPr sz="1050"/>
            </a:lvl5pPr>
          </a:lstStyle>
          <a:p>
            <a:pPr lvl="0"/>
            <a:r>
              <a:rPr lang="en-US"/>
              <a:t>Edit Master text styles</a:t>
            </a:r>
          </a:p>
        </p:txBody>
      </p:sp>
    </p:spTree>
    <p:extLst>
      <p:ext uri="{BB962C8B-B14F-4D97-AF65-F5344CB8AC3E}">
        <p14:creationId xmlns:p14="http://schemas.microsoft.com/office/powerpoint/2010/main" val="39327201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Main Contai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D887-ABF0-B8B4-3E06-12634A6F79E1}"/>
              </a:ext>
            </a:extLst>
          </p:cNvPr>
          <p:cNvSpPr>
            <a:spLocks noGrp="1"/>
          </p:cNvSpPr>
          <p:nvPr>
            <p:ph type="title"/>
          </p:nvPr>
        </p:nvSpPr>
        <p:spPr/>
        <p:txBody>
          <a:bodyPr/>
          <a:lstStyle>
            <a:lvl1pPr>
              <a:defRPr b="0"/>
            </a:lvl1pPr>
          </a:lstStyle>
          <a:p>
            <a:r>
              <a:rPr lang="en-GB"/>
              <a:t>Click to edit Master title style</a:t>
            </a:r>
            <a:endParaRPr lang="en-US"/>
          </a:p>
        </p:txBody>
      </p:sp>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p>
            <a:fld id="{AE577F39-B882-FB4F-BD46-95C2A231B68A}" type="slidenum">
              <a:rPr lang="en-US" smtClean="0"/>
              <a:t>‹#›</a:t>
            </a:fld>
            <a:endParaRPr lang="en-US"/>
          </a:p>
        </p:txBody>
      </p:sp>
      <p:sp>
        <p:nvSpPr>
          <p:cNvPr id="8" name="Content Placeholder 2">
            <a:extLst>
              <a:ext uri="{FF2B5EF4-FFF2-40B4-BE49-F238E27FC236}">
                <a16:creationId xmlns:a16="http://schemas.microsoft.com/office/drawing/2014/main" id="{B0FF580F-719F-8693-863B-4A74F148282B}"/>
              </a:ext>
            </a:extLst>
          </p:cNvPr>
          <p:cNvSpPr>
            <a:spLocks noGrp="1"/>
          </p:cNvSpPr>
          <p:nvPr>
            <p:ph idx="1"/>
          </p:nvPr>
        </p:nvSpPr>
        <p:spPr>
          <a:xfrm>
            <a:off x="381000" y="1104900"/>
            <a:ext cx="11430000" cy="5257800"/>
          </a:xfrm>
        </p:spPr>
        <p:txBody>
          <a:bodyPr lIns="0">
            <a:normAutofit/>
          </a:bodyPr>
          <a:lstStyle>
            <a:lvl1pPr>
              <a:defRPr sz="1600"/>
            </a:lvl1pPr>
            <a:lvl2pPr>
              <a:defRPr sz="1400"/>
            </a:lvl2pPr>
            <a:lvl3pPr>
              <a:defRPr sz="1200"/>
            </a:lvl3pPr>
            <a:lvl4pPr>
              <a:defRPr sz="1100"/>
            </a:lvl4pPr>
            <a:lvl5pPr>
              <a:defRPr sz="1100"/>
            </a:lvl5pPr>
          </a:lstStyle>
          <a:p>
            <a:pPr lvl="0"/>
            <a:r>
              <a:rPr lang="en-GB"/>
              <a:t>Click to edit Master text styles</a:t>
            </a:r>
          </a:p>
        </p:txBody>
      </p:sp>
    </p:spTree>
    <p:extLst>
      <p:ext uri="{BB962C8B-B14F-4D97-AF65-F5344CB8AC3E}">
        <p14:creationId xmlns:p14="http://schemas.microsoft.com/office/powerpoint/2010/main" val="580609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372219752"/>
      </p:ext>
    </p:extLst>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451369527"/>
      </p:ext>
    </p:extLst>
  </p:cSld>
  <p:clrMapOvr>
    <a:masterClrMapping/>
  </p:clrMapOvr>
  <p:transition spd="slow">
    <p:cove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451369527"/>
      </p:ext>
    </p:extLst>
  </p:cSld>
  <p:clrMapOvr>
    <a:masterClrMapping/>
  </p:clrMapOvr>
  <p:transition spd="slow">
    <p:cove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11714345"/>
      </p:ext>
    </p:extLst>
  </p:cSld>
  <p:clrMapOvr>
    <a:masterClrMapping/>
  </p:clrMapOvr>
  <p:transition spd="slow">
    <p:cove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712201674"/>
      </p:ext>
    </p:extLst>
  </p:cSld>
  <p:clrMapOvr>
    <a:masterClrMapping/>
  </p:clrMapOvr>
  <p:transition spd="slow">
    <p:cove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801216958"/>
      </p:ext>
    </p:extLst>
  </p:cSld>
  <p:clrMapOvr>
    <a:masterClrMapping/>
  </p:clrMapOvr>
  <p:transition spd="slow">
    <p:cove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881204126"/>
      </p:ext>
    </p:extLst>
  </p:cSld>
  <p:clrMapOvr>
    <a:masterClrMapping/>
  </p:clrMapOvr>
  <p:transition spd="slow">
    <p:cove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78319332"/>
      </p:ext>
    </p:extLst>
  </p:cSld>
  <p:clrMapOvr>
    <a:masterClrMapping/>
  </p:clrMapOvr>
  <p:transition spd="slow">
    <p:cove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691860904"/>
      </p:ext>
    </p:extLst>
  </p:cSld>
  <p:clrMapOvr>
    <a:masterClrMapping/>
  </p:clrMapOvr>
  <p:transition spd="slow">
    <p:cove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524762700"/>
      </p:ext>
    </p:extLst>
  </p:cSld>
  <p:clrMapOvr>
    <a:masterClrMapping/>
  </p:clrMapOvr>
  <p:transition spd="slow">
    <p:cove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050815767"/>
      </p:ext>
    </p:extLst>
  </p:cSld>
  <p:clrMapOvr>
    <a:masterClrMapping/>
  </p:clrMapOvr>
  <p:transition spd="slow">
    <p:cove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134494165"/>
      </p:ext>
    </p:extLst>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11714345"/>
      </p:ext>
    </p:extLst>
  </p:cSld>
  <p:clrMapOvr>
    <a:masterClrMapping/>
  </p:clrMapOvr>
  <p:transition spd="slow">
    <p:cove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transition spd="slow">
    <p:cove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C9A48AB-23F1-45F1-98E5-D2CDC7A526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6835372"/>
      </p:ext>
    </p:extLst>
  </p:cSld>
  <p:clrMapOvr>
    <a:masterClrMapping/>
  </p:clrMapOvr>
  <p:transition spd="slow">
    <p:cove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020432"/>
      </p:ext>
    </p:extLst>
  </p:cSld>
  <p:clrMapOvr>
    <a:masterClrMapping/>
  </p:clrMapOvr>
  <p:transition spd="slow">
    <p:cove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70909644"/>
      </p:ext>
    </p:extLst>
  </p:cSld>
  <p:clrMapOvr>
    <a:masterClrMapping/>
  </p:clrMapOvr>
  <p:transition spd="slow">
    <p:cover/>
  </p:transition>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227159557"/>
      </p:ext>
    </p:extLst>
  </p:cSld>
  <p:clrMapOvr>
    <a:masterClrMapping/>
  </p:clrMapOvr>
  <p:transition spd="slow">
    <p:cover/>
  </p:transition>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735627" y="164638"/>
            <a:ext cx="945637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735627" y="932723"/>
            <a:ext cx="9456373" cy="384043"/>
          </a:xfrm>
          <a:prstGeom prst="rect">
            <a:avLst/>
          </a:prstGeom>
        </p:spPr>
        <p:txBody>
          <a:bodyPr anchor="ctr"/>
          <a:lstStyle>
            <a:lvl1pPr marL="0" indent="0" algn="l">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1"/>
            <a:ext cx="2543605" cy="68641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804378142"/>
      </p:ext>
    </p:extLst>
  </p:cSld>
  <p:clrMapOvr>
    <a:masterClrMapping/>
  </p:clrMapOvr>
  <p:transition spd="slow">
    <p:cover/>
  </p:transition>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2276872"/>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3" name="Isosceles Triangle 2"/>
          <p:cNvSpPr/>
          <p:nvPr userDrawn="1"/>
        </p:nvSpPr>
        <p:spPr>
          <a:xfrm rot="10800000">
            <a:off x="158339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2" name="Isosceles Triangle 11"/>
          <p:cNvSpPr/>
          <p:nvPr userDrawn="1"/>
        </p:nvSpPr>
        <p:spPr>
          <a:xfrm rot="10800000">
            <a:off x="446371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3" name="Isosceles Triangle 12"/>
          <p:cNvSpPr/>
          <p:nvPr userDrawn="1"/>
        </p:nvSpPr>
        <p:spPr>
          <a:xfrm rot="10800000">
            <a:off x="734403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4" name="Isosceles Triangle 13"/>
          <p:cNvSpPr/>
          <p:nvPr userDrawn="1"/>
        </p:nvSpPr>
        <p:spPr>
          <a:xfrm rot="10800000">
            <a:off x="10224348"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5" name="Rectangle 14"/>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6" name="Rectangle 15"/>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Picture Placeholder 2"/>
          <p:cNvSpPr>
            <a:spLocks noGrp="1"/>
          </p:cNvSpPr>
          <p:nvPr>
            <p:ph type="pic" idx="1" hasCustomPrompt="1"/>
          </p:nvPr>
        </p:nvSpPr>
        <p:spPr>
          <a:xfrm>
            <a:off x="815413"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2" hasCustomPrompt="1"/>
          </p:nvPr>
        </p:nvSpPr>
        <p:spPr>
          <a:xfrm>
            <a:off x="3695732"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3" hasCustomPrompt="1"/>
          </p:nvPr>
        </p:nvSpPr>
        <p:spPr>
          <a:xfrm>
            <a:off x="6576051"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4" hasCustomPrompt="1"/>
          </p:nvPr>
        </p:nvSpPr>
        <p:spPr>
          <a:xfrm>
            <a:off x="9456369"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77217534"/>
      </p:ext>
    </p:extLst>
  </p:cSld>
  <p:clrMapOvr>
    <a:masterClrMapping/>
  </p:clrMapOvr>
  <p:transition spd="slow">
    <p:cove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2" name="Rectangle 1"/>
          <p:cNvSpPr/>
          <p:nvPr userDrawn="1"/>
        </p:nvSpPr>
        <p:spPr>
          <a:xfrm>
            <a:off x="5231904" y="2276872"/>
            <a:ext cx="5711957" cy="3936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black">
                  <a:lumMod val="75000"/>
                  <a:lumOff val="25000"/>
                </a:prstClr>
              </a:solidFill>
            </a:endParaRPr>
          </a:p>
        </p:txBody>
      </p:sp>
      <p:sp>
        <p:nvSpPr>
          <p:cNvPr id="7" name="Picture Placeholder 2"/>
          <p:cNvSpPr>
            <a:spLocks noGrp="1"/>
          </p:cNvSpPr>
          <p:nvPr>
            <p:ph type="pic" idx="1" hasCustomPrompt="1"/>
          </p:nvPr>
        </p:nvSpPr>
        <p:spPr>
          <a:xfrm>
            <a:off x="1103445" y="1412776"/>
            <a:ext cx="456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562005223"/>
      </p:ext>
    </p:extLst>
  </p:cSld>
  <p:clrMapOvr>
    <a:masterClrMapping/>
  </p:clrMapOvr>
  <p:transition spd="slow">
    <p:cove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990600"/>
            <a:ext cx="3887755"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079776" y="0"/>
            <a:ext cx="8112224"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59574745"/>
      </p:ext>
    </p:extLst>
  </p:cSld>
  <p:clrMapOvr>
    <a:masterClrMapping/>
  </p:clrMapOvr>
  <p:transition spd="slow">
    <p:cove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0" y="1013496"/>
            <a:ext cx="3887755"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2" name="Picture Placeholder 2"/>
          <p:cNvSpPr>
            <a:spLocks noGrp="1"/>
          </p:cNvSpPr>
          <p:nvPr>
            <p:ph type="pic" idx="10" hasCustomPrompt="1"/>
          </p:nvPr>
        </p:nvSpPr>
        <p:spPr>
          <a:xfrm>
            <a:off x="8304245" y="0"/>
            <a:ext cx="3887755"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3" name="Picture Placeholder 2"/>
          <p:cNvSpPr>
            <a:spLocks noGrp="1"/>
          </p:cNvSpPr>
          <p:nvPr>
            <p:ph type="pic" idx="11" hasCustomPrompt="1"/>
          </p:nvPr>
        </p:nvSpPr>
        <p:spPr>
          <a:xfrm>
            <a:off x="0" y="4773149"/>
            <a:ext cx="6096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3947595198"/>
      </p:ext>
    </p:extLst>
  </p:cSld>
  <p:clrMapOvr>
    <a:masterClrMapping/>
  </p:clrMapOvr>
  <p:transition spd="slow">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712201674"/>
      </p:ext>
    </p:extLst>
  </p:cSld>
  <p:clrMapOvr>
    <a:masterClrMapping/>
  </p:clrMapOvr>
  <p:transition spd="slow">
    <p:cove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595027" y="4101331"/>
            <a:ext cx="2400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2" name="Rectangle 11"/>
          <p:cNvSpPr/>
          <p:nvPr userDrawn="1"/>
        </p:nvSpPr>
        <p:spPr>
          <a:xfrm>
            <a:off x="9196973" y="1700808"/>
            <a:ext cx="2400000" cy="23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3" name="Picture Placeholder 2"/>
          <p:cNvSpPr>
            <a:spLocks noGrp="1"/>
          </p:cNvSpPr>
          <p:nvPr>
            <p:ph type="pic" idx="12" hasCustomPrompt="1"/>
          </p:nvPr>
        </p:nvSpPr>
        <p:spPr>
          <a:xfrm>
            <a:off x="595027" y="1700808"/>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3" hasCustomPrompt="1"/>
          </p:nvPr>
        </p:nvSpPr>
        <p:spPr>
          <a:xfrm>
            <a:off x="9196973" y="4101331"/>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4" hasCustomPrompt="1"/>
          </p:nvPr>
        </p:nvSpPr>
        <p:spPr>
          <a:xfrm>
            <a:off x="3119669" y="4101331"/>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Picture Placeholder 2"/>
          <p:cNvSpPr>
            <a:spLocks noGrp="1"/>
          </p:cNvSpPr>
          <p:nvPr>
            <p:ph type="pic" idx="15" hasCustomPrompt="1"/>
          </p:nvPr>
        </p:nvSpPr>
        <p:spPr>
          <a:xfrm>
            <a:off x="3119669" y="1700808"/>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4278359442"/>
      </p:ext>
    </p:extLst>
  </p:cSld>
  <p:clrMapOvr>
    <a:masterClrMapping/>
  </p:clrMapOvr>
  <p:transition spd="slow">
    <p:cove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hasCustomPrompt="1"/>
          </p:nvPr>
        </p:nvSpPr>
        <p:spPr>
          <a:xfrm>
            <a:off x="709650" y="480055"/>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5126140" y="480056"/>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4" hasCustomPrompt="1"/>
          </p:nvPr>
        </p:nvSpPr>
        <p:spPr>
          <a:xfrm>
            <a:off x="5126140"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7310492"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9494844"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02302158"/>
      </p:ext>
    </p:extLst>
  </p:cSld>
  <p:clrMapOvr>
    <a:masterClrMapping/>
  </p:clrMapOvr>
  <p:transition spd="slow">
    <p:cove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6767" y="2276873"/>
            <a:ext cx="7238124" cy="3966041"/>
          </a:xfrm>
          <a:prstGeom prst="rect">
            <a:avLst/>
          </a:prstGeom>
        </p:spPr>
      </p:pic>
      <p:sp>
        <p:nvSpPr>
          <p:cNvPr id="7" name="Picture Placeholder 2"/>
          <p:cNvSpPr>
            <a:spLocks noGrp="1"/>
          </p:cNvSpPr>
          <p:nvPr>
            <p:ph type="pic" idx="1" hasCustomPrompt="1"/>
          </p:nvPr>
        </p:nvSpPr>
        <p:spPr>
          <a:xfrm>
            <a:off x="5705875" y="2485912"/>
            <a:ext cx="4832891"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Rectangle 7"/>
          <p:cNvSpPr/>
          <p:nvPr userDrawn="1"/>
        </p:nvSpPr>
        <p:spPr>
          <a:xfrm>
            <a:off x="4037371" y="1"/>
            <a:ext cx="4128459" cy="60959"/>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9" name="Rectangle 8"/>
          <p:cNvSpPr/>
          <p:nvPr userDrawn="1"/>
        </p:nvSpPr>
        <p:spPr>
          <a:xfrm>
            <a:off x="0" y="6753308"/>
            <a:ext cx="12192000" cy="11087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218041535"/>
      </p:ext>
    </p:extLst>
  </p:cSld>
  <p:clrMapOvr>
    <a:masterClrMapping/>
  </p:clrMapOvr>
  <p:transition spd="slow">
    <p:cove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4"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6400" y="1815747"/>
            <a:ext cx="3360373" cy="3350541"/>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06826" y="1815747"/>
            <a:ext cx="3360373" cy="3350541"/>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37251" y="1815747"/>
            <a:ext cx="3360373" cy="3350541"/>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Picture Placeholder 2"/>
          <p:cNvSpPr>
            <a:spLocks noGrp="1"/>
          </p:cNvSpPr>
          <p:nvPr>
            <p:ph type="pic" idx="1" hasCustomPrompt="1"/>
          </p:nvPr>
        </p:nvSpPr>
        <p:spPr>
          <a:xfrm>
            <a:off x="90990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453956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3" hasCustomPrompt="1"/>
          </p:nvPr>
        </p:nvSpPr>
        <p:spPr>
          <a:xfrm>
            <a:off x="816922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Rectangle 15"/>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Rectangle 16"/>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4079406833"/>
      </p:ext>
    </p:extLst>
  </p:cSld>
  <p:clrMapOvr>
    <a:masterClrMapping/>
  </p:clrMapOvr>
  <p:transition spd="slow">
    <p:cove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12192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014657143"/>
      </p:ext>
    </p:extLst>
  </p:cSld>
  <p:clrMapOvr>
    <a:masterClrMapping/>
  </p:clrMapOvr>
  <p:transition spd="slow">
    <p:cove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ICON SETS LAYOUT</a:t>
            </a:r>
          </a:p>
        </p:txBody>
      </p:sp>
      <p:grpSp>
        <p:nvGrpSpPr>
          <p:cNvPr id="5" name="Group 4"/>
          <p:cNvGrpSpPr/>
          <p:nvPr userDrawn="1"/>
        </p:nvGrpSpPr>
        <p:grpSpPr>
          <a:xfrm>
            <a:off x="472011" y="1508786"/>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dirty="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black"/>
                </a:solidFill>
              </a:endParaRPr>
            </a:p>
          </p:txBody>
        </p:sp>
      </p:grpSp>
    </p:spTree>
    <p:extLst>
      <p:ext uri="{BB962C8B-B14F-4D97-AF65-F5344CB8AC3E}">
        <p14:creationId xmlns:p14="http://schemas.microsoft.com/office/powerpoint/2010/main" val="2621978138"/>
      </p:ext>
    </p:extLst>
  </p:cSld>
  <p:clrMapOvr>
    <a:masterClrMapping/>
  </p:clrMapOvr>
  <p:transition spd="slow">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801216958"/>
      </p:ext>
    </p:extLst>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881204126"/>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78319332"/>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691860904"/>
      </p:ext>
    </p:extLst>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524762700"/>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image" Target="../media/image1.png"/><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theme" Target="../theme/theme3.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0"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pPr/>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60" r:id="rId12"/>
    <p:sldLayoutId id="2147483716" r:id="rId13"/>
    <p:sldLayoutId id="2147483717" r:id="rId14"/>
    <p:sldLayoutId id="2147483718" r:id="rId15"/>
    <p:sldLayoutId id="2147483719" r:id="rId16"/>
    <p:sldLayoutId id="2147483720" r:id="rId17"/>
    <p:sldLayoutId id="2147483721" r:id="rId18"/>
  </p:sldLayoutIdLst>
  <p:transition spd="slow">
    <p:cover/>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pPr/>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Lst>
  <p:transition spd="slow">
    <p:cover/>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54462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Lst>
  <p:transition spd="slow">
    <p:cover/>
  </p:transition>
  <p:hf hdr="0" ftr="0" dt="0"/>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f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3" Type="http://schemas.openxmlformats.org/officeDocument/2006/relationships/image" Target="../media/image35.svg"/><Relationship Id="rId7" Type="http://schemas.openxmlformats.org/officeDocument/2006/relationships/image" Target="../media/image39.sv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8.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80.svg"/><Relationship Id="rId3" Type="http://schemas.openxmlformats.org/officeDocument/2006/relationships/image" Target="../media/image23.png"/><Relationship Id="rId7" Type="http://schemas.openxmlformats.org/officeDocument/2006/relationships/image" Target="../media/image96.svg"/><Relationship Id="rId12"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100.svg"/><Relationship Id="rId5" Type="http://schemas.openxmlformats.org/officeDocument/2006/relationships/image" Target="../media/image94.svg"/><Relationship Id="rId10" Type="http://schemas.openxmlformats.org/officeDocument/2006/relationships/image" Target="../media/image26.png"/><Relationship Id="rId9" Type="http://schemas.openxmlformats.org/officeDocument/2006/relationships/image" Target="../media/image98.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8.xml"/><Relationship Id="rId1" Type="http://schemas.openxmlformats.org/officeDocument/2006/relationships/vmlDrawing" Target="../drawings/vmlDrawing1.vml"/><Relationship Id="rId6" Type="http://schemas.openxmlformats.org/officeDocument/2006/relationships/image" Target="../media/image56.wmf"/><Relationship Id="rId5" Type="http://schemas.openxmlformats.org/officeDocument/2006/relationships/oleObject" Target="../embeddings/oleObject1.bin"/><Relationship Id="rId4" Type="http://schemas.openxmlformats.org/officeDocument/2006/relationships/image" Target="../media/image5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59.png"/><Relationship Id="rId2" Type="http://schemas.microsoft.com/office/2017/06/relationships/model3d" Target="../media/model3d2.glb"/><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87.xml.rels><?xml version="1.0" encoding="UTF-8" standalone="yes"?>
<Relationships xmlns="http://schemas.openxmlformats.org/package/2006/relationships"><Relationship Id="rId3" Type="http://schemas.openxmlformats.org/officeDocument/2006/relationships/image" Target="../media/image59.png"/><Relationship Id="rId2" Type="http://schemas.microsoft.com/office/2017/06/relationships/model3d" Target="../media/model3d2.glb"/><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hyperlink" Target="https://intel.com/" TargetMode="External"/><Relationship Id="rId2" Type="http://schemas.openxmlformats.org/officeDocument/2006/relationships/hyperlink" Target="https://exceldots.com/" TargetMode="External"/><Relationship Id="rId1" Type="http://schemas.openxmlformats.org/officeDocument/2006/relationships/slideLayout" Target="../slideLayouts/slideLayout7.xml"/><Relationship Id="rId5" Type="http://schemas.openxmlformats.org/officeDocument/2006/relationships/hyperlink" Target="https://www.freepik.com/" TargetMode="External"/><Relationship Id="rId4" Type="http://schemas.openxmlformats.org/officeDocument/2006/relationships/hyperlink" Target="https://www.incona.se/"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290945" y="6180535"/>
            <a:ext cx="45719" cy="37623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lide Number Placeholder 2"/>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5" name="Rectangle 44"/>
          <p:cNvSpPr/>
          <p:nvPr/>
        </p:nvSpPr>
        <p:spPr>
          <a:xfrm>
            <a:off x="2698031" y="1476029"/>
            <a:ext cx="6829425" cy="2797237"/>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2400" i="1" dirty="0">
                <a:solidFill>
                  <a:srgbClr val="000000"/>
                </a:solidFill>
              </a:rPr>
              <a:t>Submitted in the partial fulfillment for the award of the degree of</a:t>
            </a:r>
          </a:p>
          <a:p>
            <a:pPr algn="ctr"/>
            <a:r>
              <a:rPr lang="en-US" sz="2400" b="1" dirty="0">
                <a:solidFill>
                  <a:srgbClr val="000000"/>
                </a:solidFill>
              </a:rPr>
              <a:t>BACHELOR OF ENGINEERING </a:t>
            </a:r>
            <a:endParaRPr lang="en-US" sz="2400" dirty="0">
              <a:solidFill>
                <a:srgbClr val="000000"/>
              </a:solidFill>
            </a:endParaRPr>
          </a:p>
          <a:p>
            <a:pPr algn="ctr"/>
            <a:r>
              <a:rPr lang="en-US" sz="2400" i="1" dirty="0">
                <a:solidFill>
                  <a:srgbClr val="000000"/>
                </a:solidFill>
              </a:rPr>
              <a:t> IN</a:t>
            </a:r>
          </a:p>
          <a:p>
            <a:pPr algn="ctr"/>
            <a:r>
              <a:rPr lang="en-US" sz="2400" b="1" dirty="0">
                <a:solidFill>
                  <a:srgbClr val="000000"/>
                </a:solidFill>
              </a:rPr>
              <a:t>ARTIFICIAL INTELLIGENCE AND MACHINE LEARNING</a:t>
            </a:r>
          </a:p>
          <a:p>
            <a:pPr algn="ctr"/>
            <a:r>
              <a:rPr lang="en-US" sz="2400" b="1" dirty="0">
                <a:solidFill>
                  <a:srgbClr val="000000"/>
                </a:solidFill>
              </a:rPr>
              <a:t>AT</a:t>
            </a:r>
          </a:p>
          <a:p>
            <a:pPr algn="ctr"/>
            <a:r>
              <a:rPr lang="en-US" sz="2400" b="1" dirty="0" smtClean="0">
                <a:solidFill>
                  <a:srgbClr val="000000"/>
                </a:solidFill>
              </a:rPr>
              <a:t>HCLTech</a:t>
            </a:r>
            <a:endParaRPr lang="en-US" sz="2400" b="1" dirty="0">
              <a:solidFill>
                <a:srgbClr val="000000"/>
              </a:solidFill>
            </a:endParaRPr>
          </a:p>
          <a:p>
            <a:pPr algn="ctr">
              <a:lnSpc>
                <a:spcPct val="150000"/>
              </a:lnSpc>
            </a:pPr>
            <a:endParaRPr lang="en-US" sz="2400" dirty="0">
              <a:solidFill>
                <a:srgbClr val="000000"/>
              </a:solidFill>
            </a:endParaRPr>
          </a:p>
        </p:txBody>
      </p:sp>
      <p:sp>
        <p:nvSpPr>
          <p:cNvPr id="43" name="Right Triangle 42"/>
          <p:cNvSpPr/>
          <p:nvPr/>
        </p:nvSpPr>
        <p:spPr>
          <a:xfrm rot="10800000" flipV="1">
            <a:off x="9829797" y="5333999"/>
            <a:ext cx="2366623" cy="160020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a:spLocks noChangeArrowheads="1"/>
          </p:cNvSpPr>
          <p:nvPr/>
        </p:nvSpPr>
        <p:spPr bwMode="auto">
          <a:xfrm>
            <a:off x="8193973" y="6162060"/>
            <a:ext cx="3615993"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r>
              <a:rPr lang="en-US" sz="2000" b="1" dirty="0">
                <a:latin typeface="Casper" panose="02000506000000020004" pitchFamily="2" charset="0"/>
                <a:ea typeface="Karla" pitchFamily="2" charset="0"/>
                <a:cs typeface="Karla" pitchFamily="2" charset="0"/>
              </a:rPr>
              <a:t>DISCOVER</a:t>
            </a:r>
            <a:r>
              <a:rPr lang="en-US" sz="2000" b="1" dirty="0">
                <a:solidFill>
                  <a:prstClr val="black">
                    <a:lumMod val="65000"/>
                    <a:lumOff val="35000"/>
                  </a:prstClr>
                </a:solidFill>
                <a:latin typeface="Casper" panose="02000506000000020004" pitchFamily="2" charset="0"/>
                <a:ea typeface="Karla" pitchFamily="2" charset="0"/>
                <a:cs typeface="Karla" pitchFamily="2" charset="0"/>
              </a:rPr>
              <a:t> </a:t>
            </a:r>
            <a:r>
              <a:rPr lang="en-US" sz="2000" b="1" dirty="0">
                <a:latin typeface="Casper" panose="02000506000000020004" pitchFamily="2" charset="0"/>
                <a:ea typeface="Karla" pitchFamily="2" charset="0"/>
                <a:cs typeface="Karla" pitchFamily="2" charset="0"/>
              </a:rPr>
              <a:t>.</a:t>
            </a:r>
            <a:r>
              <a:rPr lang="en-US" sz="2000" b="1" dirty="0">
                <a:solidFill>
                  <a:prstClr val="black">
                    <a:lumMod val="65000"/>
                    <a:lumOff val="35000"/>
                  </a:prstClr>
                </a:solidFill>
                <a:latin typeface="Casper" panose="02000506000000020004" pitchFamily="2" charset="0"/>
                <a:ea typeface="Karla" pitchFamily="2" charset="0"/>
                <a:cs typeface="Karla" pitchFamily="2" charset="0"/>
              </a:rPr>
              <a:t> </a:t>
            </a:r>
            <a:r>
              <a:rPr lang="en-US" sz="2000" b="1" dirty="0">
                <a:solidFill>
                  <a:srgbClr val="FF0000"/>
                </a:solidFill>
                <a:latin typeface="Casper" panose="02000506000000020004" pitchFamily="2" charset="0"/>
                <a:ea typeface="Karla" pitchFamily="2" charset="0"/>
                <a:cs typeface="Karla" pitchFamily="2" charset="0"/>
              </a:rPr>
              <a:t>LEARN</a:t>
            </a:r>
            <a:r>
              <a:rPr lang="en-US" sz="2000" b="1" dirty="0">
                <a:solidFill>
                  <a:prstClr val="black">
                    <a:lumMod val="65000"/>
                    <a:lumOff val="35000"/>
                  </a:prstClr>
                </a:solidFill>
                <a:latin typeface="Casper" panose="02000506000000020004" pitchFamily="2" charset="0"/>
                <a:ea typeface="Karla" pitchFamily="2" charset="0"/>
                <a:cs typeface="Karla" pitchFamily="2" charset="0"/>
              </a:rPr>
              <a:t> </a:t>
            </a:r>
            <a:r>
              <a:rPr lang="en-US" sz="2000" b="1" dirty="0">
                <a:latin typeface="Casper" panose="02000506000000020004" pitchFamily="2" charset="0"/>
                <a:ea typeface="Karla" pitchFamily="2" charset="0"/>
                <a:cs typeface="Karla" pitchFamily="2" charset="0"/>
              </a:rPr>
              <a:t>.</a:t>
            </a:r>
            <a:r>
              <a:rPr lang="en-US" sz="2000" b="1" dirty="0">
                <a:solidFill>
                  <a:prstClr val="black">
                    <a:lumMod val="65000"/>
                    <a:lumOff val="35000"/>
                  </a:prstClr>
                </a:solidFill>
                <a:latin typeface="Casper" panose="02000506000000020004" pitchFamily="2" charset="0"/>
                <a:ea typeface="Karla" pitchFamily="2" charset="0"/>
                <a:cs typeface="Karla" pitchFamily="2" charset="0"/>
              </a:rPr>
              <a:t> </a:t>
            </a:r>
            <a:r>
              <a:rPr lang="en-US" sz="2000" b="1" dirty="0">
                <a:latin typeface="Casper" panose="02000506000000020004" pitchFamily="2" charset="0"/>
                <a:ea typeface="Karla" pitchFamily="2" charset="0"/>
                <a:cs typeface="Karla" pitchFamily="2" charset="0"/>
              </a:rPr>
              <a:t>EMPOWER</a:t>
            </a:r>
            <a:endParaRPr lang="en-US" sz="1200" b="1" dirty="0">
              <a:latin typeface="Casper" panose="02000506000000020004" pitchFamily="2" charset="0"/>
            </a:endParaRPr>
          </a:p>
        </p:txBody>
      </p:sp>
      <p:sp>
        <p:nvSpPr>
          <p:cNvPr id="52" name="Rectangle 51"/>
          <p:cNvSpPr/>
          <p:nvPr/>
        </p:nvSpPr>
        <p:spPr>
          <a:xfrm flipH="1">
            <a:off x="7995853" y="6186146"/>
            <a:ext cx="45719" cy="370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a:spLocks noChangeArrowheads="1"/>
          </p:cNvSpPr>
          <p:nvPr/>
        </p:nvSpPr>
        <p:spPr bwMode="auto">
          <a:xfrm>
            <a:off x="443346" y="6156656"/>
            <a:ext cx="3523012" cy="430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2400" b="1" dirty="0">
                <a:solidFill>
                  <a:srgbClr val="FF0000"/>
                </a:solidFill>
                <a:latin typeface="Times New Roman" pitchFamily="18" charset="0"/>
                <a:cs typeface="Times New Roman" pitchFamily="18" charset="0"/>
              </a:rPr>
              <a:t>Department of AIT-CSE</a:t>
            </a:r>
            <a:endParaRPr lang="en-US" sz="1600" dirty="0">
              <a:solidFill>
                <a:srgbClr val="FF0000"/>
              </a:solidFill>
              <a:latin typeface="Times New Roman" pitchFamily="18" charset="0"/>
              <a:cs typeface="Times New Roman" pitchFamily="18" charset="0"/>
            </a:endParaRPr>
          </a:p>
        </p:txBody>
      </p:sp>
      <p:sp>
        <p:nvSpPr>
          <p:cNvPr id="26" name="TextBox 25"/>
          <p:cNvSpPr txBox="1">
            <a:spLocks noChangeArrowheads="1"/>
          </p:cNvSpPr>
          <p:nvPr/>
        </p:nvSpPr>
        <p:spPr bwMode="auto">
          <a:xfrm>
            <a:off x="1657138" y="383693"/>
            <a:ext cx="8477097"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3600" b="1" dirty="0">
                <a:latin typeface="Arial Black" pitchFamily="34" charset="0"/>
              </a:rPr>
              <a:t>Internship Report</a:t>
            </a:r>
            <a:endParaRPr lang="en-US" sz="3600" dirty="0">
              <a:latin typeface="Raleway ExtraBold" pitchFamily="34" charset="-52"/>
            </a:endParaRPr>
          </a:p>
        </p:txBody>
      </p:sp>
      <p:sp>
        <p:nvSpPr>
          <p:cNvPr id="15" name="Slide Number Placeholder 14"/>
          <p:cNvSpPr>
            <a:spLocks noGrp="1"/>
          </p:cNvSpPr>
          <p:nvPr>
            <p:ph type="sldNum" sz="quarter" idx="12"/>
          </p:nvPr>
        </p:nvSpPr>
        <p:spPr/>
        <p:txBody>
          <a:bodyPr/>
          <a:lstStyle/>
          <a:p>
            <a:fld id="{BDCDBBEF-AA6C-4BA6-85B2-A17D7F280E38}" type="slidenum">
              <a:rPr lang="en-US" smtClean="0"/>
              <a:pPr/>
              <a:t>1</a:t>
            </a:fld>
            <a:endParaRPr lang="en-US"/>
          </a:p>
        </p:txBody>
      </p:sp>
      <p:sp>
        <p:nvSpPr>
          <p:cNvPr id="5" name="TextBox 4"/>
          <p:cNvSpPr txBox="1"/>
          <p:nvPr/>
        </p:nvSpPr>
        <p:spPr>
          <a:xfrm>
            <a:off x="1125479" y="4714596"/>
            <a:ext cx="2450094" cy="1323439"/>
          </a:xfrm>
          <a:prstGeom prst="rect">
            <a:avLst/>
          </a:prstGeom>
          <a:noFill/>
        </p:spPr>
        <p:txBody>
          <a:bodyPr wrap="none" rtlCol="0">
            <a:spAutoFit/>
          </a:bodyPr>
          <a:lstStyle/>
          <a:p>
            <a:r>
              <a:rPr lang="en-US" sz="2000" b="1" dirty="0"/>
              <a:t>Submitted by: </a:t>
            </a:r>
          </a:p>
          <a:p>
            <a:r>
              <a:rPr lang="en-US" sz="2000" dirty="0" smtClean="0"/>
              <a:t>Samarjeet Singh Kalra</a:t>
            </a:r>
            <a:endParaRPr lang="en-US" sz="2000" dirty="0"/>
          </a:p>
          <a:p>
            <a:r>
              <a:rPr lang="en-US" sz="2000" dirty="0" smtClean="0"/>
              <a:t>20BCS6598</a:t>
            </a:r>
            <a:endParaRPr lang="en-US" sz="2000" dirty="0"/>
          </a:p>
          <a:p>
            <a:r>
              <a:rPr lang="en-US" sz="2000" dirty="0" smtClean="0"/>
              <a:t>20AIML4-A</a:t>
            </a:r>
            <a:endParaRPr lang="en-US" sz="2000" dirty="0"/>
          </a:p>
        </p:txBody>
      </p:sp>
      <p:sp>
        <p:nvSpPr>
          <p:cNvPr id="6" name="TextBox 5"/>
          <p:cNvSpPr txBox="1"/>
          <p:nvPr/>
        </p:nvSpPr>
        <p:spPr>
          <a:xfrm>
            <a:off x="7501003" y="4714596"/>
            <a:ext cx="2990883" cy="1323439"/>
          </a:xfrm>
          <a:prstGeom prst="rect">
            <a:avLst/>
          </a:prstGeom>
          <a:noFill/>
        </p:spPr>
        <p:txBody>
          <a:bodyPr wrap="none" rtlCol="0">
            <a:spAutoFit/>
          </a:bodyPr>
          <a:lstStyle/>
          <a:p>
            <a:r>
              <a:rPr lang="en-US" sz="2000" b="1" dirty="0"/>
              <a:t>Under the Supervision of: </a:t>
            </a:r>
            <a:endParaRPr lang="en-US" sz="2000" dirty="0"/>
          </a:p>
          <a:p>
            <a:r>
              <a:rPr lang="en-US" sz="2000" dirty="0"/>
              <a:t>Mr. </a:t>
            </a:r>
            <a:r>
              <a:rPr lang="en-US" sz="2000" dirty="0" smtClean="0"/>
              <a:t>Mahesh Kumar C.</a:t>
            </a:r>
            <a:endParaRPr lang="en-US" sz="2000" dirty="0"/>
          </a:p>
          <a:p>
            <a:r>
              <a:rPr lang="en-US" sz="2000" dirty="0" smtClean="0"/>
              <a:t>General Manger</a:t>
            </a:r>
            <a:endParaRPr lang="en-US" sz="2000" dirty="0"/>
          </a:p>
          <a:p>
            <a:r>
              <a:rPr lang="en-US" sz="2000" dirty="0" smtClean="0"/>
              <a:t>HCLTech</a:t>
            </a:r>
            <a:endParaRPr lang="en-US" sz="2000" dirty="0"/>
          </a:p>
        </p:txBody>
      </p:sp>
    </p:spTree>
    <p:extLst>
      <p:ext uri="{BB962C8B-B14F-4D97-AF65-F5344CB8AC3E}">
        <p14:creationId xmlns:p14="http://schemas.microsoft.com/office/powerpoint/2010/main" val="456502190"/>
      </p:ext>
    </p:extLst>
  </p:cSld>
  <p:clrMapOvr>
    <a:masterClrMapping/>
  </p:clrMapOvr>
  <p:transition spd="slow">
    <p:cove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7D23E5-7535-F976-742B-8AAC87A65F4D}"/>
              </a:ext>
            </a:extLst>
          </p:cNvPr>
          <p:cNvSpPr>
            <a:spLocks noGrp="1"/>
          </p:cNvSpPr>
          <p:nvPr>
            <p:ph type="sldNum" sz="quarter" idx="12"/>
          </p:nvPr>
        </p:nvSpPr>
        <p:spPr/>
        <p:txBody>
          <a:bodyPr/>
          <a:lstStyle/>
          <a:p>
            <a:fld id="{BDCDBBEF-AA6C-4BA6-85B2-A17D7F280E38}" type="slidenum">
              <a:rPr lang="en-US" smtClean="0"/>
              <a:pPr/>
              <a:t>10</a:t>
            </a:fld>
            <a:endParaRPr lang="en-US"/>
          </a:p>
        </p:txBody>
      </p:sp>
      <p:grpSp>
        <p:nvGrpSpPr>
          <p:cNvPr id="3" name="Google Shape;133;p16">
            <a:extLst>
              <a:ext uri="{FF2B5EF4-FFF2-40B4-BE49-F238E27FC236}">
                <a16:creationId xmlns:a16="http://schemas.microsoft.com/office/drawing/2014/main" id="{688D2DA4-4B26-9021-5394-2C23DD113D00}"/>
              </a:ext>
            </a:extLst>
          </p:cNvPr>
          <p:cNvGrpSpPr/>
          <p:nvPr/>
        </p:nvGrpSpPr>
        <p:grpSpPr>
          <a:xfrm>
            <a:off x="9362478" y="2008014"/>
            <a:ext cx="351786" cy="326274"/>
            <a:chOff x="-62511900" y="4129100"/>
            <a:chExt cx="304050" cy="282000"/>
          </a:xfrm>
        </p:grpSpPr>
        <p:sp>
          <p:nvSpPr>
            <p:cNvPr id="5" name="Google Shape;134;p16">
              <a:extLst>
                <a:ext uri="{FF2B5EF4-FFF2-40B4-BE49-F238E27FC236}">
                  <a16:creationId xmlns:a16="http://schemas.microsoft.com/office/drawing/2014/main" id="{E1016F14-E467-74F0-C3AC-0FFF783AB4CB}"/>
                </a:ext>
              </a:extLst>
            </p:cNvPr>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5;p16">
              <a:extLst>
                <a:ext uri="{FF2B5EF4-FFF2-40B4-BE49-F238E27FC236}">
                  <a16:creationId xmlns:a16="http://schemas.microsoft.com/office/drawing/2014/main" id="{1D35D016-A07A-BFB8-9BFE-946039256BC9}"/>
                </a:ext>
              </a:extLst>
            </p:cNvPr>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6;p16">
              <a:extLst>
                <a:ext uri="{FF2B5EF4-FFF2-40B4-BE49-F238E27FC236}">
                  <a16:creationId xmlns:a16="http://schemas.microsoft.com/office/drawing/2014/main" id="{78AA9891-EB64-755E-DE39-DE97FED52141}"/>
                </a:ext>
              </a:extLst>
            </p:cNvPr>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7;p16">
              <a:extLst>
                <a:ext uri="{FF2B5EF4-FFF2-40B4-BE49-F238E27FC236}">
                  <a16:creationId xmlns:a16="http://schemas.microsoft.com/office/drawing/2014/main" id="{2A4A5FC5-1202-8CFF-E6D3-D4B79A7E8D48}"/>
                </a:ext>
              </a:extLst>
            </p:cNvPr>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8;p16">
              <a:extLst>
                <a:ext uri="{FF2B5EF4-FFF2-40B4-BE49-F238E27FC236}">
                  <a16:creationId xmlns:a16="http://schemas.microsoft.com/office/drawing/2014/main" id="{5A40C281-ACB4-DC61-0CBC-44C9C9D4E777}"/>
                </a:ext>
              </a:extLst>
            </p:cNvPr>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152;p16">
            <a:extLst>
              <a:ext uri="{FF2B5EF4-FFF2-40B4-BE49-F238E27FC236}">
                <a16:creationId xmlns:a16="http://schemas.microsoft.com/office/drawing/2014/main" id="{804767E2-E1ED-03DA-ED1A-24097DFAA543}"/>
              </a:ext>
            </a:extLst>
          </p:cNvPr>
          <p:cNvGrpSpPr/>
          <p:nvPr/>
        </p:nvGrpSpPr>
        <p:grpSpPr>
          <a:xfrm>
            <a:off x="7203843" y="1987519"/>
            <a:ext cx="366364" cy="367290"/>
            <a:chOff x="-61783350" y="3743950"/>
            <a:chExt cx="316650" cy="317450"/>
          </a:xfrm>
        </p:grpSpPr>
        <p:sp>
          <p:nvSpPr>
            <p:cNvPr id="11" name="Google Shape;153;p16">
              <a:extLst>
                <a:ext uri="{FF2B5EF4-FFF2-40B4-BE49-F238E27FC236}">
                  <a16:creationId xmlns:a16="http://schemas.microsoft.com/office/drawing/2014/main" id="{1B3DFD92-4EF2-10A6-9184-B8D42822024C}"/>
                </a:ext>
              </a:extLst>
            </p:cNvPr>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54;p16">
              <a:extLst>
                <a:ext uri="{FF2B5EF4-FFF2-40B4-BE49-F238E27FC236}">
                  <a16:creationId xmlns:a16="http://schemas.microsoft.com/office/drawing/2014/main" id="{41010678-B5CE-F3CC-AD10-8C19CCDD94E8}"/>
                </a:ext>
              </a:extLst>
            </p:cNvPr>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p:cNvSpPr txBox="1"/>
          <p:nvPr/>
        </p:nvSpPr>
        <p:spPr>
          <a:xfrm>
            <a:off x="6234260" y="2088341"/>
            <a:ext cx="5693790" cy="3416320"/>
          </a:xfrm>
          <a:prstGeom prst="rect">
            <a:avLst/>
          </a:prstGeom>
          <a:noFill/>
        </p:spPr>
        <p:txBody>
          <a:bodyPr wrap="square" rtlCol="0">
            <a:spAutoFit/>
          </a:bodyPr>
          <a:lstStyle/>
          <a:p>
            <a:r>
              <a:rPr lang="en-US" dirty="0"/>
              <a:t>HCL Technologies established a dedicated Intel Ecosystem Unit in 2022 to strengthen their collaboration with Intel. This unit focuses on developing and delivering innovative solutions leveraging Intel's technology for HCLTech's clients. The unit's goal is to</a:t>
            </a:r>
            <a:r>
              <a:rPr lang="en-US" dirty="0" smtClean="0"/>
              <a:t>:</a:t>
            </a:r>
          </a:p>
          <a:p>
            <a:endParaRPr lang="en-US" dirty="0"/>
          </a:p>
          <a:p>
            <a:pPr marL="285750" indent="-285750">
              <a:buFont typeface="Arial" panose="020B0604020202020204" pitchFamily="34" charset="0"/>
              <a:buChar char="•"/>
            </a:pPr>
            <a:r>
              <a:rPr lang="en-US" dirty="0"/>
              <a:t>Build industry-specific solutions tailored for Intel clients</a:t>
            </a:r>
            <a:r>
              <a:rPr lang="en-US" dirty="0" smtClean="0"/>
              <a:t>.</a:t>
            </a:r>
          </a:p>
          <a:p>
            <a:pPr marL="285750" indent="-285750">
              <a:buFont typeface="Arial" panose="020B0604020202020204" pitchFamily="34" charset="0"/>
              <a:buChar char="•"/>
            </a:pPr>
            <a:r>
              <a:rPr lang="en-US" dirty="0"/>
              <a:t>Accelerate the adoption of advanced technologies like cloud, AI, and edge </a:t>
            </a:r>
            <a:r>
              <a:rPr lang="en-US" dirty="0" smtClean="0"/>
              <a:t>computing</a:t>
            </a:r>
          </a:p>
          <a:p>
            <a:pPr marL="285750" indent="-285750">
              <a:buFont typeface="Arial" panose="020B0604020202020204" pitchFamily="34" charset="0"/>
              <a:buChar char="•"/>
            </a:pPr>
            <a:r>
              <a:rPr lang="en-US" dirty="0"/>
              <a:t>Develop a roadmap for enterprises leveraging Intel technology for hybrid cloud, digital workplaces, and 5G </a:t>
            </a:r>
            <a:r>
              <a:rPr lang="en-US" dirty="0" smtClean="0"/>
              <a:t>networks and AI.</a:t>
            </a:r>
            <a:endParaRPr lang="en-US" dirty="0"/>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47059" y="25037"/>
            <a:ext cx="2064470" cy="1197204"/>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872" y="1875254"/>
            <a:ext cx="5674936" cy="4126516"/>
          </a:xfrm>
          <a:prstGeom prst="rect">
            <a:avLst/>
          </a:prstGeom>
        </p:spPr>
      </p:pic>
    </p:spTree>
    <p:extLst>
      <p:ext uri="{BB962C8B-B14F-4D97-AF65-F5344CB8AC3E}">
        <p14:creationId xmlns:p14="http://schemas.microsoft.com/office/powerpoint/2010/main" val="253534404"/>
      </p:ext>
    </p:extLst>
  </p:cSld>
  <p:clrMapOvr>
    <a:masterClrMapping/>
  </p:clrMapOvr>
  <p:transition spd="slow">
    <p:cove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0D435F-52E7-0EBA-7B95-30335A1FFFF8}"/>
              </a:ext>
            </a:extLst>
          </p:cNvPr>
          <p:cNvSpPr>
            <a:spLocks noGrp="1"/>
          </p:cNvSpPr>
          <p:nvPr>
            <p:ph type="sldNum" sz="quarter" idx="12"/>
          </p:nvPr>
        </p:nvSpPr>
        <p:spPr/>
        <p:txBody>
          <a:bodyPr/>
          <a:lstStyle/>
          <a:p>
            <a:fld id="{BDCDBBEF-AA6C-4BA6-85B2-A17D7F280E38}" type="slidenum">
              <a:rPr lang="en-US" smtClean="0"/>
              <a:pPr/>
              <a:t>100</a:t>
            </a:fld>
            <a:endParaRPr lang="en-US"/>
          </a:p>
        </p:txBody>
      </p:sp>
      <p:sp>
        <p:nvSpPr>
          <p:cNvPr id="5" name="Title 1">
            <a:extLst>
              <a:ext uri="{FF2B5EF4-FFF2-40B4-BE49-F238E27FC236}">
                <a16:creationId xmlns:a16="http://schemas.microsoft.com/office/drawing/2014/main" id="{03D44080-0523-3E8D-8BE0-B9C7D113811D}"/>
              </a:ext>
            </a:extLst>
          </p:cNvPr>
          <p:cNvSpPr txBox="1">
            <a:spLocks/>
          </p:cNvSpPr>
          <p:nvPr/>
        </p:nvSpPr>
        <p:spPr>
          <a:xfrm>
            <a:off x="6746240" y="5199078"/>
            <a:ext cx="5445760" cy="74203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 </a:t>
            </a:r>
            <a:r>
              <a:rPr lang="en-US"/>
              <a:t>By </a:t>
            </a:r>
            <a:r>
              <a:rPr lang="en-US" smtClean="0"/>
              <a:t>Samarjeet Singh</a:t>
            </a:r>
            <a:endParaRPr lang="en-IN" dirty="0"/>
          </a:p>
        </p:txBody>
      </p:sp>
      <p:pic>
        <p:nvPicPr>
          <p:cNvPr id="7" name="Picture 6">
            <a:extLst>
              <a:ext uri="{FF2B5EF4-FFF2-40B4-BE49-F238E27FC236}">
                <a16:creationId xmlns:a16="http://schemas.microsoft.com/office/drawing/2014/main" id="{35505FB1-63CE-E1DD-C5CF-74666FBCE2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1" y="0"/>
            <a:ext cx="6858000" cy="6858000"/>
          </a:xfrm>
          <a:prstGeom prst="rect">
            <a:avLst/>
          </a:prstGeom>
        </p:spPr>
      </p:pic>
    </p:spTree>
    <p:extLst>
      <p:ext uri="{BB962C8B-B14F-4D97-AF65-F5344CB8AC3E}">
        <p14:creationId xmlns:p14="http://schemas.microsoft.com/office/powerpoint/2010/main" val="2047772323"/>
      </p:ext>
    </p:extLst>
  </p:cSld>
  <p:clrMapOvr>
    <a:masterClrMapping/>
  </p:clrMapOvr>
  <p:transition spd="slow">
    <p:cove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Partnering With Intel</a:t>
            </a: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11</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938" y="1571152"/>
            <a:ext cx="11594969" cy="3990662"/>
          </a:xfrm>
          <a:prstGeom prst="rect">
            <a:avLst/>
          </a:prstGeom>
        </p:spPr>
      </p:pic>
    </p:spTree>
    <p:extLst>
      <p:ext uri="{BB962C8B-B14F-4D97-AF65-F5344CB8AC3E}">
        <p14:creationId xmlns:p14="http://schemas.microsoft.com/office/powerpoint/2010/main" val="2134342974"/>
      </p:ext>
    </p:extLst>
  </p:cSld>
  <p:clrMapOvr>
    <a:masterClrMapping/>
  </p:clrMapOvr>
  <p:transition spd="slow">
    <p:cove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Why Intel?</a:t>
            </a:r>
            <a:endParaRPr lang="en-US" b="1"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12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799" y="1580184"/>
            <a:ext cx="10386767" cy="3981629"/>
          </a:xfrm>
          <a:prstGeom prst="rect">
            <a:avLst/>
          </a:prstGeom>
        </p:spPr>
      </p:pic>
    </p:spTree>
    <p:extLst>
      <p:ext uri="{BB962C8B-B14F-4D97-AF65-F5344CB8AC3E}">
        <p14:creationId xmlns:p14="http://schemas.microsoft.com/office/powerpoint/2010/main" val="1436237623"/>
      </p:ext>
    </p:extLst>
  </p:cSld>
  <p:clrMapOvr>
    <a:masterClrMapping/>
  </p:clrMapOvr>
  <p:transition spd="slow">
    <p:cove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INTEL OFFERINGS</a:t>
            </a: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13</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75985"/>
            <a:ext cx="10515600" cy="4239591"/>
          </a:xfrm>
          <a:prstGeom prst="rect">
            <a:avLst/>
          </a:prstGeom>
        </p:spPr>
      </p:pic>
    </p:spTree>
    <p:extLst>
      <p:ext uri="{BB962C8B-B14F-4D97-AF65-F5344CB8AC3E}">
        <p14:creationId xmlns:p14="http://schemas.microsoft.com/office/powerpoint/2010/main" val="2950349090"/>
      </p:ext>
    </p:extLst>
  </p:cSld>
  <p:clrMapOvr>
    <a:masterClrMapping/>
  </p:clrMapOvr>
  <p:transition spd="slow">
    <p:cove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pPr/>
              <a:t>14</a:t>
            </a:fld>
            <a:endParaRPr lang="en-US"/>
          </a:p>
        </p:txBody>
      </p:sp>
      <p:pic>
        <p:nvPicPr>
          <p:cNvPr id="5" name="Content Placeholder 4">
            <a:extLst>
              <a:ext uri="{FF2B5EF4-FFF2-40B4-BE49-F238E27FC236}">
                <a16:creationId xmlns:a16="http://schemas.microsoft.com/office/drawing/2014/main" id="{9EC03E7B-E013-F434-180B-C9557F75813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21144" y="268828"/>
            <a:ext cx="6043605" cy="6452647"/>
          </a:xfrm>
          <a:prstGeom prst="rect">
            <a:avLst/>
          </a:prstGeom>
        </p:spPr>
      </p:pic>
      <p:sp>
        <p:nvSpPr>
          <p:cNvPr id="6" name="TextBox 5"/>
          <p:cNvSpPr txBox="1"/>
          <p:nvPr/>
        </p:nvSpPr>
        <p:spPr>
          <a:xfrm>
            <a:off x="7206005" y="2580439"/>
            <a:ext cx="4147795" cy="1569660"/>
          </a:xfrm>
          <a:prstGeom prst="rect">
            <a:avLst/>
          </a:prstGeom>
          <a:noFill/>
        </p:spPr>
        <p:txBody>
          <a:bodyPr wrap="square" rtlCol="0">
            <a:spAutoFit/>
          </a:bodyPr>
          <a:lstStyle/>
          <a:p>
            <a:pPr algn="ctr"/>
            <a:r>
              <a:rPr lang="en-US" sz="3200" b="1" dirty="0" smtClean="0"/>
              <a:t>INTRODUCTION</a:t>
            </a:r>
          </a:p>
          <a:p>
            <a:pPr algn="ctr"/>
            <a:r>
              <a:rPr lang="en-US" sz="3200" b="1" dirty="0" smtClean="0"/>
              <a:t>TO </a:t>
            </a:r>
          </a:p>
          <a:p>
            <a:pPr algn="ctr"/>
            <a:r>
              <a:rPr lang="en-US" sz="3200" b="1" dirty="0" smtClean="0"/>
              <a:t>PROJECT</a:t>
            </a:r>
            <a:endParaRPr lang="en-US" sz="3200" b="1" dirty="0"/>
          </a:p>
        </p:txBody>
      </p:sp>
    </p:spTree>
    <p:extLst>
      <p:ext uri="{BB962C8B-B14F-4D97-AF65-F5344CB8AC3E}">
        <p14:creationId xmlns:p14="http://schemas.microsoft.com/office/powerpoint/2010/main" val="3165810929"/>
      </p:ext>
    </p:extLst>
  </p:cSld>
  <p:clrMapOvr>
    <a:masterClrMapping/>
  </p:clrMapOvr>
  <p:transition spd="slow">
    <p:cove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Confidential Computing</a:t>
            </a:r>
            <a:endParaRPr lang="en-US" b="1" dirty="0"/>
          </a:p>
        </p:txBody>
      </p:sp>
      <p:sp>
        <p:nvSpPr>
          <p:cNvPr id="3" name="Content Placeholder 2"/>
          <p:cNvSpPr>
            <a:spLocks noGrp="1"/>
          </p:cNvSpPr>
          <p:nvPr>
            <p:ph idx="1"/>
          </p:nvPr>
        </p:nvSpPr>
        <p:spPr>
          <a:xfrm>
            <a:off x="838200" y="2051868"/>
            <a:ext cx="10515600" cy="2718095"/>
          </a:xfrm>
        </p:spPr>
        <p:txBody>
          <a:bodyPr/>
          <a:lstStyle/>
          <a:p>
            <a:r>
              <a:rPr lang="en-US" sz="1800" dirty="0"/>
              <a:t>Confidential computing ensures that data is protected even while it's being processed</a:t>
            </a:r>
            <a:r>
              <a:rPr lang="en-US" sz="1800" dirty="0" smtClean="0"/>
              <a:t>.</a:t>
            </a:r>
          </a:p>
          <a:p>
            <a:r>
              <a:rPr lang="en-US" sz="1800" dirty="0"/>
              <a:t>Confidential computing can be used in conjunction with storage and network encryption, which protect data at </a:t>
            </a:r>
            <a:r>
              <a:rPr lang="en-US" sz="1800" dirty="0" smtClean="0"/>
              <a:t>rest </a:t>
            </a:r>
            <a:r>
              <a:rPr lang="en-US" sz="1800" dirty="0"/>
              <a:t> and data in </a:t>
            </a:r>
            <a:r>
              <a:rPr lang="en-US" sz="1800" dirty="0" smtClean="0"/>
              <a:t>transit</a:t>
            </a:r>
            <a:r>
              <a:rPr lang="en-US" sz="1800" dirty="0"/>
              <a:t> </a:t>
            </a:r>
            <a:r>
              <a:rPr lang="en-US" sz="1800" dirty="0" smtClean="0"/>
              <a:t>respectively.</a:t>
            </a:r>
          </a:p>
          <a:p>
            <a:r>
              <a:rPr lang="en-US" sz="1800" dirty="0"/>
              <a:t>The technology protects data in use by performing computations in a hardware-based trusted execution </a:t>
            </a:r>
            <a:r>
              <a:rPr lang="en-US" sz="1800" dirty="0" smtClean="0"/>
              <a:t>environment</a:t>
            </a:r>
            <a:r>
              <a:rPr lang="en-US" sz="1800" dirty="0"/>
              <a:t> </a:t>
            </a:r>
            <a:r>
              <a:rPr lang="en-US" sz="1800" dirty="0" smtClean="0"/>
              <a:t>(TEE).</a:t>
            </a:r>
            <a:r>
              <a:rPr lang="en-US" sz="1800" dirty="0"/>
              <a:t> Confidential data is released to the TEE only once it is assessed to be trustworthy</a:t>
            </a:r>
            <a:r>
              <a:rPr lang="en-US" sz="1800" dirty="0" smtClean="0"/>
              <a:t>.</a:t>
            </a:r>
          </a:p>
          <a:p>
            <a:r>
              <a:rPr lang="en-US" dirty="0"/>
              <a:t> </a:t>
            </a:r>
            <a:r>
              <a:rPr lang="en-US" sz="1800" dirty="0"/>
              <a:t>It is often compared with other privacy-enhancing computational techniques such as fully homomorphic encryption, secure multi-party computation, and Trusted Computing.</a:t>
            </a:r>
            <a:endParaRPr lang="en-US" sz="1800"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15</a:t>
            </a:fld>
            <a:endParaRPr lang="en-US"/>
          </a:p>
        </p:txBody>
      </p:sp>
    </p:spTree>
    <p:extLst>
      <p:ext uri="{BB962C8B-B14F-4D97-AF65-F5344CB8AC3E}">
        <p14:creationId xmlns:p14="http://schemas.microsoft.com/office/powerpoint/2010/main" val="3766453607"/>
      </p:ext>
    </p:extLst>
  </p:cSld>
  <p:clrMapOvr>
    <a:masterClrMapping/>
  </p:clrMapOvr>
  <p:transition spd="slow">
    <p:cove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pPr/>
              <a:t>16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559" y="1187450"/>
            <a:ext cx="10244841" cy="5100228"/>
          </a:xfrm>
          <a:prstGeom prst="rect">
            <a:avLst/>
          </a:prstGeom>
        </p:spPr>
      </p:pic>
    </p:spTree>
    <p:extLst>
      <p:ext uri="{BB962C8B-B14F-4D97-AF65-F5344CB8AC3E}">
        <p14:creationId xmlns:p14="http://schemas.microsoft.com/office/powerpoint/2010/main" val="1760972194"/>
      </p:ext>
    </p:extLst>
  </p:cSld>
  <p:clrMapOvr>
    <a:masterClrMapping/>
  </p:clrMapOvr>
  <p:transition spd="slow">
    <p:cove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2F4F4E-3B0D-BE2E-01ED-6346F3548ED6}"/>
              </a:ext>
            </a:extLst>
          </p:cNvPr>
          <p:cNvSpPr>
            <a:spLocks noGrp="1"/>
          </p:cNvSpPr>
          <p:nvPr>
            <p:ph type="sldNum" sz="quarter" idx="12"/>
          </p:nvPr>
        </p:nvSpPr>
        <p:spPr/>
        <p:txBody>
          <a:bodyPr/>
          <a:lstStyle/>
          <a:p>
            <a:fld id="{BDCDBBEF-AA6C-4BA6-85B2-A17D7F280E38}" type="slidenum">
              <a:rPr lang="en-US" smtClean="0"/>
              <a:pPr/>
              <a:t>17</a:t>
            </a:fld>
            <a:endParaRPr lang="en-US"/>
          </a:p>
        </p:txBody>
      </p:sp>
      <p:sp>
        <p:nvSpPr>
          <p:cNvPr id="5" name="Google Shape;1353;p117">
            <a:extLst>
              <a:ext uri="{FF2B5EF4-FFF2-40B4-BE49-F238E27FC236}">
                <a16:creationId xmlns:a16="http://schemas.microsoft.com/office/drawing/2014/main" id="{A31CDEE4-AB14-4AF5-4DB2-8449EB5A3825}"/>
              </a:ext>
            </a:extLst>
          </p:cNvPr>
          <p:cNvSpPr txBox="1">
            <a:spLocks/>
          </p:cNvSpPr>
          <p:nvPr/>
        </p:nvSpPr>
        <p:spPr>
          <a:xfrm>
            <a:off x="7241310" y="2789155"/>
            <a:ext cx="4950690" cy="2891208"/>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IN" dirty="0"/>
              <a:t>Problem Statement, Objectives &amp; How it was achieved</a:t>
            </a:r>
          </a:p>
        </p:txBody>
      </p:sp>
      <p:pic>
        <p:nvPicPr>
          <p:cNvPr id="4" name="Picture 3">
            <a:extLst>
              <a:ext uri="{FF2B5EF4-FFF2-40B4-BE49-F238E27FC236}">
                <a16:creationId xmlns:a16="http://schemas.microsoft.com/office/drawing/2014/main" id="{2934455C-6CD3-9143-90AF-8BD5A98AA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pic>
        <p:nvPicPr>
          <p:cNvPr id="3" name="Picture 2">
            <a:extLst>
              <a:ext uri="{FF2B5EF4-FFF2-40B4-BE49-F238E27FC236}">
                <a16:creationId xmlns:a16="http://schemas.microsoft.com/office/drawing/2014/main" id="{E7C348EA-C120-42BD-C535-E54D5E0EA4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1333" y="136525"/>
            <a:ext cx="1224933" cy="12249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32465062"/>
      </p:ext>
    </p:extLst>
  </p:cSld>
  <p:clrMapOvr>
    <a:masterClrMapping/>
  </p:clrMapOvr>
  <p:transition spd="slow">
    <p:cove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2F4F4E-3B0D-BE2E-01ED-6346F3548ED6}"/>
              </a:ext>
            </a:extLst>
          </p:cNvPr>
          <p:cNvSpPr>
            <a:spLocks noGrp="1"/>
          </p:cNvSpPr>
          <p:nvPr>
            <p:ph type="sldNum" sz="quarter" idx="12"/>
          </p:nvPr>
        </p:nvSpPr>
        <p:spPr/>
        <p:txBody>
          <a:bodyPr/>
          <a:lstStyle/>
          <a:p>
            <a:fld id="{BDCDBBEF-AA6C-4BA6-85B2-A17D7F280E38}" type="slidenum">
              <a:rPr lang="en-US" smtClean="0"/>
              <a:pPr/>
              <a:t>18</a:t>
            </a:fld>
            <a:endParaRPr lang="en-US"/>
          </a:p>
        </p:txBody>
      </p:sp>
      <p:sp>
        <p:nvSpPr>
          <p:cNvPr id="4" name="Content Placeholder 2">
            <a:extLst>
              <a:ext uri="{FF2B5EF4-FFF2-40B4-BE49-F238E27FC236}">
                <a16:creationId xmlns:a16="http://schemas.microsoft.com/office/drawing/2014/main" id="{EA654FA6-F5F7-BE15-E978-FB08F9207554}"/>
              </a:ext>
            </a:extLst>
          </p:cNvPr>
          <p:cNvSpPr txBox="1">
            <a:spLocks/>
          </p:cNvSpPr>
          <p:nvPr/>
        </p:nvSpPr>
        <p:spPr>
          <a:xfrm>
            <a:off x="714219" y="2257726"/>
            <a:ext cx="11008659" cy="18335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In an era of increasing data breaches and regulatory scrutiny, organizations face the challenge of securing sensitive data and workloads in cloud environments. Traditional security measures fall short in protecting against advanced threats and insider attacks, while cloud providers' access to data raises concerns about privacy and compliance. This project aims to address these challenges by implementing confidential computing using Google Cloud Platform (GCP) and Intel SGX technology. The objective is to create secure execution environments, known as enclaves, where sensitive data can be processed without exposure to unauthorized access, ensuring data privacy, integrity, and compliance with regulatory standards</a:t>
            </a:r>
            <a:endParaRPr lang="en-US" sz="1800" dirty="0"/>
          </a:p>
        </p:txBody>
      </p:sp>
      <p:sp>
        <p:nvSpPr>
          <p:cNvPr id="5" name="Google Shape;1353;p117">
            <a:extLst>
              <a:ext uri="{FF2B5EF4-FFF2-40B4-BE49-F238E27FC236}">
                <a16:creationId xmlns:a16="http://schemas.microsoft.com/office/drawing/2014/main" id="{A31CDEE4-AB14-4AF5-4DB2-8449EB5A3825}"/>
              </a:ext>
            </a:extLst>
          </p:cNvPr>
          <p:cNvSpPr txBox="1">
            <a:spLocks/>
          </p:cNvSpPr>
          <p:nvPr/>
        </p:nvSpPr>
        <p:spPr>
          <a:xfrm>
            <a:off x="2364904" y="637084"/>
            <a:ext cx="7359900" cy="901046"/>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IN" dirty="0"/>
              <a:t>Problem Statement</a:t>
            </a:r>
          </a:p>
        </p:txBody>
      </p:sp>
    </p:spTree>
    <p:extLst>
      <p:ext uri="{BB962C8B-B14F-4D97-AF65-F5344CB8AC3E}">
        <p14:creationId xmlns:p14="http://schemas.microsoft.com/office/powerpoint/2010/main" val="2996878263"/>
      </p:ext>
    </p:extLst>
  </p:cSld>
  <p:clrMapOvr>
    <a:masterClrMapping/>
  </p:clrMapOvr>
  <p:transition spd="slow">
    <p:cove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7D23E5-7535-F976-742B-8AAC87A65F4D}"/>
              </a:ext>
            </a:extLst>
          </p:cNvPr>
          <p:cNvSpPr>
            <a:spLocks noGrp="1"/>
          </p:cNvSpPr>
          <p:nvPr>
            <p:ph type="sldNum" sz="quarter" idx="12"/>
          </p:nvPr>
        </p:nvSpPr>
        <p:spPr/>
        <p:txBody>
          <a:bodyPr/>
          <a:lstStyle/>
          <a:p>
            <a:fld id="{BDCDBBEF-AA6C-4BA6-85B2-A17D7F280E38}" type="slidenum">
              <a:rPr lang="en-US" smtClean="0"/>
              <a:pPr/>
              <a:t>19</a:t>
            </a:fld>
            <a:endParaRPr lang="en-US"/>
          </a:p>
        </p:txBody>
      </p:sp>
      <p:sp>
        <p:nvSpPr>
          <p:cNvPr id="2" name="Google Shape;1353;p117">
            <a:extLst>
              <a:ext uri="{FF2B5EF4-FFF2-40B4-BE49-F238E27FC236}">
                <a16:creationId xmlns:a16="http://schemas.microsoft.com/office/drawing/2014/main" id="{F0CE6C9E-4241-C236-AB28-0AEBE2AAAE6A}"/>
              </a:ext>
            </a:extLst>
          </p:cNvPr>
          <p:cNvSpPr txBox="1">
            <a:spLocks noGrp="1"/>
          </p:cNvSpPr>
          <p:nvPr>
            <p:ph type="title"/>
          </p:nvPr>
        </p:nvSpPr>
        <p:spPr>
          <a:xfrm>
            <a:off x="2364904" y="637084"/>
            <a:ext cx="7359900" cy="90104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Project Objectives</a:t>
            </a:r>
            <a:endParaRPr dirty="0"/>
          </a:p>
        </p:txBody>
      </p:sp>
      <p:grpSp>
        <p:nvGrpSpPr>
          <p:cNvPr id="14" name="Google Shape;1354;p117">
            <a:extLst>
              <a:ext uri="{FF2B5EF4-FFF2-40B4-BE49-F238E27FC236}">
                <a16:creationId xmlns:a16="http://schemas.microsoft.com/office/drawing/2014/main" id="{E64AC998-1DA6-0839-4CFE-F65927AABC63}"/>
              </a:ext>
            </a:extLst>
          </p:cNvPr>
          <p:cNvGrpSpPr/>
          <p:nvPr/>
        </p:nvGrpSpPr>
        <p:grpSpPr>
          <a:xfrm>
            <a:off x="3934395" y="2302475"/>
            <a:ext cx="3852761" cy="3367721"/>
            <a:chOff x="1785100" y="1651625"/>
            <a:chExt cx="583294" cy="603834"/>
          </a:xfrm>
        </p:grpSpPr>
        <p:sp>
          <p:nvSpPr>
            <p:cNvPr id="15" name="Google Shape;1355;p117">
              <a:extLst>
                <a:ext uri="{FF2B5EF4-FFF2-40B4-BE49-F238E27FC236}">
                  <a16:creationId xmlns:a16="http://schemas.microsoft.com/office/drawing/2014/main" id="{8D808374-6F61-A4CC-CFBD-6F78E3FDA2BF}"/>
                </a:ext>
              </a:extLst>
            </p:cNvPr>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chemeClr val="bg1">
                <a:lumMod val="90000"/>
              </a:schemeClr>
            </a:solidFill>
            <a:ln w="19050"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56;p117">
              <a:extLst>
                <a:ext uri="{FF2B5EF4-FFF2-40B4-BE49-F238E27FC236}">
                  <a16:creationId xmlns:a16="http://schemas.microsoft.com/office/drawing/2014/main" id="{52A63A45-519D-F679-6146-E9A0BEBA5218}"/>
                </a:ext>
              </a:extLst>
            </p:cNvPr>
            <p:cNvSpPr/>
            <p:nvPr/>
          </p:nvSpPr>
          <p:spPr>
            <a:xfrm>
              <a:off x="1785100" y="1967150"/>
              <a:ext cx="272600" cy="287950"/>
            </a:xfrm>
            <a:custGeom>
              <a:avLst/>
              <a:gdLst/>
              <a:ahLst/>
              <a:cxnLst/>
              <a:rect l="l" t="t" r="r" b="b"/>
              <a:pathLst>
                <a:path w="9276" h="9343" extrusionOk="0">
                  <a:moveTo>
                    <a:pt x="0" y="1"/>
                  </a:moveTo>
                  <a:cubicBezTo>
                    <a:pt x="465" y="4930"/>
                    <a:pt x="4350" y="8842"/>
                    <a:pt x="9275" y="9343"/>
                  </a:cubicBezTo>
                  <a:lnTo>
                    <a:pt x="9275" y="1"/>
                  </a:lnTo>
                  <a:close/>
                </a:path>
              </a:pathLst>
            </a:custGeom>
            <a:solidFill>
              <a:schemeClr val="bg1">
                <a:lumMod val="90000"/>
              </a:schemeClr>
            </a:solidFill>
            <a:ln w="19050"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357;p117">
              <a:extLst>
                <a:ext uri="{FF2B5EF4-FFF2-40B4-BE49-F238E27FC236}">
                  <a16:creationId xmlns:a16="http://schemas.microsoft.com/office/drawing/2014/main" id="{21FABCF6-5148-8346-7232-31A27BE34C02}"/>
                </a:ext>
              </a:extLst>
            </p:cNvPr>
            <p:cNvSpPr/>
            <p:nvPr/>
          </p:nvSpPr>
          <p:spPr>
            <a:xfrm>
              <a:off x="2095794" y="1967509"/>
              <a:ext cx="272600" cy="287950"/>
            </a:xfrm>
            <a:custGeom>
              <a:avLst/>
              <a:gdLst/>
              <a:ahLst/>
              <a:cxnLst/>
              <a:rect l="l" t="t" r="r" b="b"/>
              <a:pathLst>
                <a:path w="9774" h="10250" extrusionOk="0">
                  <a:moveTo>
                    <a:pt x="0" y="1"/>
                  </a:moveTo>
                  <a:lnTo>
                    <a:pt x="0" y="10249"/>
                  </a:lnTo>
                  <a:cubicBezTo>
                    <a:pt x="5200" y="9514"/>
                    <a:pt x="9280" y="5280"/>
                    <a:pt x="9773" y="1"/>
                  </a:cubicBezTo>
                  <a:close/>
                </a:path>
              </a:pathLst>
            </a:custGeom>
            <a:solidFill>
              <a:schemeClr val="bg1">
                <a:lumMod val="50000"/>
              </a:schemeClr>
            </a:solidFill>
            <a:ln w="19050"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358;p117">
              <a:extLst>
                <a:ext uri="{FF2B5EF4-FFF2-40B4-BE49-F238E27FC236}">
                  <a16:creationId xmlns:a16="http://schemas.microsoft.com/office/drawing/2014/main" id="{84D79C21-B372-C951-E104-7324D69ADC1C}"/>
                </a:ext>
              </a:extLst>
            </p:cNvPr>
            <p:cNvSpPr/>
            <p:nvPr/>
          </p:nvSpPr>
          <p:spPr>
            <a:xfrm>
              <a:off x="1785100" y="1651625"/>
              <a:ext cx="272600" cy="287950"/>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chemeClr val="bg1">
                <a:lumMod val="90000"/>
              </a:schemeClr>
            </a:solidFill>
            <a:ln w="19050"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0" name="Google Shape;1359;p117">
            <a:extLst>
              <a:ext uri="{FF2B5EF4-FFF2-40B4-BE49-F238E27FC236}">
                <a16:creationId xmlns:a16="http://schemas.microsoft.com/office/drawing/2014/main" id="{46DE9D1A-27BC-158B-6596-99F5FBA1C31A}"/>
              </a:ext>
            </a:extLst>
          </p:cNvPr>
          <p:cNvSpPr txBox="1">
            <a:spLocks/>
          </p:cNvSpPr>
          <p:nvPr/>
        </p:nvSpPr>
        <p:spPr>
          <a:xfrm>
            <a:off x="1519542" y="2863586"/>
            <a:ext cx="1981200" cy="4837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hlink"/>
              </a:buClr>
              <a:buSzPts val="2700"/>
              <a:buFont typeface="Julius Sans One"/>
              <a:buNone/>
              <a:defRPr sz="2700" b="0" i="0" u="none" strike="noStrike" cap="none">
                <a:solidFill>
                  <a:schemeClr val="hlink"/>
                </a:solidFill>
                <a:latin typeface="Julius Sans One"/>
                <a:ea typeface="Julius Sans One"/>
                <a:cs typeface="Julius Sans One"/>
                <a:sym typeface="Julius Sans One"/>
              </a:defRPr>
            </a:lvl1pPr>
            <a:lvl2pPr marR="0" lvl="1"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2pPr>
            <a:lvl3pPr marR="0" lvl="2"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3pPr>
            <a:lvl4pPr marR="0" lvl="3"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4pPr>
            <a:lvl5pPr marR="0" lvl="4"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5pPr>
            <a:lvl6pPr marR="0" lvl="5"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6pPr>
            <a:lvl7pPr marR="0" lvl="6"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7pPr>
            <a:lvl8pPr marR="0" lvl="7"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8pPr>
            <a:lvl9pPr marR="0" lvl="8"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9pPr>
          </a:lstStyle>
          <a:p>
            <a:r>
              <a:rPr lang="en-IN" sz="2000" dirty="0" smtClean="0">
                <a:solidFill>
                  <a:schemeClr val="dk1"/>
                </a:solidFill>
                <a:latin typeface="+mn-lt"/>
              </a:rPr>
              <a:t>Secured Environment</a:t>
            </a:r>
            <a:endParaRPr lang="en-IN" sz="2000" dirty="0">
              <a:solidFill>
                <a:schemeClr val="dk1"/>
              </a:solidFill>
              <a:latin typeface="+mn-lt"/>
            </a:endParaRPr>
          </a:p>
        </p:txBody>
      </p:sp>
      <p:sp>
        <p:nvSpPr>
          <p:cNvPr id="21" name="Google Shape;1361;p117">
            <a:extLst>
              <a:ext uri="{FF2B5EF4-FFF2-40B4-BE49-F238E27FC236}">
                <a16:creationId xmlns:a16="http://schemas.microsoft.com/office/drawing/2014/main" id="{0C4EB11A-F485-5E01-8D39-2879837F4F50}"/>
              </a:ext>
            </a:extLst>
          </p:cNvPr>
          <p:cNvSpPr txBox="1">
            <a:spLocks/>
          </p:cNvSpPr>
          <p:nvPr/>
        </p:nvSpPr>
        <p:spPr>
          <a:xfrm>
            <a:off x="8203430" y="4356830"/>
            <a:ext cx="2557497" cy="8849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hlink"/>
              </a:buClr>
              <a:buSzPts val="2700"/>
              <a:buFont typeface="Julius Sans One"/>
              <a:buNone/>
              <a:defRPr sz="2700" b="0" i="0" u="none" strike="noStrike" cap="none">
                <a:solidFill>
                  <a:schemeClr val="hlink"/>
                </a:solidFill>
                <a:latin typeface="Julius Sans One"/>
                <a:ea typeface="Julius Sans One"/>
                <a:cs typeface="Julius Sans One"/>
                <a:sym typeface="Julius Sans One"/>
              </a:defRPr>
            </a:lvl1pPr>
            <a:lvl2pPr marR="0" lvl="1"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2pPr>
            <a:lvl3pPr marR="0" lvl="2"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3pPr>
            <a:lvl4pPr marR="0" lvl="3"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4pPr>
            <a:lvl5pPr marR="0" lvl="4"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5pPr>
            <a:lvl6pPr marR="0" lvl="5"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6pPr>
            <a:lvl7pPr marR="0" lvl="6"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7pPr>
            <a:lvl8pPr marR="0" lvl="7"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8pPr>
            <a:lvl9pPr marR="0" lvl="8"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9pPr>
          </a:lstStyle>
          <a:p>
            <a:r>
              <a:rPr lang="en-IN" sz="2000" dirty="0" smtClean="0">
                <a:solidFill>
                  <a:schemeClr val="dk1"/>
                </a:solidFill>
                <a:latin typeface="+mn-lt"/>
              </a:rPr>
              <a:t>Evaluate Performance and Scalability </a:t>
            </a:r>
            <a:endParaRPr lang="en-IN" sz="2000" dirty="0">
              <a:solidFill>
                <a:schemeClr val="dk1"/>
              </a:solidFill>
              <a:latin typeface="+mn-lt"/>
            </a:endParaRPr>
          </a:p>
        </p:txBody>
      </p:sp>
      <p:cxnSp>
        <p:nvCxnSpPr>
          <p:cNvPr id="22" name="Google Shape;1363;p117">
            <a:extLst>
              <a:ext uri="{FF2B5EF4-FFF2-40B4-BE49-F238E27FC236}">
                <a16:creationId xmlns:a16="http://schemas.microsoft.com/office/drawing/2014/main" id="{AB135FF2-2981-30C7-01CA-8497DAEC2180}"/>
              </a:ext>
            </a:extLst>
          </p:cNvPr>
          <p:cNvCxnSpPr>
            <a:cxnSpLocks/>
          </p:cNvCxnSpPr>
          <p:nvPr/>
        </p:nvCxnSpPr>
        <p:spPr>
          <a:xfrm>
            <a:off x="1908402" y="3202103"/>
            <a:ext cx="0" cy="0"/>
          </a:xfrm>
          <a:prstGeom prst="straightConnector1">
            <a:avLst/>
          </a:prstGeom>
          <a:noFill/>
          <a:ln w="9525" cap="flat" cmpd="sng">
            <a:solidFill>
              <a:schemeClr val="dk2"/>
            </a:solidFill>
            <a:prstDash val="solid"/>
            <a:round/>
            <a:headEnd type="none" w="med" len="med"/>
            <a:tailEnd type="none" w="med" len="med"/>
          </a:ln>
        </p:spPr>
      </p:cxnSp>
      <p:cxnSp>
        <p:nvCxnSpPr>
          <p:cNvPr id="23" name="Google Shape;1364;p117">
            <a:extLst>
              <a:ext uri="{FF2B5EF4-FFF2-40B4-BE49-F238E27FC236}">
                <a16:creationId xmlns:a16="http://schemas.microsoft.com/office/drawing/2014/main" id="{A387C051-CB4C-46D0-FFA1-EB64FE8F1AC8}"/>
              </a:ext>
            </a:extLst>
          </p:cNvPr>
          <p:cNvCxnSpPr/>
          <p:nvPr/>
        </p:nvCxnSpPr>
        <p:spPr>
          <a:xfrm>
            <a:off x="3636181" y="3105456"/>
            <a:ext cx="895200" cy="0"/>
          </a:xfrm>
          <a:prstGeom prst="straightConnector1">
            <a:avLst/>
          </a:prstGeom>
          <a:noFill/>
          <a:ln w="19050" cap="flat" cmpd="sng">
            <a:solidFill>
              <a:srgbClr val="929292"/>
            </a:solidFill>
            <a:prstDash val="solid"/>
            <a:round/>
            <a:headEnd type="diamond" w="med" len="med"/>
            <a:tailEnd type="none" w="med" len="med"/>
          </a:ln>
        </p:spPr>
      </p:cxnSp>
      <p:cxnSp>
        <p:nvCxnSpPr>
          <p:cNvPr id="24" name="Google Shape;1365;p117">
            <a:extLst>
              <a:ext uri="{FF2B5EF4-FFF2-40B4-BE49-F238E27FC236}">
                <a16:creationId xmlns:a16="http://schemas.microsoft.com/office/drawing/2014/main" id="{FF11A3E3-1D91-33E7-EADC-40549529B267}"/>
              </a:ext>
            </a:extLst>
          </p:cNvPr>
          <p:cNvCxnSpPr>
            <a:cxnSpLocks/>
          </p:cNvCxnSpPr>
          <p:nvPr/>
        </p:nvCxnSpPr>
        <p:spPr>
          <a:xfrm>
            <a:off x="3721429" y="4799295"/>
            <a:ext cx="724703" cy="0"/>
          </a:xfrm>
          <a:prstGeom prst="straightConnector1">
            <a:avLst/>
          </a:prstGeom>
          <a:noFill/>
          <a:ln w="19050" cap="flat" cmpd="sng">
            <a:solidFill>
              <a:srgbClr val="929292"/>
            </a:solidFill>
            <a:prstDash val="solid"/>
            <a:round/>
            <a:headEnd type="diamond" w="med" len="med"/>
            <a:tailEnd type="none" w="med" len="med"/>
          </a:ln>
        </p:spPr>
      </p:cxnSp>
      <p:sp>
        <p:nvSpPr>
          <p:cNvPr id="25" name="Google Shape;1366;p117">
            <a:extLst>
              <a:ext uri="{FF2B5EF4-FFF2-40B4-BE49-F238E27FC236}">
                <a16:creationId xmlns:a16="http://schemas.microsoft.com/office/drawing/2014/main" id="{24FA17D8-2C2F-5DA6-84C7-9427203C60D5}"/>
              </a:ext>
            </a:extLst>
          </p:cNvPr>
          <p:cNvSpPr txBox="1">
            <a:spLocks/>
          </p:cNvSpPr>
          <p:nvPr/>
        </p:nvSpPr>
        <p:spPr>
          <a:xfrm>
            <a:off x="8203429" y="2945259"/>
            <a:ext cx="2557497" cy="4571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hlink"/>
              </a:buClr>
              <a:buSzPts val="2700"/>
              <a:buFont typeface="Julius Sans One"/>
              <a:buNone/>
              <a:defRPr sz="2700" b="0" i="0" u="none" strike="noStrike" cap="none">
                <a:solidFill>
                  <a:schemeClr val="hlink"/>
                </a:solidFill>
                <a:latin typeface="Julius Sans One"/>
                <a:ea typeface="Julius Sans One"/>
                <a:cs typeface="Julius Sans One"/>
                <a:sym typeface="Julius Sans One"/>
              </a:defRPr>
            </a:lvl1pPr>
            <a:lvl2pPr marR="0" lvl="1"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2pPr>
            <a:lvl3pPr marR="0" lvl="2"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3pPr>
            <a:lvl4pPr marR="0" lvl="3"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4pPr>
            <a:lvl5pPr marR="0" lvl="4"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5pPr>
            <a:lvl6pPr marR="0" lvl="5"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6pPr>
            <a:lvl7pPr marR="0" lvl="6"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7pPr>
            <a:lvl8pPr marR="0" lvl="7"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8pPr>
            <a:lvl9pPr marR="0" lvl="8"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9pPr>
          </a:lstStyle>
          <a:p>
            <a:r>
              <a:rPr lang="en-IN" sz="2000" dirty="0" smtClean="0">
                <a:solidFill>
                  <a:schemeClr val="dk1"/>
                </a:solidFill>
                <a:latin typeface="+mn-lt"/>
              </a:rPr>
              <a:t>Ensure Data Privacy</a:t>
            </a:r>
            <a:endParaRPr lang="en-IN" sz="2000" dirty="0">
              <a:solidFill>
                <a:schemeClr val="dk1"/>
              </a:solidFill>
              <a:latin typeface="+mn-lt"/>
            </a:endParaRPr>
          </a:p>
        </p:txBody>
      </p:sp>
      <p:sp>
        <p:nvSpPr>
          <p:cNvPr id="26" name="Google Shape;1368;p117">
            <a:extLst>
              <a:ext uri="{FF2B5EF4-FFF2-40B4-BE49-F238E27FC236}">
                <a16:creationId xmlns:a16="http://schemas.microsoft.com/office/drawing/2014/main" id="{21F158A2-07EE-A88C-FFCF-1B9B1888D2F5}"/>
              </a:ext>
            </a:extLst>
          </p:cNvPr>
          <p:cNvSpPr txBox="1">
            <a:spLocks/>
          </p:cNvSpPr>
          <p:nvPr/>
        </p:nvSpPr>
        <p:spPr>
          <a:xfrm>
            <a:off x="1431073" y="4356830"/>
            <a:ext cx="2069669" cy="11107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hlink"/>
              </a:buClr>
              <a:buSzPts val="2700"/>
              <a:buFont typeface="Julius Sans One"/>
              <a:buNone/>
              <a:defRPr sz="2700" b="0" i="0" u="none" strike="noStrike" cap="none">
                <a:solidFill>
                  <a:schemeClr val="hlink"/>
                </a:solidFill>
                <a:latin typeface="Julius Sans One"/>
                <a:ea typeface="Julius Sans One"/>
                <a:cs typeface="Julius Sans One"/>
                <a:sym typeface="Julius Sans One"/>
              </a:defRPr>
            </a:lvl1pPr>
            <a:lvl2pPr marR="0" lvl="1"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2pPr>
            <a:lvl3pPr marR="0" lvl="2"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3pPr>
            <a:lvl4pPr marR="0" lvl="3"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4pPr>
            <a:lvl5pPr marR="0" lvl="4"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5pPr>
            <a:lvl6pPr marR="0" lvl="5"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6pPr>
            <a:lvl7pPr marR="0" lvl="6"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7pPr>
            <a:lvl8pPr marR="0" lvl="7"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8pPr>
            <a:lvl9pPr marR="0" lvl="8"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9pPr>
          </a:lstStyle>
          <a:p>
            <a:pPr algn="r"/>
            <a:r>
              <a:rPr lang="en-US" sz="2000" dirty="0" smtClean="0">
                <a:solidFill>
                  <a:schemeClr val="dk1"/>
                </a:solidFill>
                <a:latin typeface="+mn-lt"/>
              </a:rPr>
              <a:t>Achieve Regulatory Compliance</a:t>
            </a:r>
            <a:endParaRPr lang="en-IN" sz="2000" dirty="0">
              <a:solidFill>
                <a:schemeClr val="dk1"/>
              </a:solidFill>
              <a:latin typeface="+mn-lt"/>
            </a:endParaRPr>
          </a:p>
        </p:txBody>
      </p:sp>
      <p:cxnSp>
        <p:nvCxnSpPr>
          <p:cNvPr id="27" name="Google Shape;1370;p117">
            <a:extLst>
              <a:ext uri="{FF2B5EF4-FFF2-40B4-BE49-F238E27FC236}">
                <a16:creationId xmlns:a16="http://schemas.microsoft.com/office/drawing/2014/main" id="{D6E7468A-B56F-0722-68A8-B0DC9F50D746}"/>
              </a:ext>
            </a:extLst>
          </p:cNvPr>
          <p:cNvCxnSpPr/>
          <p:nvPr/>
        </p:nvCxnSpPr>
        <p:spPr>
          <a:xfrm>
            <a:off x="7245843" y="3173821"/>
            <a:ext cx="678300" cy="0"/>
          </a:xfrm>
          <a:prstGeom prst="straightConnector1">
            <a:avLst/>
          </a:prstGeom>
          <a:noFill/>
          <a:ln w="19050" cap="flat" cmpd="sng">
            <a:solidFill>
              <a:srgbClr val="929292"/>
            </a:solidFill>
            <a:prstDash val="solid"/>
            <a:round/>
            <a:headEnd type="none" w="med" len="med"/>
            <a:tailEnd type="diamond" w="med" len="med"/>
          </a:ln>
        </p:spPr>
      </p:cxnSp>
      <p:cxnSp>
        <p:nvCxnSpPr>
          <p:cNvPr id="28" name="Google Shape;1371;p117">
            <a:extLst>
              <a:ext uri="{FF2B5EF4-FFF2-40B4-BE49-F238E27FC236}">
                <a16:creationId xmlns:a16="http://schemas.microsoft.com/office/drawing/2014/main" id="{52229D0B-E7FE-89AB-A004-0C7E0E9A1BFC}"/>
              </a:ext>
            </a:extLst>
          </p:cNvPr>
          <p:cNvCxnSpPr/>
          <p:nvPr/>
        </p:nvCxnSpPr>
        <p:spPr>
          <a:xfrm>
            <a:off x="7245843" y="4833512"/>
            <a:ext cx="762000" cy="0"/>
          </a:xfrm>
          <a:prstGeom prst="straightConnector1">
            <a:avLst/>
          </a:prstGeom>
          <a:noFill/>
          <a:ln w="19050" cap="flat" cmpd="sng">
            <a:solidFill>
              <a:schemeClr val="lt2"/>
            </a:solidFill>
            <a:prstDash val="solid"/>
            <a:round/>
            <a:headEnd type="none" w="med" len="med"/>
            <a:tailEnd type="diamond" w="med" len="med"/>
          </a:ln>
        </p:spPr>
      </p:cxnSp>
      <p:cxnSp>
        <p:nvCxnSpPr>
          <p:cNvPr id="30" name="Google Shape;1373;p117">
            <a:extLst>
              <a:ext uri="{FF2B5EF4-FFF2-40B4-BE49-F238E27FC236}">
                <a16:creationId xmlns:a16="http://schemas.microsoft.com/office/drawing/2014/main" id="{C39185E4-07FE-2117-20CE-557BAAC9CAB5}"/>
              </a:ext>
            </a:extLst>
          </p:cNvPr>
          <p:cNvCxnSpPr>
            <a:cxnSpLocks/>
          </p:cNvCxnSpPr>
          <p:nvPr/>
        </p:nvCxnSpPr>
        <p:spPr>
          <a:xfrm rot="16200000" flipH="1">
            <a:off x="6569752" y="5242173"/>
            <a:ext cx="977" cy="156"/>
          </a:xfrm>
          <a:prstGeom prst="bentConnector3">
            <a:avLst>
              <a:gd name="adj1" fmla="val 50000"/>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900830884"/>
      </p:ext>
    </p:extLst>
  </p:cSld>
  <p:clrMapOvr>
    <a:masterClrMapping/>
  </p:clrMapOvr>
  <p:transition spd="slow">
    <p:cove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a:extLst>
              <a:ext uri="{FF2B5EF4-FFF2-40B4-BE49-F238E27FC236}">
                <a16:creationId xmlns:a16="http://schemas.microsoft.com/office/drawing/2014/main" id="{9D313448-A0F7-AF47-721A-DA68514F1C7F}"/>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a:ext>
            </a:extLst>
          </a:blip>
          <a:srcRect/>
          <a:stretch/>
        </p:blipFill>
        <p:spPr>
          <a:xfrm>
            <a:off x="124078" y="122548"/>
            <a:ext cx="3930143" cy="6588277"/>
          </a:xfrm>
        </p:spPr>
      </p:pic>
      <p:sp>
        <p:nvSpPr>
          <p:cNvPr id="6" name="Title 5">
            <a:extLst>
              <a:ext uri="{FF2B5EF4-FFF2-40B4-BE49-F238E27FC236}">
                <a16:creationId xmlns:a16="http://schemas.microsoft.com/office/drawing/2014/main" id="{9E9F697A-E282-E68A-E3A3-EF62273C9A15}"/>
              </a:ext>
            </a:extLst>
          </p:cNvPr>
          <p:cNvSpPr>
            <a:spLocks noGrp="1"/>
          </p:cNvSpPr>
          <p:nvPr>
            <p:ph type="title"/>
          </p:nvPr>
        </p:nvSpPr>
        <p:spPr>
          <a:xfrm>
            <a:off x="593725" y="1244338"/>
            <a:ext cx="2990850" cy="551557"/>
          </a:xfrm>
        </p:spPr>
        <p:txBody>
          <a:bodyPr>
            <a:normAutofit fontScale="90000"/>
          </a:bodyPr>
          <a:lstStyle/>
          <a:p>
            <a:r>
              <a:rPr lang="en-US" dirty="0"/>
              <a:t>Agenda</a:t>
            </a:r>
          </a:p>
        </p:txBody>
      </p:sp>
      <p:sp>
        <p:nvSpPr>
          <p:cNvPr id="7" name="Content Placeholder 2">
            <a:extLst>
              <a:ext uri="{FF2B5EF4-FFF2-40B4-BE49-F238E27FC236}">
                <a16:creationId xmlns:a16="http://schemas.microsoft.com/office/drawing/2014/main" id="{7DAD3A45-5314-6FCC-71A8-C26AD10436A9}"/>
              </a:ext>
            </a:extLst>
          </p:cNvPr>
          <p:cNvSpPr txBox="1">
            <a:spLocks/>
          </p:cNvSpPr>
          <p:nvPr/>
        </p:nvSpPr>
        <p:spPr>
          <a:xfrm>
            <a:off x="5425126" y="817995"/>
            <a:ext cx="5334000" cy="589283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800" dirty="0"/>
              <a:t>Introduction to Company </a:t>
            </a:r>
            <a:endParaRPr lang="en-IN" sz="1800" b="1" dirty="0">
              <a:solidFill>
                <a:srgbClr val="FF0000"/>
              </a:solidFill>
            </a:endParaRPr>
          </a:p>
          <a:p>
            <a:r>
              <a:rPr lang="en-IN" sz="1800" dirty="0"/>
              <a:t>Introduction to my job profile </a:t>
            </a:r>
            <a:endParaRPr lang="en-US" sz="1800" b="1" dirty="0">
              <a:solidFill>
                <a:srgbClr val="FF0000"/>
              </a:solidFill>
              <a:cs typeface="Times New Roman"/>
            </a:endParaRPr>
          </a:p>
          <a:p>
            <a:r>
              <a:rPr lang="en-US" sz="1800" dirty="0">
                <a:cs typeface="Times New Roman"/>
              </a:rPr>
              <a:t>Introduction to the Project </a:t>
            </a:r>
            <a:endParaRPr lang="en-US" sz="1800" b="1" dirty="0">
              <a:solidFill>
                <a:srgbClr val="FF0000"/>
              </a:solidFill>
              <a:cs typeface="Times New Roman"/>
            </a:endParaRPr>
          </a:p>
          <a:p>
            <a:r>
              <a:rPr lang="en-IN" sz="1800" dirty="0"/>
              <a:t>Problem statement, objectives and how it was achieved </a:t>
            </a:r>
            <a:endParaRPr lang="en-IN" sz="1800" b="1" dirty="0">
              <a:solidFill>
                <a:srgbClr val="FF0000"/>
              </a:solidFill>
            </a:endParaRPr>
          </a:p>
          <a:p>
            <a:r>
              <a:rPr lang="en-US" sz="1800" dirty="0">
                <a:cs typeface="Times New Roman"/>
              </a:rPr>
              <a:t>Tools worked on </a:t>
            </a:r>
            <a:endParaRPr lang="en-US" sz="1800" b="1" dirty="0">
              <a:solidFill>
                <a:srgbClr val="FF0000"/>
              </a:solidFill>
              <a:cs typeface="Times New Roman"/>
            </a:endParaRPr>
          </a:p>
          <a:p>
            <a:r>
              <a:rPr lang="en-IN" sz="1800" dirty="0"/>
              <a:t>Observations/ work experiences during the internship </a:t>
            </a:r>
            <a:endParaRPr lang="en-IN" sz="1800" b="1" dirty="0">
              <a:solidFill>
                <a:srgbClr val="FF0000"/>
              </a:solidFill>
            </a:endParaRPr>
          </a:p>
          <a:p>
            <a:r>
              <a:rPr lang="en-IN" sz="1800" dirty="0"/>
              <a:t>What skills (scientific and professional) were learned during the internship </a:t>
            </a:r>
            <a:endParaRPr lang="en-US" sz="1800" b="1" spc="-10" dirty="0">
              <a:solidFill>
                <a:srgbClr val="FF0000"/>
              </a:solidFill>
              <a:cs typeface="Times New Roman"/>
            </a:endParaRPr>
          </a:p>
          <a:p>
            <a:r>
              <a:rPr lang="en-US" sz="1800" spc="-10" dirty="0">
                <a:cs typeface="Times New Roman"/>
              </a:rPr>
              <a:t>Concluding Remarks (</a:t>
            </a:r>
            <a:r>
              <a:rPr lang="en-IN" sz="1800" spc="-10" dirty="0">
                <a:cs typeface="Times New Roman"/>
              </a:rPr>
              <a:t>C</a:t>
            </a:r>
            <a:r>
              <a:rPr lang="en-IN" sz="1800" dirty="0"/>
              <a:t>hallenges faced) </a:t>
            </a:r>
            <a:endParaRPr lang="en-US" sz="1800" b="1" spc="-10" dirty="0">
              <a:solidFill>
                <a:srgbClr val="FF0000"/>
              </a:solidFill>
              <a:cs typeface="Times New Roman"/>
            </a:endParaRPr>
          </a:p>
          <a:p>
            <a:r>
              <a:rPr lang="en-US" sz="1800" dirty="0">
                <a:cs typeface="Times New Roman"/>
              </a:rPr>
              <a:t>References</a:t>
            </a:r>
            <a:endParaRPr lang="en-US" sz="1800" dirty="0"/>
          </a:p>
          <a:p>
            <a:endParaRPr lang="en-US" sz="1800" dirty="0"/>
          </a:p>
        </p:txBody>
      </p:sp>
    </p:spTree>
    <p:extLst>
      <p:ext uri="{BB962C8B-B14F-4D97-AF65-F5344CB8AC3E}">
        <p14:creationId xmlns:p14="http://schemas.microsoft.com/office/powerpoint/2010/main" val="40279543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pPr/>
              <a:t>20</a:t>
            </a:fld>
            <a:endParaRPr lang="en-US"/>
          </a:p>
        </p:txBody>
      </p:sp>
      <p:sp>
        <p:nvSpPr>
          <p:cNvPr id="5" name="Title 40">
            <a:extLst>
              <a:ext uri="{FF2B5EF4-FFF2-40B4-BE49-F238E27FC236}">
                <a16:creationId xmlns:a16="http://schemas.microsoft.com/office/drawing/2014/main" id="{941725AE-6284-5A29-8FFF-A81AD4D31A02}"/>
              </a:ext>
            </a:extLst>
          </p:cNvPr>
          <p:cNvSpPr>
            <a:spLocks noGrp="1"/>
          </p:cNvSpPr>
          <p:nvPr>
            <p:ph type="title"/>
          </p:nvPr>
        </p:nvSpPr>
        <p:spPr/>
        <p:txBody>
          <a:bodyPr>
            <a:normAutofit/>
          </a:bodyPr>
          <a:lstStyle/>
          <a:p>
            <a:r>
              <a:rPr lang="en-US" sz="3600" b="1" dirty="0" smtClean="0">
                <a:latin typeface="+mn-lt"/>
              </a:rPr>
              <a:t>Confidential Computing </a:t>
            </a:r>
            <a:endParaRPr lang="en-US" sz="3600" b="1" dirty="0">
              <a:latin typeface="+mn-lt"/>
            </a:endParaRPr>
          </a:p>
        </p:txBody>
      </p:sp>
      <p:sp>
        <p:nvSpPr>
          <p:cNvPr id="6" name="Content Placeholder 5"/>
          <p:cNvSpPr txBox="1">
            <a:spLocks noGrp="1"/>
          </p:cNvSpPr>
          <p:nvPr>
            <p:ph idx="1"/>
          </p:nvPr>
        </p:nvSpPr>
        <p:spPr>
          <a:xfrm>
            <a:off x="838200" y="1643985"/>
            <a:ext cx="10515600" cy="480131"/>
          </a:xfrm>
          <a:prstGeom prst="rect">
            <a:avLst/>
          </a:prstGeom>
          <a:noFill/>
        </p:spPr>
        <p:txBody>
          <a:bodyPr wrap="square" rtlCol="0">
            <a:spAutoFit/>
          </a:bodyPr>
          <a:lstStyle/>
          <a:p>
            <a:pPr marL="0" indent="0">
              <a:buNone/>
            </a:pPr>
            <a:r>
              <a:rPr lang="en-US" sz="2800" b="1" dirty="0" smtClean="0">
                <a:latin typeface="Calibri" panose="020F0502020204030204" pitchFamily="34" charset="0"/>
                <a:ea typeface="Calibri" panose="020F0502020204030204" pitchFamily="34" charset="0"/>
                <a:cs typeface="Calibri" panose="020F0502020204030204" pitchFamily="34" charset="0"/>
              </a:rPr>
              <a:t>Outcomes:</a:t>
            </a:r>
          </a:p>
        </p:txBody>
      </p:sp>
      <p:graphicFrame>
        <p:nvGraphicFramePr>
          <p:cNvPr id="7" name="Diagram 6"/>
          <p:cNvGraphicFramePr/>
          <p:nvPr>
            <p:extLst>
              <p:ext uri="{D42A27DB-BD31-4B8C-83A1-F6EECF244321}">
                <p14:modId xmlns:p14="http://schemas.microsoft.com/office/powerpoint/2010/main" val="2936586934"/>
              </p:ext>
            </p:extLst>
          </p:nvPr>
        </p:nvGraphicFramePr>
        <p:xfrm>
          <a:off x="641318" y="2265680"/>
          <a:ext cx="10301002" cy="38973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2182509"/>
      </p:ext>
    </p:extLst>
  </p:cSld>
  <p:clrMapOvr>
    <a:masterClrMapping/>
  </p:clrMapOvr>
  <p:transition spd="slow">
    <p:cove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2D489D-9A04-2309-F5F7-8C852C6C1264}"/>
              </a:ext>
            </a:extLst>
          </p:cNvPr>
          <p:cNvSpPr/>
          <p:nvPr/>
        </p:nvSpPr>
        <p:spPr>
          <a:xfrm>
            <a:off x="1915554" y="1436605"/>
            <a:ext cx="9714453" cy="175603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1219169" rtl="0" eaLnBrk="1" fontAlgn="auto" latinLnBrk="0" hangingPunct="0">
              <a:spcAft>
                <a:spcPts val="600"/>
              </a:spcAft>
              <a:buClrTx/>
              <a:buSzTx/>
              <a:buFontTx/>
              <a:buNone/>
              <a:tabLst/>
              <a:defRPr/>
            </a:pPr>
            <a:r>
              <a:rPr lang="en-US" sz="1600" b="1" dirty="0">
                <a:solidFill>
                  <a:schemeClr val="tx1"/>
                </a:solidFill>
                <a:latin typeface="Calibri" panose="020F0502020204030204" pitchFamily="34" charset="0"/>
                <a:ea typeface="Calibri" panose="020F0502020204030204" pitchFamily="34" charset="0"/>
                <a:cs typeface="Calibri" panose="020F0502020204030204" pitchFamily="34" charset="0"/>
                <a:sym typeface="Helvetica Neue"/>
              </a:rPr>
              <a:t>PROBLEM STATEMENT</a:t>
            </a:r>
          </a:p>
          <a:p>
            <a:pPr marL="171450" indent="-171450" defTabSz="914126">
              <a:buFont typeface="Arial" panose="020B0604020202020204" pitchFamily="34" charset="0"/>
              <a:buChar char="•"/>
              <a:defRPr/>
            </a:pPr>
            <a:r>
              <a:rPr lang="en-US" sz="1600" b="1" dirty="0" smtClean="0">
                <a:solidFill>
                  <a:schemeClr val="tx1"/>
                </a:solidFill>
                <a:latin typeface="Calibri" panose="020F0502020204030204" pitchFamily="34" charset="0"/>
                <a:ea typeface="Calibri" panose="020F0502020204030204" pitchFamily="34" charset="0"/>
                <a:cs typeface="Calibri" panose="020F0502020204030204" pitchFamily="34" charset="0"/>
              </a:rPr>
              <a:t>Traditional </a:t>
            </a:r>
            <a:r>
              <a:rPr lang="en-US" sz="1600" b="1" dirty="0">
                <a:solidFill>
                  <a:schemeClr val="tx1"/>
                </a:solidFill>
                <a:latin typeface="Calibri" panose="020F0502020204030204" pitchFamily="34" charset="0"/>
                <a:ea typeface="Calibri" panose="020F0502020204030204" pitchFamily="34" charset="0"/>
                <a:cs typeface="Calibri" panose="020F0502020204030204" pitchFamily="34" charset="0"/>
              </a:rPr>
              <a:t>cloud deployments leave sensitive data vulnerable in </a:t>
            </a:r>
            <a:r>
              <a:rPr lang="en-US" sz="1600" b="1" dirty="0" smtClean="0">
                <a:solidFill>
                  <a:schemeClr val="tx1"/>
                </a:solidFill>
                <a:latin typeface="Calibri" panose="020F0502020204030204" pitchFamily="34" charset="0"/>
                <a:ea typeface="Calibri" panose="020F0502020204030204" pitchFamily="34" charset="0"/>
                <a:cs typeface="Calibri" panose="020F0502020204030204" pitchFamily="34" charset="0"/>
              </a:rPr>
              <a:t>client </a:t>
            </a:r>
            <a:r>
              <a:rPr lang="en-US" sz="1600" b="1" dirty="0">
                <a:solidFill>
                  <a:schemeClr val="tx1"/>
                </a:solidFill>
                <a:latin typeface="Calibri" panose="020F0502020204030204" pitchFamily="34" charset="0"/>
                <a:ea typeface="Calibri" panose="020F0502020204030204" pitchFamily="34" charset="0"/>
                <a:cs typeface="Calibri" panose="020F0502020204030204" pitchFamily="34" charset="0"/>
              </a:rPr>
              <a:t>environments, hindering cloud adoption and potentially causing financial losses</a:t>
            </a:r>
            <a:r>
              <a:rPr lang="en-US" sz="1600" dirty="0">
                <a:solidFill>
                  <a:schemeClr val="tx1"/>
                </a:solidFill>
              </a:rPr>
              <a:t>.</a:t>
            </a:r>
            <a:endParaRPr lang="en-US" sz="1600" b="1" dirty="0">
              <a:solidFill>
                <a:schemeClr val="tx1"/>
              </a:solidFill>
              <a:latin typeface="Calibri" panose="020F0502020204030204"/>
              <a:sym typeface="Helvetica Neue"/>
            </a:endParaRPr>
          </a:p>
          <a:p>
            <a:pPr marL="171450" indent="-171450" defTabSz="914126">
              <a:buFont typeface="Arial" panose="020B0604020202020204" pitchFamily="34" charset="0"/>
              <a:buChar char="•"/>
              <a:defRPr/>
            </a:pPr>
            <a:r>
              <a:rPr lang="en-US" sz="1600" b="1" dirty="0">
                <a:solidFill>
                  <a:schemeClr val="tx1"/>
                </a:solidFill>
                <a:latin typeface="Calibri" panose="020F0502020204030204" pitchFamily="34" charset="0"/>
                <a:ea typeface="Calibri" panose="020F0502020204030204" pitchFamily="34" charset="0"/>
                <a:cs typeface="Calibri" panose="020F0502020204030204" pitchFamily="34" charset="0"/>
              </a:rPr>
              <a:t>HCLTech can leverage confidential computing to provide a more secure cloud experience for clients, addressing compliance needs and differentiating its service offerings.</a:t>
            </a:r>
            <a:endParaRPr lang="en-US" sz="1600" b="1" dirty="0">
              <a:solidFill>
                <a:schemeClr val="tx1"/>
              </a:solidFill>
              <a:latin typeface="Calibri" panose="020F0502020204030204" pitchFamily="34" charset="0"/>
              <a:ea typeface="Calibri" panose="020F0502020204030204" pitchFamily="34" charset="0"/>
              <a:cs typeface="Calibri" panose="020F0502020204030204" pitchFamily="34" charset="0"/>
              <a:sym typeface="Helvetica Neue"/>
            </a:endParaRPr>
          </a:p>
        </p:txBody>
      </p:sp>
      <p:sp>
        <p:nvSpPr>
          <p:cNvPr id="5" name="Title 5">
            <a:extLst>
              <a:ext uri="{FF2B5EF4-FFF2-40B4-BE49-F238E27FC236}">
                <a16:creationId xmlns:a16="http://schemas.microsoft.com/office/drawing/2014/main" id="{97A5C53E-D839-9827-EB6E-13075FFF440E}"/>
              </a:ext>
            </a:extLst>
          </p:cNvPr>
          <p:cNvSpPr txBox="1">
            <a:spLocks/>
          </p:cNvSpPr>
          <p:nvPr/>
        </p:nvSpPr>
        <p:spPr>
          <a:xfrm>
            <a:off x="871030" y="366011"/>
            <a:ext cx="10972800" cy="535504"/>
          </a:xfrm>
          <a:prstGeom prst="rect">
            <a:avLst/>
          </a:prstGeom>
          <a:ln w="12700">
            <a:miter lim="400000"/>
          </a:ln>
        </p:spPr>
        <p:txBody>
          <a:bodyPr vert="horz" lIns="0" tIns="0" rIns="0" bIns="0" rtlCol="0" anchor="ctr" anchorCtr="0">
            <a:noAutofit/>
          </a:bodyPr>
          <a:lstStyle>
            <a:lvl1pPr algn="l" defTabSz="914126" rtl="0" eaLnBrk="1" latinLnBrk="0" hangingPunct="1">
              <a:lnSpc>
                <a:spcPct val="90000"/>
              </a:lnSpc>
              <a:spcBef>
                <a:spcPct val="0"/>
              </a:spcBef>
              <a:buNone/>
              <a:defRPr sz="2999" b="1" kern="1200">
                <a:solidFill>
                  <a:schemeClr val="tx1"/>
                </a:solidFill>
                <a:latin typeface="+mj-lt"/>
                <a:ea typeface="+mj-ea"/>
                <a:cs typeface="+mj-cs"/>
              </a:defRPr>
            </a:lvl1pPr>
          </a:lstStyle>
          <a:p>
            <a:r>
              <a:rPr lang="en-US" sz="3200" dirty="0">
                <a:latin typeface="Arial" panose="020B0604020202020204"/>
              </a:rPr>
              <a:t>Executive </a:t>
            </a:r>
            <a:r>
              <a:rPr lang="en-US" sz="3200" dirty="0" smtClean="0">
                <a:latin typeface="Calibri" panose="020F0502020204030204" pitchFamily="34" charset="0"/>
                <a:ea typeface="Calibri" panose="020F0502020204030204" pitchFamily="34" charset="0"/>
                <a:cs typeface="Calibri" panose="020F0502020204030204" pitchFamily="34" charset="0"/>
              </a:rPr>
              <a:t>Summary</a:t>
            </a:r>
            <a:endParaRPr lang="en-US" sz="3200" dirty="0">
              <a:latin typeface="Calibri" panose="020F0502020204030204" pitchFamily="34" charset="0"/>
              <a:ea typeface="Calibri" panose="020F0502020204030204" pitchFamily="34" charset="0"/>
              <a:cs typeface="Calibri" panose="020F0502020204030204" pitchFamily="34" charset="0"/>
            </a:endParaRPr>
          </a:p>
        </p:txBody>
      </p:sp>
      <p:cxnSp>
        <p:nvCxnSpPr>
          <p:cNvPr id="7" name="Straight Connector 6">
            <a:extLst>
              <a:ext uri="{FF2B5EF4-FFF2-40B4-BE49-F238E27FC236}">
                <a16:creationId xmlns:a16="http://schemas.microsoft.com/office/drawing/2014/main" id="{1F705154-F2B5-A304-8288-36662EEBC54C}"/>
              </a:ext>
            </a:extLst>
          </p:cNvPr>
          <p:cNvCxnSpPr>
            <a:cxnSpLocks/>
          </p:cNvCxnSpPr>
          <p:nvPr/>
        </p:nvCxnSpPr>
        <p:spPr>
          <a:xfrm>
            <a:off x="451175" y="3536341"/>
            <a:ext cx="10832123" cy="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pic>
        <p:nvPicPr>
          <p:cNvPr id="8" name="Graphic 7" descr="Classroom with solid fill">
            <a:extLst>
              <a:ext uri="{FF2B5EF4-FFF2-40B4-BE49-F238E27FC236}">
                <a16:creationId xmlns:a16="http://schemas.microsoft.com/office/drawing/2014/main" id="{5F68F0D3-1F6A-3CFE-29ED-70A19C8DFDD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37493" y="1624032"/>
            <a:ext cx="914400" cy="914400"/>
          </a:xfrm>
          <a:prstGeom prst="rect">
            <a:avLst/>
          </a:prstGeom>
        </p:spPr>
      </p:pic>
      <p:pic>
        <p:nvPicPr>
          <p:cNvPr id="11" name="Graphic 10" descr="Scales of justice with solid fill">
            <a:extLst>
              <a:ext uri="{FF2B5EF4-FFF2-40B4-BE49-F238E27FC236}">
                <a16:creationId xmlns:a16="http://schemas.microsoft.com/office/drawing/2014/main" id="{F0138750-7CC3-A13B-786F-D1547221E6D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615993" y="4758061"/>
            <a:ext cx="914400" cy="914400"/>
          </a:xfrm>
          <a:prstGeom prst="rect">
            <a:avLst/>
          </a:prstGeom>
        </p:spPr>
      </p:pic>
      <p:sp>
        <p:nvSpPr>
          <p:cNvPr id="12" name="Title 5">
            <a:extLst>
              <a:ext uri="{FF2B5EF4-FFF2-40B4-BE49-F238E27FC236}">
                <a16:creationId xmlns:a16="http://schemas.microsoft.com/office/drawing/2014/main" id="{178923F2-A5F4-C5AA-67B3-3D7F1CAD6B96}"/>
              </a:ext>
            </a:extLst>
          </p:cNvPr>
          <p:cNvSpPr txBox="1">
            <a:spLocks/>
          </p:cNvSpPr>
          <p:nvPr/>
        </p:nvSpPr>
        <p:spPr>
          <a:xfrm>
            <a:off x="165326" y="129030"/>
            <a:ext cx="10972800" cy="5355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rgbClr val="003C71"/>
                </a:solidFill>
                <a:uFillTx/>
                <a:latin typeface="Intel Clear"/>
                <a:ea typeface="Intel Clear Light" panose="020B0404020203020204" pitchFamily="34" charset="0"/>
                <a:cs typeface="Intel Clear"/>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endParaRPr lang="en-US" sz="4800" kern="0" dirty="0">
              <a:solidFill>
                <a:schemeClr val="bg1"/>
              </a:solidFill>
              <a:latin typeface="IntelOne Text" panose="020B0503020203020204" pitchFamily="34" charset="0"/>
              <a:cs typeface="Intel Clear Light" panose="020B0404020203020204" pitchFamily="34" charset="0"/>
            </a:endParaRPr>
          </a:p>
        </p:txBody>
      </p:sp>
      <p:sp>
        <p:nvSpPr>
          <p:cNvPr id="13" name="Rectangle 12">
            <a:extLst>
              <a:ext uri="{FF2B5EF4-FFF2-40B4-BE49-F238E27FC236}">
                <a16:creationId xmlns:a16="http://schemas.microsoft.com/office/drawing/2014/main" id="{14ED6010-FAE0-799C-4974-E8CDFB32BE3F}"/>
              </a:ext>
            </a:extLst>
          </p:cNvPr>
          <p:cNvSpPr/>
          <p:nvPr/>
        </p:nvSpPr>
        <p:spPr>
          <a:xfrm>
            <a:off x="1840139" y="3980292"/>
            <a:ext cx="9714453" cy="243888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219169" hangingPunct="0">
              <a:spcAft>
                <a:spcPts val="600"/>
              </a:spcAft>
              <a:defRPr/>
            </a:pPr>
            <a:r>
              <a:rPr lang="en-US" sz="1600" b="1" dirty="0">
                <a:solidFill>
                  <a:schemeClr val="tx1"/>
                </a:solidFill>
                <a:latin typeface="Calibri" panose="020F0502020204030204" pitchFamily="34" charset="0"/>
                <a:ea typeface="Calibri" panose="020F0502020204030204" pitchFamily="34" charset="0"/>
                <a:cs typeface="Calibri" panose="020F0502020204030204" pitchFamily="34" charset="0"/>
                <a:sym typeface="Helvetica Neue"/>
              </a:rPr>
              <a:t>SOLUTION</a:t>
            </a:r>
          </a:p>
          <a:p>
            <a:pPr marL="171450" indent="-171450" defTabSz="914126">
              <a:buFont typeface="Arial" panose="020B0604020202020204" pitchFamily="34" charset="0"/>
              <a:buChar char="•"/>
              <a:defRPr/>
            </a:pPr>
            <a:r>
              <a:rPr lang="en-US" sz="1600" b="1" dirty="0">
                <a:solidFill>
                  <a:schemeClr val="tx1"/>
                </a:solidFill>
                <a:latin typeface="Calibri" panose="020F0502020204030204" pitchFamily="34" charset="0"/>
                <a:ea typeface="Calibri" panose="020F0502020204030204" pitchFamily="34" charset="0"/>
                <a:cs typeface="Calibri" panose="020F0502020204030204" pitchFamily="34" charset="0"/>
              </a:rPr>
              <a:t>Confidential computing offers a promising solution to address these data security challenges in cloud </a:t>
            </a:r>
            <a:r>
              <a:rPr lang="en-US" sz="1600" b="1" dirty="0" smtClean="0">
                <a:solidFill>
                  <a:schemeClr val="tx1"/>
                </a:solidFill>
                <a:latin typeface="Calibri" panose="020F0502020204030204" pitchFamily="34" charset="0"/>
                <a:ea typeface="Calibri" panose="020F0502020204030204" pitchFamily="34" charset="0"/>
                <a:cs typeface="Calibri" panose="020F0502020204030204" pitchFamily="34" charset="0"/>
              </a:rPr>
              <a:t>environments, ensuring data remains secure even if the underlying cloud infrastructure is compromised.</a:t>
            </a:r>
          </a:p>
          <a:p>
            <a:pPr marL="171450" indent="-171450" defTabSz="914126">
              <a:buFont typeface="Arial" panose="020B0604020202020204" pitchFamily="34" charset="0"/>
              <a:buChar char="•"/>
              <a:defRPr/>
            </a:pPr>
            <a:endParaRPr lang="en-US" sz="1600" b="1" dirty="0" smtClean="0">
              <a:solidFill>
                <a:schemeClr val="tx1"/>
              </a:solidFill>
              <a:latin typeface="Calibri" panose="020F0502020204030204" pitchFamily="34" charset="0"/>
              <a:ea typeface="Calibri" panose="020F0502020204030204" pitchFamily="34" charset="0"/>
              <a:cs typeface="Calibri" panose="020F0502020204030204" pitchFamily="34" charset="0"/>
            </a:endParaRPr>
          </a:p>
          <a:p>
            <a:pPr defTabSz="914126">
              <a:defRPr/>
            </a:pPr>
            <a:r>
              <a:rPr lang="en-US" sz="1600" b="1" dirty="0" smtClean="0">
                <a:solidFill>
                  <a:schemeClr val="tx1"/>
                </a:solidFill>
                <a:latin typeface="Calibri" panose="020F0502020204030204" pitchFamily="34" charset="0"/>
                <a:ea typeface="Calibri" panose="020F0502020204030204" pitchFamily="34" charset="0"/>
                <a:cs typeface="Calibri" panose="020F0502020204030204" pitchFamily="34" charset="0"/>
                <a:sym typeface="Helvetica Neue"/>
              </a:rPr>
              <a:t>INTEL IMPACT</a:t>
            </a:r>
          </a:p>
          <a:p>
            <a:pPr marL="228600" indent="-228600" defTabSz="914126">
              <a:lnSpc>
                <a:spcPct val="90000"/>
              </a:lnSpc>
              <a:spcBef>
                <a:spcPts val="600"/>
              </a:spcBef>
              <a:buFont typeface="+mj-lt"/>
              <a:buAutoNum type="arabicPeriod"/>
              <a:defRPr/>
            </a:pPr>
            <a:r>
              <a:rPr lang="en-US" sz="1600" b="1" dirty="0">
                <a:solidFill>
                  <a:schemeClr val="tx1"/>
                </a:solidFill>
                <a:latin typeface="Calibri" panose="020F0502020204030204" pitchFamily="34" charset="0"/>
                <a:ea typeface="Calibri" panose="020F0502020204030204" pitchFamily="34" charset="0"/>
                <a:cs typeface="Calibri" panose="020F0502020204030204" pitchFamily="34" charset="0"/>
              </a:rPr>
              <a:t>Hardware </a:t>
            </a:r>
            <a:r>
              <a:rPr lang="en-US" sz="1600" b="1" dirty="0" smtClean="0">
                <a:solidFill>
                  <a:schemeClr val="tx1"/>
                </a:solidFill>
                <a:latin typeface="Calibri" panose="020F0502020204030204" pitchFamily="34" charset="0"/>
                <a:ea typeface="Calibri" panose="020F0502020204030204" pitchFamily="34" charset="0"/>
                <a:cs typeface="Calibri" panose="020F0502020204030204" pitchFamily="34" charset="0"/>
              </a:rPr>
              <a:t>Isolation</a:t>
            </a:r>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 Intel TDX &amp; SGX create secure enclaves within the CPU, isolating sensitive data processing in the cloud</a:t>
            </a:r>
            <a:r>
              <a:rPr lang="en-US" sz="1600" dirty="0" smtClean="0">
                <a:solidFill>
                  <a:schemeClr val="tx1"/>
                </a:solidFill>
                <a:latin typeface="Calibri" panose="020F0502020204030204" pitchFamily="34" charset="0"/>
                <a:ea typeface="Calibri" panose="020F0502020204030204" pitchFamily="34" charset="0"/>
                <a:cs typeface="Calibri" panose="020F0502020204030204" pitchFamily="34" charset="0"/>
              </a:rPr>
              <a:t>.</a:t>
            </a:r>
          </a:p>
          <a:p>
            <a:pPr marL="228600" indent="-228600" defTabSz="914126">
              <a:lnSpc>
                <a:spcPct val="90000"/>
              </a:lnSpc>
              <a:spcBef>
                <a:spcPts val="600"/>
              </a:spcBef>
              <a:buFont typeface="+mj-lt"/>
              <a:buAutoNum type="arabicPeriod"/>
              <a:defRPr/>
            </a:pPr>
            <a:r>
              <a:rPr lang="en-US" sz="1600" b="1" dirty="0">
                <a:solidFill>
                  <a:schemeClr val="tx1"/>
                </a:solidFill>
                <a:latin typeface="Calibri" panose="020F0502020204030204" pitchFamily="34" charset="0"/>
                <a:ea typeface="Calibri" panose="020F0502020204030204" pitchFamily="34" charset="0"/>
                <a:cs typeface="Calibri" panose="020F0502020204030204" pitchFamily="34" charset="0"/>
              </a:rPr>
              <a:t>Trusted Execution</a:t>
            </a:r>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 Intel Trust Authority verifies the integrity of these enclaves, boosting trust in confidential computing environments</a:t>
            </a:r>
            <a:r>
              <a:rPr lang="en-US" sz="1600" dirty="0" smtClean="0">
                <a:solidFill>
                  <a:schemeClr val="tx1"/>
                </a:solidFill>
                <a:latin typeface="Calibri" panose="020F0502020204030204" pitchFamily="34" charset="0"/>
                <a:ea typeface="Calibri" panose="020F0502020204030204" pitchFamily="34" charset="0"/>
                <a:cs typeface="Calibri" panose="020F0502020204030204" pitchFamily="34" charset="0"/>
              </a:rPr>
              <a:t>.</a:t>
            </a:r>
          </a:p>
          <a:p>
            <a:pPr marL="228600" indent="-228600" defTabSz="914126">
              <a:lnSpc>
                <a:spcPct val="90000"/>
              </a:lnSpc>
              <a:spcBef>
                <a:spcPts val="600"/>
              </a:spcBef>
              <a:buFont typeface="+mj-lt"/>
              <a:buAutoNum type="arabicPeriod"/>
              <a:defRPr/>
            </a:pPr>
            <a:r>
              <a:rPr lang="en-US" sz="1600" b="1" dirty="0">
                <a:solidFill>
                  <a:schemeClr val="tx1"/>
                </a:solidFill>
                <a:latin typeface="Calibri" panose="020F0502020204030204" pitchFamily="34" charset="0"/>
                <a:ea typeface="Calibri" panose="020F0502020204030204" pitchFamily="34" charset="0"/>
                <a:cs typeface="Calibri" panose="020F0502020204030204" pitchFamily="34" charset="0"/>
              </a:rPr>
              <a:t>Industry Leadership: </a:t>
            </a:r>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Intel drives confidential computing standards, fostering a robust ecosystem for secure cloud solutions</a:t>
            </a:r>
            <a:r>
              <a:rPr lang="en-US" sz="1600" dirty="0">
                <a:solidFill>
                  <a:schemeClr val="tx1"/>
                </a:solidFill>
              </a:rPr>
              <a:t>.</a:t>
            </a:r>
            <a:endParaRPr lang="en-US" sz="1600" b="1" dirty="0">
              <a:solidFill>
                <a:schemeClr val="tx1"/>
              </a:solidFill>
              <a:latin typeface="Calibri" panose="020F0502020204030204" pitchFamily="34" charset="0"/>
              <a:ea typeface="Calibri" panose="020F0502020204030204" pitchFamily="34" charset="0"/>
              <a:cs typeface="Calibri" panose="020F0502020204030204" pitchFamily="34" charset="0"/>
              <a:sym typeface="Helvetica Neue"/>
            </a:endParaRPr>
          </a:p>
        </p:txBody>
      </p:sp>
    </p:spTree>
    <p:extLst>
      <p:ext uri="{BB962C8B-B14F-4D97-AF65-F5344CB8AC3E}">
        <p14:creationId xmlns:p14="http://schemas.microsoft.com/office/powerpoint/2010/main" val="253601499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pPr/>
              <a:t>22</a:t>
            </a:fld>
            <a:endParaRPr lang="en-US"/>
          </a:p>
        </p:txBody>
      </p:sp>
      <p:sp>
        <p:nvSpPr>
          <p:cNvPr id="7" name="Title 1">
            <a:extLst>
              <a:ext uri="{FF2B5EF4-FFF2-40B4-BE49-F238E27FC236}">
                <a16:creationId xmlns:a16="http://schemas.microsoft.com/office/drawing/2014/main" id="{22405FD2-EFDF-4473-95B4-F88F83D488E9}"/>
              </a:ext>
            </a:extLst>
          </p:cNvPr>
          <p:cNvSpPr txBox="1">
            <a:spLocks/>
          </p:cNvSpPr>
          <p:nvPr/>
        </p:nvSpPr>
        <p:spPr bwMode="auto">
          <a:xfrm>
            <a:off x="879136" y="326686"/>
            <a:ext cx="9103064" cy="540641"/>
          </a:xfrm>
          <a:prstGeom prst="rect">
            <a:avLst/>
          </a:prstGeom>
          <a:noFill/>
          <a:ln>
            <a:noFill/>
          </a:ln>
        </p:spPr>
        <p:txBody>
          <a:bodyPr vert="horz" wrap="square" lIns="45720" tIns="45720" rIns="45720" bIns="45720" numCol="1" anchor="ctr" anchorCtr="0" compatLnSpc="1">
            <a:prstTxWarp prst="textNoShape">
              <a:avLst/>
            </a:prstTxWarp>
            <a:noAutofit/>
          </a:bodyPr>
          <a:lstStyle>
            <a:lvl1pPr algn="l" rtl="0" eaLnBrk="1" fontAlgn="base" hangingPunct="1">
              <a:spcBef>
                <a:spcPct val="0"/>
              </a:spcBef>
              <a:spcAft>
                <a:spcPct val="0"/>
              </a:spcAft>
              <a:defRPr sz="2400" b="1" cap="none" baseline="0">
                <a:solidFill>
                  <a:schemeClr val="bg2"/>
                </a:solidFill>
                <a:latin typeface="+mj-lt"/>
                <a:ea typeface="+mj-ea"/>
                <a:cs typeface="+mj-cs"/>
              </a:defRPr>
            </a:lvl1pPr>
            <a:lvl2pPr algn="l" rtl="0" eaLnBrk="1" fontAlgn="base" hangingPunct="1">
              <a:spcBef>
                <a:spcPct val="0"/>
              </a:spcBef>
              <a:spcAft>
                <a:spcPct val="0"/>
              </a:spcAft>
              <a:defRPr sz="2400" b="1">
                <a:solidFill>
                  <a:srgbClr val="00529B"/>
                </a:solidFill>
                <a:latin typeface="Novecento Book" pitchFamily="50" charset="0"/>
              </a:defRPr>
            </a:lvl2pPr>
            <a:lvl3pPr algn="l" rtl="0" eaLnBrk="1" fontAlgn="base" hangingPunct="1">
              <a:spcBef>
                <a:spcPct val="0"/>
              </a:spcBef>
              <a:spcAft>
                <a:spcPct val="0"/>
              </a:spcAft>
              <a:defRPr sz="2400" b="1">
                <a:solidFill>
                  <a:srgbClr val="00529B"/>
                </a:solidFill>
                <a:latin typeface="Novecento Book" pitchFamily="50" charset="0"/>
              </a:defRPr>
            </a:lvl3pPr>
            <a:lvl4pPr algn="l" rtl="0" eaLnBrk="1" fontAlgn="base" hangingPunct="1">
              <a:spcBef>
                <a:spcPct val="0"/>
              </a:spcBef>
              <a:spcAft>
                <a:spcPct val="0"/>
              </a:spcAft>
              <a:defRPr sz="2400" b="1">
                <a:solidFill>
                  <a:srgbClr val="00529B"/>
                </a:solidFill>
                <a:latin typeface="Novecento Book" pitchFamily="50" charset="0"/>
              </a:defRPr>
            </a:lvl4pPr>
            <a:lvl5pPr algn="l" rtl="0" eaLnBrk="1" fontAlgn="base" hangingPunct="1">
              <a:spcBef>
                <a:spcPct val="0"/>
              </a:spcBef>
              <a:spcAft>
                <a:spcPct val="0"/>
              </a:spcAft>
              <a:defRPr sz="2400" b="1">
                <a:solidFill>
                  <a:srgbClr val="00529B"/>
                </a:solidFill>
                <a:latin typeface="Novecento Book" pitchFamily="50" charset="0"/>
              </a:defRPr>
            </a:lvl5pPr>
            <a:lvl6pPr marL="457200" algn="l" rtl="0" eaLnBrk="1" fontAlgn="base" hangingPunct="1">
              <a:spcBef>
                <a:spcPct val="0"/>
              </a:spcBef>
              <a:spcAft>
                <a:spcPct val="0"/>
              </a:spcAft>
              <a:defRPr sz="2400" b="1">
                <a:solidFill>
                  <a:schemeClr val="bg1"/>
                </a:solidFill>
                <a:latin typeface="Arial" charset="0"/>
              </a:defRPr>
            </a:lvl6pPr>
            <a:lvl7pPr marL="914400" algn="l" rtl="0" eaLnBrk="1" fontAlgn="base" hangingPunct="1">
              <a:spcBef>
                <a:spcPct val="0"/>
              </a:spcBef>
              <a:spcAft>
                <a:spcPct val="0"/>
              </a:spcAft>
              <a:defRPr sz="2400" b="1">
                <a:solidFill>
                  <a:schemeClr val="bg1"/>
                </a:solidFill>
                <a:latin typeface="Arial" charset="0"/>
              </a:defRPr>
            </a:lvl7pPr>
            <a:lvl8pPr marL="1371600" algn="l" rtl="0" eaLnBrk="1" fontAlgn="base" hangingPunct="1">
              <a:spcBef>
                <a:spcPct val="0"/>
              </a:spcBef>
              <a:spcAft>
                <a:spcPct val="0"/>
              </a:spcAft>
              <a:defRPr sz="2400" b="1">
                <a:solidFill>
                  <a:schemeClr val="bg1"/>
                </a:solidFill>
                <a:latin typeface="Arial" charset="0"/>
              </a:defRPr>
            </a:lvl8pPr>
            <a:lvl9pPr marL="1828800" algn="l" rtl="0" eaLnBrk="1" fontAlgn="base" hangingPunct="1">
              <a:spcBef>
                <a:spcPct val="0"/>
              </a:spcBef>
              <a:spcAft>
                <a:spcPct val="0"/>
              </a:spcAft>
              <a:defRPr sz="2400" b="1">
                <a:solidFill>
                  <a:schemeClr val="bg1"/>
                </a:solidFill>
                <a:latin typeface="Arial" charset="0"/>
              </a:defRPr>
            </a:lvl9pPr>
          </a:lstStyle>
          <a:p>
            <a:pPr marL="0" marR="0" lvl="0" indent="0" algn="l" defTabSz="914126" rtl="0" eaLnBrk="1" fontAlgn="base" latinLnBrk="0" hangingPunct="1">
              <a:lnSpc>
                <a:spcPct val="90000"/>
              </a:lnSpc>
              <a:spcBef>
                <a:spcPct val="0"/>
              </a:spcBef>
              <a:spcAft>
                <a:spcPct val="0"/>
              </a:spcAft>
              <a:buClrTx/>
              <a:buSzTx/>
              <a:buFontTx/>
              <a:buNone/>
              <a:tabLst/>
              <a:defRPr/>
            </a:pPr>
            <a:r>
              <a:rPr kumimoji="0" lang="en-GB" sz="2400" b="1" i="0" u="none" strike="noStrike" kern="1200" cap="none" spc="0" normalizeH="0" baseline="0" noProof="0" dirty="0" smtClean="0">
                <a:ln>
                  <a:noFill/>
                </a:ln>
                <a:solidFill>
                  <a:schemeClr val="tx1"/>
                </a:solidFill>
                <a:effectLst/>
                <a:uLnTx/>
                <a:uFillTx/>
                <a:latin typeface="Arial" panose="020B0604020202020204"/>
                <a:ea typeface="+mj-ea"/>
                <a:cs typeface="+mj-cs"/>
              </a:rPr>
              <a:t>Confidential</a:t>
            </a:r>
            <a:r>
              <a:rPr kumimoji="0" lang="en-GB" sz="2400" b="1" i="0" u="none" strike="noStrike" kern="1200" cap="none" spc="0" normalizeH="0" noProof="0" dirty="0" smtClean="0">
                <a:ln>
                  <a:noFill/>
                </a:ln>
                <a:solidFill>
                  <a:schemeClr val="tx1"/>
                </a:solidFill>
                <a:effectLst/>
                <a:uLnTx/>
                <a:uFillTx/>
                <a:latin typeface="Arial" panose="020B0604020202020204"/>
                <a:ea typeface="+mj-ea"/>
                <a:cs typeface="+mj-cs"/>
              </a:rPr>
              <a:t> Computing</a:t>
            </a:r>
            <a:r>
              <a:rPr kumimoji="0" lang="en-GB" sz="2400" b="1" i="0" u="none" strike="noStrike" kern="1200" cap="none" spc="0" normalizeH="0" baseline="0" noProof="0" dirty="0" smtClean="0">
                <a:ln>
                  <a:noFill/>
                </a:ln>
                <a:solidFill>
                  <a:schemeClr val="tx1"/>
                </a:solidFill>
                <a:effectLst/>
                <a:uLnTx/>
                <a:uFillTx/>
                <a:latin typeface="Arial" panose="020B0604020202020204"/>
                <a:ea typeface="+mj-ea"/>
                <a:cs typeface="+mj-cs"/>
              </a:rPr>
              <a:t>: </a:t>
            </a:r>
            <a:r>
              <a:rPr kumimoji="0" lang="en-GB" sz="2400" b="1" i="0" u="none" strike="noStrike" kern="1200" cap="none" spc="0" normalizeH="0" baseline="0" noProof="0" dirty="0">
                <a:ln>
                  <a:noFill/>
                </a:ln>
                <a:solidFill>
                  <a:schemeClr val="tx1"/>
                </a:solidFill>
                <a:effectLst/>
                <a:uLnTx/>
                <a:uFillTx/>
                <a:latin typeface="Arial" panose="020B0604020202020204"/>
                <a:ea typeface="+mj-ea"/>
              </a:rPr>
              <a:t>Overview</a:t>
            </a:r>
            <a:endParaRPr kumimoji="0" lang="en-US" sz="2400" b="1" i="0" u="none" strike="noStrike" kern="1200" cap="none" spc="0" normalizeH="0" baseline="0" noProof="0" dirty="0">
              <a:ln>
                <a:noFill/>
              </a:ln>
              <a:solidFill>
                <a:schemeClr val="tx1"/>
              </a:solidFill>
              <a:effectLst/>
              <a:uLnTx/>
              <a:uFillTx/>
              <a:latin typeface="Arial" panose="020B0604020202020204"/>
              <a:ea typeface="+mj-ea"/>
              <a:cs typeface="Segoe UI" panose="020B0502040204020203" pitchFamily="34" charset="0"/>
            </a:endParaRPr>
          </a:p>
        </p:txBody>
      </p:sp>
      <p:pic>
        <p:nvPicPr>
          <p:cNvPr id="8" name="Picture 7"/>
          <p:cNvPicPr>
            <a:picLocks noChangeAspect="1"/>
          </p:cNvPicPr>
          <p:nvPr/>
        </p:nvPicPr>
        <p:blipFill>
          <a:blip r:embed="rId2"/>
          <a:stretch>
            <a:fillRect/>
          </a:stretch>
        </p:blipFill>
        <p:spPr>
          <a:xfrm>
            <a:off x="0" y="1734532"/>
            <a:ext cx="12000321" cy="3478491"/>
          </a:xfrm>
          <a:prstGeom prst="rect">
            <a:avLst/>
          </a:prstGeom>
        </p:spPr>
      </p:pic>
    </p:spTree>
    <p:extLst>
      <p:ext uri="{BB962C8B-B14F-4D97-AF65-F5344CB8AC3E}">
        <p14:creationId xmlns:p14="http://schemas.microsoft.com/office/powerpoint/2010/main" val="4108845000"/>
      </p:ext>
    </p:extLst>
  </p:cSld>
  <p:clrMapOvr>
    <a:masterClrMapping/>
  </p:clrMapOvr>
  <p:transition spd="slow">
    <p:cove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pPr/>
              <a:t>23</a:t>
            </a:fld>
            <a:endParaRPr lang="en-US"/>
          </a:p>
        </p:txBody>
      </p:sp>
      <p:sp>
        <p:nvSpPr>
          <p:cNvPr id="8" name="Rounded Rectangle 95">
            <a:extLst>
              <a:ext uri="{FF2B5EF4-FFF2-40B4-BE49-F238E27FC236}">
                <a16:creationId xmlns:a16="http://schemas.microsoft.com/office/drawing/2014/main" id="{318D7702-1F7B-3C82-60B7-797361BA58E4}"/>
              </a:ext>
            </a:extLst>
          </p:cNvPr>
          <p:cNvSpPr/>
          <p:nvPr/>
        </p:nvSpPr>
        <p:spPr>
          <a:xfrm>
            <a:off x="400851" y="1611719"/>
            <a:ext cx="10670478" cy="4068951"/>
          </a:xfrm>
          <a:prstGeom prst="roundRect">
            <a:avLst>
              <a:gd name="adj" fmla="val 3685"/>
            </a:avLst>
          </a:prstGeom>
          <a:noFill/>
          <a:ln w="6350">
            <a:solidFill>
              <a:srgbClr val="A5AF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Top Corners Rounded 160">
            <a:extLst>
              <a:ext uri="{FF2B5EF4-FFF2-40B4-BE49-F238E27FC236}">
                <a16:creationId xmlns:a16="http://schemas.microsoft.com/office/drawing/2014/main" id="{5F2FE260-14C5-FBA2-3A33-D14959ABF535}"/>
              </a:ext>
            </a:extLst>
          </p:cNvPr>
          <p:cNvSpPr/>
          <p:nvPr/>
        </p:nvSpPr>
        <p:spPr>
          <a:xfrm>
            <a:off x="539015" y="1819373"/>
            <a:ext cx="10452640" cy="1209154"/>
          </a:xfrm>
          <a:prstGeom prst="round2SameRect">
            <a:avLst>
              <a:gd name="adj1" fmla="val 0"/>
              <a:gd name="adj2" fmla="val 0"/>
            </a:avLst>
          </a:prstGeom>
          <a:solidFill>
            <a:srgbClr val="5F1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FFFFFF"/>
                </a:solidFill>
                <a:effectLst/>
                <a:uLnTx/>
                <a:uFillTx/>
                <a:latin typeface="Arial" panose="020B0604020202020204"/>
              </a:rPr>
              <a:t>Th</a:t>
            </a:r>
            <a:r>
              <a:rPr lang="en-US" sz="2800" dirty="0" smtClean="0">
                <a:solidFill>
                  <a:srgbClr val="FFFFFF"/>
                </a:solidFill>
                <a:latin typeface="Arial" panose="020B0604020202020204"/>
              </a:rPr>
              <a:t>e 4 Key Trends Driving Confidential Computing:</a:t>
            </a:r>
            <a:endParaRPr kumimoji="0" lang="en-US" sz="2800" b="0" i="0" u="none" strike="noStrike" kern="1200" cap="none" spc="0" normalizeH="0" baseline="0" noProof="0" dirty="0">
              <a:ln>
                <a:noFill/>
              </a:ln>
              <a:solidFill>
                <a:srgbClr val="FFFFFF"/>
              </a:solidFill>
              <a:effectLst/>
              <a:uLnTx/>
              <a:uFillTx/>
              <a:latin typeface="Arial" panose="020B0604020202020204"/>
            </a:endParaRPr>
          </a:p>
        </p:txBody>
      </p:sp>
      <p:sp>
        <p:nvSpPr>
          <p:cNvPr id="10" name="TextBox 9"/>
          <p:cNvSpPr txBox="1"/>
          <p:nvPr/>
        </p:nvSpPr>
        <p:spPr>
          <a:xfrm>
            <a:off x="400851" y="3231955"/>
            <a:ext cx="10512955" cy="3293209"/>
          </a:xfrm>
          <a:prstGeom prst="rect">
            <a:avLst/>
          </a:prstGeom>
          <a:noFill/>
        </p:spPr>
        <p:txBody>
          <a:bodyPr wrap="square" rtlCol="0">
            <a:spAutoFit/>
          </a:bodyPr>
          <a:lstStyle/>
          <a:p>
            <a:pPr marL="285750" indent="-285750">
              <a:buFont typeface="Arial" panose="020B0604020202020204" pitchFamily="34" charset="0"/>
              <a:buChar char="•"/>
            </a:pPr>
            <a:r>
              <a:rPr lang="en-US" sz="1600" b="1" dirty="0" smtClean="0">
                <a:latin typeface="Calibri" panose="020F0502020204030204" pitchFamily="34" charset="0"/>
                <a:ea typeface="Calibri" panose="020F0502020204030204" pitchFamily="34" charset="0"/>
                <a:cs typeface="Calibri" panose="020F0502020204030204" pitchFamily="34" charset="0"/>
              </a:rPr>
              <a:t>Enhanced Regulatory Compliance: </a:t>
            </a:r>
            <a:r>
              <a:rPr lang="en-US" sz="1600" dirty="0">
                <a:latin typeface="Calibri" panose="020F0502020204030204" pitchFamily="34" charset="0"/>
                <a:ea typeface="Calibri" panose="020F0502020204030204" pitchFamily="34" charset="0"/>
                <a:cs typeface="Calibri" panose="020F0502020204030204" pitchFamily="34" charset="0"/>
              </a:rPr>
              <a:t>Meet stringent data privacy regulations (e.g., GDPR, CCPA) by ensuring data confidentiality even during processing in the cloud. This reduces compliance risks and potential financial penalties</a:t>
            </a:r>
            <a:r>
              <a:rPr lang="en-US" sz="1600" dirty="0" smtClean="0">
                <a:latin typeface="Calibri" panose="020F0502020204030204" pitchFamily="34" charset="0"/>
                <a:ea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en-US" sz="1600" b="1"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b="1" dirty="0">
                <a:latin typeface="Calibri" panose="020F0502020204030204" pitchFamily="34" charset="0"/>
                <a:ea typeface="Calibri" panose="020F0502020204030204" pitchFamily="34" charset="0"/>
                <a:cs typeface="Calibri" panose="020F0502020204030204" pitchFamily="34" charset="0"/>
              </a:rPr>
              <a:t>Strengthened Cloud Security </a:t>
            </a:r>
            <a:r>
              <a:rPr lang="en-US" sz="1600" b="1" dirty="0" smtClean="0">
                <a:latin typeface="Calibri" panose="020F0502020204030204" pitchFamily="34" charset="0"/>
                <a:ea typeface="Calibri" panose="020F0502020204030204" pitchFamily="34" charset="0"/>
                <a:cs typeface="Calibri" panose="020F0502020204030204" pitchFamily="34" charset="0"/>
              </a:rPr>
              <a:t>Posture: </a:t>
            </a:r>
            <a:r>
              <a:rPr lang="en-US" sz="1600" dirty="0">
                <a:latin typeface="Calibri" panose="020F0502020204030204" pitchFamily="34" charset="0"/>
                <a:ea typeface="Calibri" panose="020F0502020204030204" pitchFamily="34" charset="0"/>
                <a:cs typeface="Calibri" panose="020F0502020204030204" pitchFamily="34" charset="0"/>
              </a:rPr>
              <a:t>Address growing concerns about data security in cloud environments. Confidential computing offers an additional layer of protection for sensitive data, fostering trust and encouraging broader cloud adoption for your organization</a:t>
            </a:r>
            <a:r>
              <a:rPr lang="en-US" sz="1600" dirty="0" smtClean="0">
                <a:latin typeface="Calibri" panose="020F0502020204030204" pitchFamily="34" charset="0"/>
                <a:ea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en-US" sz="1600" b="1"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b="1" dirty="0">
                <a:latin typeface="Calibri" panose="020F0502020204030204" pitchFamily="34" charset="0"/>
                <a:ea typeface="Calibri" panose="020F0502020204030204" pitchFamily="34" charset="0"/>
                <a:cs typeface="Calibri" panose="020F0502020204030204" pitchFamily="34" charset="0"/>
              </a:rPr>
              <a:t>Secure Collaboration for Sensitive Data </a:t>
            </a:r>
            <a:r>
              <a:rPr lang="en-US" sz="1600" b="1" dirty="0" smtClean="0">
                <a:latin typeface="Calibri" panose="020F0502020204030204" pitchFamily="34" charset="0"/>
                <a:ea typeface="Calibri" panose="020F0502020204030204" pitchFamily="34" charset="0"/>
                <a:cs typeface="Calibri" panose="020F0502020204030204" pitchFamily="34" charset="0"/>
              </a:rPr>
              <a:t>Analysis: </a:t>
            </a:r>
            <a:r>
              <a:rPr lang="en-US" sz="1600" dirty="0">
                <a:latin typeface="Calibri" panose="020F0502020204030204" pitchFamily="34" charset="0"/>
                <a:ea typeface="Calibri" panose="020F0502020204030204" pitchFamily="34" charset="0"/>
                <a:cs typeface="Calibri" panose="020F0502020204030204" pitchFamily="34" charset="0"/>
              </a:rPr>
              <a:t>Enable secure collaboration and analysis of highly sensitive data for critical applications like </a:t>
            </a:r>
            <a:r>
              <a:rPr lang="en-US" sz="1600" b="1" dirty="0">
                <a:latin typeface="Calibri" panose="020F0502020204030204" pitchFamily="34" charset="0"/>
                <a:ea typeface="Calibri" panose="020F0502020204030204" pitchFamily="34" charset="0"/>
                <a:cs typeface="Calibri" panose="020F0502020204030204" pitchFamily="34" charset="0"/>
              </a:rPr>
              <a:t>AI and Machine </a:t>
            </a:r>
            <a:r>
              <a:rPr lang="en-US" sz="1600" b="1" dirty="0" smtClean="0">
                <a:latin typeface="Calibri" panose="020F0502020204030204" pitchFamily="34" charset="0"/>
                <a:ea typeface="Calibri" panose="020F0502020204030204" pitchFamily="34" charset="0"/>
                <a:cs typeface="Calibri" panose="020F0502020204030204" pitchFamily="34" charset="0"/>
              </a:rPr>
              <a:t>Learning</a:t>
            </a:r>
            <a:r>
              <a:rPr lang="en-US" sz="1600" dirty="0" smtClean="0">
                <a:latin typeface="Calibri" panose="020F0502020204030204" pitchFamily="34" charset="0"/>
                <a:ea typeface="Calibri" panose="020F0502020204030204" pitchFamily="34" charset="0"/>
                <a:cs typeface="Calibri" panose="020F0502020204030204" pitchFamily="34" charset="0"/>
              </a:rPr>
              <a:t>, unlocking </a:t>
            </a:r>
            <a:r>
              <a:rPr lang="en-US" sz="1600" dirty="0">
                <a:latin typeface="Calibri" panose="020F0502020204030204" pitchFamily="34" charset="0"/>
                <a:ea typeface="Calibri" panose="020F0502020204030204" pitchFamily="34" charset="0"/>
                <a:cs typeface="Calibri" panose="020F0502020204030204" pitchFamily="34" charset="0"/>
              </a:rPr>
              <a:t>new possibilities for innovation and competitive advantage</a:t>
            </a:r>
            <a:r>
              <a:rPr lang="en-US" sz="1600" dirty="0" smtClean="0">
                <a:latin typeface="Calibri" panose="020F0502020204030204" pitchFamily="34" charset="0"/>
                <a:ea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en-US" sz="1600" b="1" dirty="0">
              <a:latin typeface="Calibri" panose="020F0502020204030204" pitchFamily="34" charset="0"/>
              <a:ea typeface="Calibri" panose="020F0502020204030204" pitchFamily="34" charset="0"/>
              <a:cs typeface="Calibri" panose="020F0502020204030204" pitchFamily="34" charset="0"/>
            </a:endParaRPr>
          </a:p>
          <a:p>
            <a:pPr marL="285750" lvl="1" indent="-285750">
              <a:buFont typeface="Arial" panose="020B0604020202020204" pitchFamily="34" charset="0"/>
              <a:buChar char="•"/>
            </a:pPr>
            <a:r>
              <a:rPr lang="en-US" sz="1600" b="1" dirty="0">
                <a:latin typeface="Calibri" panose="020F0502020204030204" pitchFamily="34" charset="0"/>
                <a:ea typeface="Calibri" panose="020F0502020204030204" pitchFamily="34" charset="0"/>
                <a:cs typeface="Calibri" panose="020F0502020204030204" pitchFamily="34" charset="0"/>
              </a:rPr>
              <a:t>Computational </a:t>
            </a:r>
            <a:r>
              <a:rPr lang="en-US" sz="1600" b="1" dirty="0" smtClean="0">
                <a:latin typeface="Calibri" panose="020F0502020204030204" pitchFamily="34" charset="0"/>
                <a:ea typeface="Calibri" panose="020F0502020204030204" pitchFamily="34" charset="0"/>
                <a:cs typeface="Calibri" panose="020F0502020204030204" pitchFamily="34" charset="0"/>
              </a:rPr>
              <a:t>Disclosure: </a:t>
            </a:r>
            <a:r>
              <a:rPr lang="en-GB" sz="1600" dirty="0" smtClean="0">
                <a:latin typeface="Calibri" panose="020F0502020204030204" pitchFamily="34" charset="0"/>
                <a:ea typeface="Calibri" panose="020F0502020204030204" pitchFamily="34" charset="0"/>
                <a:cs typeface="Calibri" panose="020F0502020204030204" pitchFamily="34" charset="0"/>
              </a:rPr>
              <a:t>Protection </a:t>
            </a:r>
            <a:r>
              <a:rPr lang="en-GB" sz="1600" dirty="0">
                <a:latin typeface="Calibri" panose="020F0502020204030204" pitchFamily="34" charset="0"/>
                <a:ea typeface="Calibri" panose="020F0502020204030204" pitchFamily="34" charset="0"/>
                <a:cs typeface="Calibri" panose="020F0502020204030204" pitchFamily="34" charset="0"/>
              </a:rPr>
              <a:t>from Computation Driven and Result Driven Disclosure – Machine Learning Privacy Principles</a:t>
            </a:r>
          </a:p>
          <a:p>
            <a:pPr marL="285750" indent="-285750">
              <a:buFont typeface="Arial" panose="020B0604020202020204" pitchFamily="34" charset="0"/>
              <a:buChar char="•"/>
            </a:pPr>
            <a:endParaRPr lang="en-US" sz="1600" b="1" dirty="0">
              <a:solidFill>
                <a:schemeClr val="bg2"/>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91729019"/>
      </p:ext>
    </p:extLst>
  </p:cSld>
  <p:clrMapOvr>
    <a:masterClrMapping/>
  </p:clrMapOvr>
  <p:transition spd="slow">
    <p:cove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1"/>
            <a:ext cx="12192000" cy="314085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cxnSp>
        <p:nvCxnSpPr>
          <p:cNvPr id="9" name="Straight Connector 8"/>
          <p:cNvCxnSpPr/>
          <p:nvPr/>
        </p:nvCxnSpPr>
        <p:spPr>
          <a:xfrm flipH="1">
            <a:off x="1280648" y="2361211"/>
            <a:ext cx="24046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flipV="1">
            <a:off x="1065268" y="2068617"/>
            <a:ext cx="231822" cy="2933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239294" y="1161228"/>
            <a:ext cx="2464595" cy="1200329"/>
          </a:xfrm>
          <a:prstGeom prst="rect">
            <a:avLst/>
          </a:prstGeom>
          <a:noFill/>
        </p:spPr>
        <p:txBody>
          <a:bodyPr wrap="square" rtlCol="0">
            <a:spAutoFit/>
          </a:bodyPr>
          <a:lstStyle/>
          <a:p>
            <a:pPr lvl="0">
              <a:defRPr/>
            </a:pPr>
            <a:r>
              <a:rPr lang="en-US" b="1" spc="-10" dirty="0">
                <a:solidFill>
                  <a:schemeClr val="bg1"/>
                </a:solidFill>
                <a:latin typeface="Calibri" panose="020F0502020204030204" pitchFamily="34" charset="0"/>
                <a:ea typeface="Calibri" panose="020F0502020204030204" pitchFamily="34" charset="0"/>
                <a:cs typeface="Calibri" panose="020F0502020204030204" pitchFamily="34" charset="0"/>
              </a:rPr>
              <a:t>HCL proposes to include Intel Confidential computing into HCL Cloud</a:t>
            </a:r>
            <a:endParaRPr kumimoji="0" lang="en-US"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082" name="Block Arc 1081">
            <a:extLst>
              <a:ext uri="{FF2B5EF4-FFF2-40B4-BE49-F238E27FC236}">
                <a16:creationId xmlns:a16="http://schemas.microsoft.com/office/drawing/2014/main" id="{86CABB4D-D4C5-CE1E-5771-D7E7AAAF8626}"/>
              </a:ext>
            </a:extLst>
          </p:cNvPr>
          <p:cNvSpPr/>
          <p:nvPr/>
        </p:nvSpPr>
        <p:spPr>
          <a:xfrm rot="10800000">
            <a:off x="8164627" y="313588"/>
            <a:ext cx="1582073" cy="1582073"/>
          </a:xfrm>
          <a:prstGeom prst="blockArc">
            <a:avLst>
              <a:gd name="adj1" fmla="val 10800000"/>
              <a:gd name="adj2" fmla="val 21560194"/>
              <a:gd name="adj3" fmla="val 2400"/>
            </a:avLst>
          </a:prstGeom>
          <a:solidFill>
            <a:srgbClr val="179B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26" tIns="34263" rIns="68526" bIns="34263" numCol="1" spcCol="0" rtlCol="0" fromWordArt="0" anchor="ctr" anchorCtr="0" forceAA="0" compatLnSpc="1">
            <a:prstTxWarp prst="textNoShape">
              <a:avLst/>
            </a:prstTxWarp>
            <a:noAutofit/>
          </a:bodyPr>
          <a:lstStyle/>
          <a:p>
            <a:pPr marL="0" marR="0" lvl="0" indent="0" algn="ctr" defTabSz="913578" rtl="0" eaLnBrk="1" fontAlgn="auto" latinLnBrk="0" hangingPunct="1">
              <a:lnSpc>
                <a:spcPct val="100000"/>
              </a:lnSpc>
              <a:spcBef>
                <a:spcPts val="0"/>
              </a:spcBef>
              <a:spcAft>
                <a:spcPts val="0"/>
              </a:spcAft>
              <a:buClrTx/>
              <a:buSzTx/>
              <a:buFontTx/>
              <a:buNone/>
              <a:tabLst/>
              <a:defRPr/>
            </a:pPr>
            <a:endParaRPr kumimoji="0" lang="ko-KR" altLang="en-US" sz="2399" b="0" i="0" u="none" strike="noStrike" kern="1200" cap="none" spc="0" normalizeH="0" baseline="0" noProof="0">
              <a:ln>
                <a:noFill/>
              </a:ln>
              <a:solidFill>
                <a:prstClr val="black"/>
              </a:solidFill>
              <a:effectLst/>
              <a:uLnTx/>
              <a:uFillTx/>
              <a:latin typeface="Arial" panose="020B0604020202020204"/>
              <a:ea typeface="맑은 고딕" panose="020B0503020000020004" pitchFamily="34" charset="-127"/>
              <a:cs typeface="+mn-cs"/>
            </a:endParaRPr>
          </a:p>
        </p:txBody>
      </p:sp>
      <p:sp>
        <p:nvSpPr>
          <p:cNvPr id="1083" name="Block Arc 1082">
            <a:extLst>
              <a:ext uri="{FF2B5EF4-FFF2-40B4-BE49-F238E27FC236}">
                <a16:creationId xmlns:a16="http://schemas.microsoft.com/office/drawing/2014/main" id="{58ACD135-20C9-BD53-D5DB-2B1BADD92469}"/>
              </a:ext>
            </a:extLst>
          </p:cNvPr>
          <p:cNvSpPr/>
          <p:nvPr/>
        </p:nvSpPr>
        <p:spPr>
          <a:xfrm rot="10800000">
            <a:off x="7783730" y="-107443"/>
            <a:ext cx="2442525" cy="2442524"/>
          </a:xfrm>
          <a:prstGeom prst="blockArc">
            <a:avLst>
              <a:gd name="adj1" fmla="val 10800000"/>
              <a:gd name="adj2" fmla="val 21581999"/>
              <a:gd name="adj3" fmla="val 165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26" tIns="34263" rIns="68526" bIns="34263" numCol="1" spcCol="0" rtlCol="0" fromWordArt="0" anchor="ctr" anchorCtr="0" forceAA="0" compatLnSpc="1">
            <a:prstTxWarp prst="textNoShape">
              <a:avLst/>
            </a:prstTxWarp>
            <a:noAutofit/>
          </a:bodyPr>
          <a:lstStyle/>
          <a:p>
            <a:pPr marL="0" marR="0" lvl="0" indent="0" algn="ctr" defTabSz="913578" rtl="0" eaLnBrk="1" fontAlgn="auto" latinLnBrk="0" hangingPunct="1">
              <a:lnSpc>
                <a:spcPct val="100000"/>
              </a:lnSpc>
              <a:spcBef>
                <a:spcPts val="0"/>
              </a:spcBef>
              <a:spcAft>
                <a:spcPts val="0"/>
              </a:spcAft>
              <a:buClrTx/>
              <a:buSzTx/>
              <a:buFontTx/>
              <a:buNone/>
              <a:tabLst/>
              <a:defRPr/>
            </a:pPr>
            <a:endParaRPr kumimoji="0" lang="ko-KR" altLang="en-US" sz="1999" b="0" i="0" u="none" strike="noStrike" kern="1200" cap="none" spc="0" normalizeH="0" baseline="0" noProof="0">
              <a:ln>
                <a:noFill/>
              </a:ln>
              <a:solidFill>
                <a:schemeClr val="bg1"/>
              </a:solidFill>
              <a:effectLst/>
              <a:uLnTx/>
              <a:uFillTx/>
              <a:latin typeface="Arial" panose="020B0604020202020204"/>
              <a:ea typeface="맑은 고딕" panose="020B0503020000020004" pitchFamily="34" charset="-127"/>
              <a:cs typeface="+mn-cs"/>
            </a:endParaRPr>
          </a:p>
        </p:txBody>
      </p:sp>
      <p:sp>
        <p:nvSpPr>
          <p:cNvPr id="1084" name="Oval 1083">
            <a:extLst>
              <a:ext uri="{FF2B5EF4-FFF2-40B4-BE49-F238E27FC236}">
                <a16:creationId xmlns:a16="http://schemas.microsoft.com/office/drawing/2014/main" id="{B3F393DA-65A5-0E65-255E-3BF0F6909A49}"/>
              </a:ext>
            </a:extLst>
          </p:cNvPr>
          <p:cNvSpPr/>
          <p:nvPr/>
        </p:nvSpPr>
        <p:spPr>
          <a:xfrm>
            <a:off x="7630813" y="1087329"/>
            <a:ext cx="329561" cy="317392"/>
          </a:xfrm>
          <a:prstGeom prst="ellipse">
            <a:avLst/>
          </a:prstGeom>
          <a:solidFill>
            <a:schemeClr val="bg1"/>
          </a:solidFill>
          <a:ln w="158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78" rtl="0" eaLnBrk="1" fontAlgn="auto" latinLnBrk="0" hangingPunct="1">
              <a:lnSpc>
                <a:spcPct val="100000"/>
              </a:lnSpc>
              <a:spcBef>
                <a:spcPts val="0"/>
              </a:spcBef>
              <a:spcAft>
                <a:spcPts val="0"/>
              </a:spcAft>
              <a:buClrTx/>
              <a:buSzTx/>
              <a:buFontTx/>
              <a:buNone/>
              <a:tabLst/>
              <a:defRPr/>
            </a:pPr>
            <a:endParaRPr kumimoji="0" lang="ko-KR" altLang="en-US" sz="2399" b="0" i="0" u="none" strike="noStrike" kern="1200" cap="none" spc="0" normalizeH="0" baseline="0" noProof="0">
              <a:ln>
                <a:noFill/>
              </a:ln>
              <a:solidFill>
                <a:prstClr val="white"/>
              </a:solidFill>
              <a:effectLst/>
              <a:uLnTx/>
              <a:uFillTx/>
              <a:latin typeface="Arial" panose="020B0604020202020204"/>
              <a:ea typeface="맑은 고딕" panose="020B0503020000020004" pitchFamily="34" charset="-127"/>
              <a:cs typeface="+mn-cs"/>
            </a:endParaRPr>
          </a:p>
        </p:txBody>
      </p:sp>
      <p:sp>
        <p:nvSpPr>
          <p:cNvPr id="1085" name="Google Shape;12184;p68">
            <a:extLst>
              <a:ext uri="{FF2B5EF4-FFF2-40B4-BE49-F238E27FC236}">
                <a16:creationId xmlns:a16="http://schemas.microsoft.com/office/drawing/2014/main" id="{FF3E8116-9E43-D36E-8BF3-567DE978C2D1}"/>
              </a:ext>
            </a:extLst>
          </p:cNvPr>
          <p:cNvSpPr/>
          <p:nvPr/>
        </p:nvSpPr>
        <p:spPr>
          <a:xfrm>
            <a:off x="7667705" y="1161228"/>
            <a:ext cx="204316" cy="219191"/>
          </a:xfrm>
          <a:custGeom>
            <a:avLst/>
            <a:gdLst/>
            <a:ahLst/>
            <a:cxnLst/>
            <a:rect l="l" t="t" r="r" b="b"/>
            <a:pathLst>
              <a:path w="11816" h="11689" extrusionOk="0">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solidFill>
            <a:schemeClr val="tx2">
              <a:lumMod val="75000"/>
            </a:schemeClr>
          </a:solidFill>
          <a:ln>
            <a:noFill/>
          </a:ln>
        </p:spPr>
        <p:txBody>
          <a:bodyPr spcFirstLastPara="1" wrap="square" lIns="68515" tIns="68515" rIns="68515" bIns="68515" anchor="ctr" anchorCtr="0">
            <a:noAutofit/>
          </a:bodyP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sz="11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86" name="Oval 1085">
            <a:extLst>
              <a:ext uri="{FF2B5EF4-FFF2-40B4-BE49-F238E27FC236}">
                <a16:creationId xmlns:a16="http://schemas.microsoft.com/office/drawing/2014/main" id="{889A18D4-0CC5-213C-B56C-2231651EF5F3}"/>
              </a:ext>
            </a:extLst>
          </p:cNvPr>
          <p:cNvSpPr/>
          <p:nvPr/>
        </p:nvSpPr>
        <p:spPr>
          <a:xfrm>
            <a:off x="7926268" y="1849405"/>
            <a:ext cx="329561" cy="317392"/>
          </a:xfrm>
          <a:prstGeom prst="ellipse">
            <a:avLst/>
          </a:prstGeom>
          <a:solidFill>
            <a:schemeClr val="bg1"/>
          </a:solidFill>
          <a:ln w="158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78" rtl="0" eaLnBrk="1" fontAlgn="auto" latinLnBrk="0" hangingPunct="1">
              <a:lnSpc>
                <a:spcPct val="100000"/>
              </a:lnSpc>
              <a:spcBef>
                <a:spcPts val="0"/>
              </a:spcBef>
              <a:spcAft>
                <a:spcPts val="0"/>
              </a:spcAft>
              <a:buClrTx/>
              <a:buSzTx/>
              <a:buFontTx/>
              <a:buNone/>
              <a:tabLst/>
              <a:defRPr/>
            </a:pPr>
            <a:endParaRPr kumimoji="0" lang="ko-KR" altLang="en-US" sz="2399" b="0" i="0" u="none" strike="noStrike" kern="1200" cap="none" spc="0" normalizeH="0" baseline="0" noProof="0">
              <a:ln>
                <a:noFill/>
              </a:ln>
              <a:solidFill>
                <a:prstClr val="white"/>
              </a:solidFill>
              <a:effectLst/>
              <a:uLnTx/>
              <a:uFillTx/>
              <a:latin typeface="Arial" panose="020B0604020202020204"/>
              <a:ea typeface="맑은 고딕" panose="020B0503020000020004" pitchFamily="34" charset="-127"/>
              <a:cs typeface="+mn-cs"/>
            </a:endParaRPr>
          </a:p>
        </p:txBody>
      </p:sp>
      <p:sp>
        <p:nvSpPr>
          <p:cNvPr id="1087" name="Google Shape;12184;p68">
            <a:extLst>
              <a:ext uri="{FF2B5EF4-FFF2-40B4-BE49-F238E27FC236}">
                <a16:creationId xmlns:a16="http://schemas.microsoft.com/office/drawing/2014/main" id="{C91B8E0C-A958-A606-1F0C-C1ED5A699E5F}"/>
              </a:ext>
            </a:extLst>
          </p:cNvPr>
          <p:cNvSpPr/>
          <p:nvPr/>
        </p:nvSpPr>
        <p:spPr>
          <a:xfrm>
            <a:off x="8329408" y="2068617"/>
            <a:ext cx="46054" cy="45719"/>
          </a:xfrm>
          <a:custGeom>
            <a:avLst/>
            <a:gdLst/>
            <a:ahLst/>
            <a:cxnLst/>
            <a:rect l="l" t="t" r="r" b="b"/>
            <a:pathLst>
              <a:path w="11816" h="11689" extrusionOk="0">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solidFill>
            <a:schemeClr val="tx2">
              <a:lumMod val="75000"/>
            </a:schemeClr>
          </a:solidFill>
          <a:ln>
            <a:noFill/>
          </a:ln>
        </p:spPr>
        <p:txBody>
          <a:bodyPr spcFirstLastPara="1" wrap="square" lIns="68515" tIns="68515" rIns="68515" bIns="68515" anchor="ctr" anchorCtr="0">
            <a:noAutofit/>
          </a:bodyP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sz="11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88" name="Oval 1087">
            <a:extLst>
              <a:ext uri="{FF2B5EF4-FFF2-40B4-BE49-F238E27FC236}">
                <a16:creationId xmlns:a16="http://schemas.microsoft.com/office/drawing/2014/main" id="{D526CC2F-93E2-DD42-4908-0E53CECA19A4}"/>
              </a:ext>
            </a:extLst>
          </p:cNvPr>
          <p:cNvSpPr/>
          <p:nvPr/>
        </p:nvSpPr>
        <p:spPr>
          <a:xfrm>
            <a:off x="10049611" y="1087329"/>
            <a:ext cx="329561" cy="317392"/>
          </a:xfrm>
          <a:prstGeom prst="ellipse">
            <a:avLst/>
          </a:prstGeom>
          <a:solidFill>
            <a:schemeClr val="bg1"/>
          </a:solidFill>
          <a:ln w="158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78" rtl="0" eaLnBrk="1" fontAlgn="auto" latinLnBrk="0" hangingPunct="1">
              <a:lnSpc>
                <a:spcPct val="100000"/>
              </a:lnSpc>
              <a:spcBef>
                <a:spcPts val="0"/>
              </a:spcBef>
              <a:spcAft>
                <a:spcPts val="0"/>
              </a:spcAft>
              <a:buClrTx/>
              <a:buSzTx/>
              <a:buFontTx/>
              <a:buNone/>
              <a:tabLst/>
              <a:defRPr/>
            </a:pPr>
            <a:endParaRPr kumimoji="0" lang="ko-KR" altLang="en-US" sz="2399" b="0" i="0" u="none" strike="noStrike" kern="1200" cap="none" spc="0" normalizeH="0" baseline="0" noProof="0">
              <a:ln>
                <a:noFill/>
              </a:ln>
              <a:solidFill>
                <a:prstClr val="white"/>
              </a:solidFill>
              <a:effectLst/>
              <a:uLnTx/>
              <a:uFillTx/>
              <a:latin typeface="Arial" panose="020B0604020202020204"/>
              <a:ea typeface="맑은 고딕" panose="020B0503020000020004" pitchFamily="34" charset="-127"/>
              <a:cs typeface="+mn-cs"/>
            </a:endParaRPr>
          </a:p>
        </p:txBody>
      </p:sp>
      <p:sp>
        <p:nvSpPr>
          <p:cNvPr id="1089" name="Google Shape;12184;p68">
            <a:extLst>
              <a:ext uri="{FF2B5EF4-FFF2-40B4-BE49-F238E27FC236}">
                <a16:creationId xmlns:a16="http://schemas.microsoft.com/office/drawing/2014/main" id="{D49731F0-8BB5-57E8-94D4-58715D460001}"/>
              </a:ext>
            </a:extLst>
          </p:cNvPr>
          <p:cNvSpPr/>
          <p:nvPr/>
        </p:nvSpPr>
        <p:spPr>
          <a:xfrm>
            <a:off x="10112233" y="1152301"/>
            <a:ext cx="204316" cy="219191"/>
          </a:xfrm>
          <a:custGeom>
            <a:avLst/>
            <a:gdLst/>
            <a:ahLst/>
            <a:cxnLst/>
            <a:rect l="l" t="t" r="r" b="b"/>
            <a:pathLst>
              <a:path w="11816" h="11689" extrusionOk="0">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solidFill>
            <a:schemeClr val="tx2">
              <a:lumMod val="75000"/>
            </a:schemeClr>
          </a:solidFill>
          <a:ln>
            <a:noFill/>
          </a:ln>
        </p:spPr>
        <p:txBody>
          <a:bodyPr spcFirstLastPara="1" wrap="square" lIns="68515" tIns="68515" rIns="68515" bIns="68515" anchor="ctr" anchorCtr="0">
            <a:noAutofit/>
          </a:bodyP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sz="11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90" name="Oval 1089">
            <a:extLst>
              <a:ext uri="{FF2B5EF4-FFF2-40B4-BE49-F238E27FC236}">
                <a16:creationId xmlns:a16="http://schemas.microsoft.com/office/drawing/2014/main" id="{B60A123F-505A-C874-92AA-C4BBD5A857AE}"/>
              </a:ext>
            </a:extLst>
          </p:cNvPr>
          <p:cNvSpPr/>
          <p:nvPr/>
        </p:nvSpPr>
        <p:spPr>
          <a:xfrm>
            <a:off x="9658378" y="1895662"/>
            <a:ext cx="329561" cy="317392"/>
          </a:xfrm>
          <a:prstGeom prst="ellipse">
            <a:avLst/>
          </a:prstGeom>
          <a:solidFill>
            <a:schemeClr val="bg1"/>
          </a:solidFill>
          <a:ln w="158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78" rtl="0" eaLnBrk="1" fontAlgn="auto" latinLnBrk="0" hangingPunct="1">
              <a:lnSpc>
                <a:spcPct val="100000"/>
              </a:lnSpc>
              <a:spcBef>
                <a:spcPts val="0"/>
              </a:spcBef>
              <a:spcAft>
                <a:spcPts val="0"/>
              </a:spcAft>
              <a:buClrTx/>
              <a:buSzTx/>
              <a:buFontTx/>
              <a:buNone/>
              <a:tabLst/>
              <a:defRPr/>
            </a:pPr>
            <a:endParaRPr kumimoji="0" lang="ko-KR" altLang="en-US" sz="2399" b="0" i="0" u="none" strike="noStrike" kern="1200" cap="none" spc="0" normalizeH="0" baseline="0" noProof="0">
              <a:ln>
                <a:noFill/>
              </a:ln>
              <a:solidFill>
                <a:prstClr val="white"/>
              </a:solidFill>
              <a:effectLst/>
              <a:uLnTx/>
              <a:uFillTx/>
              <a:latin typeface="Arial" panose="020B0604020202020204"/>
              <a:ea typeface="맑은 고딕" panose="020B0503020000020004" pitchFamily="34" charset="-127"/>
              <a:cs typeface="+mn-cs"/>
            </a:endParaRPr>
          </a:p>
        </p:txBody>
      </p:sp>
      <p:sp>
        <p:nvSpPr>
          <p:cNvPr id="1091" name="Google Shape;12184;p68">
            <a:extLst>
              <a:ext uri="{FF2B5EF4-FFF2-40B4-BE49-F238E27FC236}">
                <a16:creationId xmlns:a16="http://schemas.microsoft.com/office/drawing/2014/main" id="{BD4A4C29-4753-7181-821A-2ED8F22558B7}"/>
              </a:ext>
            </a:extLst>
          </p:cNvPr>
          <p:cNvSpPr/>
          <p:nvPr/>
        </p:nvSpPr>
        <p:spPr>
          <a:xfrm>
            <a:off x="9736645" y="1937616"/>
            <a:ext cx="166329" cy="307719"/>
          </a:xfrm>
          <a:custGeom>
            <a:avLst/>
            <a:gdLst/>
            <a:ahLst/>
            <a:cxnLst/>
            <a:rect l="l" t="t" r="r" b="b"/>
            <a:pathLst>
              <a:path w="11816" h="11689" extrusionOk="0">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solidFill>
            <a:schemeClr val="tx2">
              <a:lumMod val="75000"/>
            </a:schemeClr>
          </a:solidFill>
          <a:ln>
            <a:noFill/>
          </a:ln>
        </p:spPr>
        <p:txBody>
          <a:bodyPr spcFirstLastPara="1" wrap="square" lIns="68515" tIns="68515" rIns="68515" bIns="68515" anchor="ctr" anchorCtr="0">
            <a:noAutofit/>
          </a:bodyP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sz="11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92" name="Oval 1091">
            <a:extLst>
              <a:ext uri="{FF2B5EF4-FFF2-40B4-BE49-F238E27FC236}">
                <a16:creationId xmlns:a16="http://schemas.microsoft.com/office/drawing/2014/main" id="{D8DFC1BC-684A-2B05-7BCF-08763A62F32D}"/>
              </a:ext>
            </a:extLst>
          </p:cNvPr>
          <p:cNvSpPr/>
          <p:nvPr/>
        </p:nvSpPr>
        <p:spPr>
          <a:xfrm>
            <a:off x="8840211" y="2189752"/>
            <a:ext cx="329561" cy="317392"/>
          </a:xfrm>
          <a:prstGeom prst="ellipse">
            <a:avLst/>
          </a:prstGeom>
          <a:solidFill>
            <a:schemeClr val="bg1"/>
          </a:solidFill>
          <a:ln w="158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78" rtl="0" eaLnBrk="1" fontAlgn="auto" latinLnBrk="0" hangingPunct="1">
              <a:lnSpc>
                <a:spcPct val="100000"/>
              </a:lnSpc>
              <a:spcBef>
                <a:spcPts val="0"/>
              </a:spcBef>
              <a:spcAft>
                <a:spcPts val="0"/>
              </a:spcAft>
              <a:buClrTx/>
              <a:buSzTx/>
              <a:buFontTx/>
              <a:buNone/>
              <a:tabLst/>
              <a:defRPr/>
            </a:pPr>
            <a:endParaRPr kumimoji="0" lang="ko-KR" altLang="en-US" sz="2399" b="0" i="0" u="none" strike="noStrike" kern="1200" cap="none" spc="0" normalizeH="0" baseline="0" noProof="0">
              <a:ln>
                <a:noFill/>
              </a:ln>
              <a:solidFill>
                <a:prstClr val="white"/>
              </a:solidFill>
              <a:effectLst/>
              <a:uLnTx/>
              <a:uFillTx/>
              <a:latin typeface="Arial" panose="020B0604020202020204"/>
              <a:ea typeface="맑은 고딕" panose="020B0503020000020004" pitchFamily="34" charset="-127"/>
              <a:cs typeface="+mn-cs"/>
            </a:endParaRPr>
          </a:p>
        </p:txBody>
      </p:sp>
      <p:sp>
        <p:nvSpPr>
          <p:cNvPr id="1093" name="Google Shape;12184;p68">
            <a:extLst>
              <a:ext uri="{FF2B5EF4-FFF2-40B4-BE49-F238E27FC236}">
                <a16:creationId xmlns:a16="http://schemas.microsoft.com/office/drawing/2014/main" id="{847E067F-0B77-7ECE-DB20-9A3AC71A49A9}"/>
              </a:ext>
            </a:extLst>
          </p:cNvPr>
          <p:cNvSpPr/>
          <p:nvPr/>
        </p:nvSpPr>
        <p:spPr>
          <a:xfrm>
            <a:off x="8902833" y="2251616"/>
            <a:ext cx="204316" cy="219191"/>
          </a:xfrm>
          <a:custGeom>
            <a:avLst/>
            <a:gdLst/>
            <a:ahLst/>
            <a:cxnLst/>
            <a:rect l="l" t="t" r="r" b="b"/>
            <a:pathLst>
              <a:path w="11816" h="11689" extrusionOk="0">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solidFill>
            <a:schemeClr val="tx2">
              <a:lumMod val="75000"/>
            </a:schemeClr>
          </a:solidFill>
          <a:ln>
            <a:noFill/>
          </a:ln>
        </p:spPr>
        <p:txBody>
          <a:bodyPr spcFirstLastPara="1" wrap="square" lIns="68515" tIns="68515" rIns="68515" bIns="68515" anchor="ctr" anchorCtr="0">
            <a:noAutofit/>
          </a:bodyP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sz="11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95" name="TextBox 1094">
            <a:extLst>
              <a:ext uri="{FF2B5EF4-FFF2-40B4-BE49-F238E27FC236}">
                <a16:creationId xmlns:a16="http://schemas.microsoft.com/office/drawing/2014/main" id="{8917D0C8-F2D9-222E-0255-40F07C4A4E95}"/>
              </a:ext>
            </a:extLst>
          </p:cNvPr>
          <p:cNvSpPr txBox="1"/>
          <p:nvPr/>
        </p:nvSpPr>
        <p:spPr>
          <a:xfrm>
            <a:off x="6609228" y="1274539"/>
            <a:ext cx="285575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smtClean="0">
                <a:ln>
                  <a:noFill/>
                </a:ln>
                <a:solidFill>
                  <a:schemeClr val="bg1"/>
                </a:solidFill>
                <a:effectLst/>
                <a:uLnTx/>
                <a:uFillTx/>
                <a:ea typeface="+mn-ea"/>
                <a:cs typeface="+mn-cs"/>
              </a:rPr>
              <a:t>Data</a:t>
            </a:r>
            <a:r>
              <a:rPr kumimoji="0" lang="en-IN" sz="1200" b="0" i="0" u="none" strike="noStrike" kern="1200" cap="none" spc="0" normalizeH="0" noProof="0" dirty="0" smtClean="0">
                <a:ln>
                  <a:noFill/>
                </a:ln>
                <a:solidFill>
                  <a:schemeClr val="bg1"/>
                </a:solidFill>
                <a:effectLst/>
                <a:uLnTx/>
                <a:uFillTx/>
                <a:ea typeface="+mn-ea"/>
                <a:cs typeface="+mn-cs"/>
              </a:rPr>
              <a:t> Privacy</a:t>
            </a:r>
            <a:endParaRPr kumimoji="0" lang="en-IN" sz="1200" b="0" i="0" u="none" strike="noStrike" kern="1200" cap="none" spc="0" normalizeH="0" baseline="0" noProof="0" dirty="0">
              <a:ln>
                <a:noFill/>
              </a:ln>
              <a:solidFill>
                <a:schemeClr val="bg1"/>
              </a:solidFill>
              <a:effectLst/>
              <a:uLnTx/>
              <a:uFillTx/>
              <a:ea typeface="+mn-ea"/>
              <a:cs typeface="+mn-cs"/>
            </a:endParaRPr>
          </a:p>
        </p:txBody>
      </p:sp>
      <p:sp>
        <p:nvSpPr>
          <p:cNvPr id="1096" name="TextBox 1095">
            <a:extLst>
              <a:ext uri="{FF2B5EF4-FFF2-40B4-BE49-F238E27FC236}">
                <a16:creationId xmlns:a16="http://schemas.microsoft.com/office/drawing/2014/main" id="{73807CA6-7307-1295-AB62-9A8B7D95FC9E}"/>
              </a:ext>
            </a:extLst>
          </p:cNvPr>
          <p:cNvSpPr txBox="1"/>
          <p:nvPr/>
        </p:nvSpPr>
        <p:spPr>
          <a:xfrm>
            <a:off x="6402106" y="2178193"/>
            <a:ext cx="2962509" cy="276999"/>
          </a:xfrm>
          <a:prstGeom prst="rect">
            <a:avLst/>
          </a:prstGeom>
          <a:noFill/>
        </p:spPr>
        <p:txBody>
          <a:bodyPr wrap="square" rtlCol="0">
            <a:spAutoFit/>
          </a:bodyPr>
          <a:lstStyle/>
          <a:p>
            <a:pPr lvl="0"/>
            <a:r>
              <a:rPr lang="en-US" sz="1200" dirty="0">
                <a:solidFill>
                  <a:schemeClr val="bg1"/>
                </a:solidFill>
              </a:rPr>
              <a:t>Stronger Compliance</a:t>
            </a:r>
            <a:endPar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097" name="TextBox 1096">
            <a:extLst>
              <a:ext uri="{FF2B5EF4-FFF2-40B4-BE49-F238E27FC236}">
                <a16:creationId xmlns:a16="http://schemas.microsoft.com/office/drawing/2014/main" id="{4E55C901-6312-1FDC-6F12-04A3EE5A822F}"/>
              </a:ext>
            </a:extLst>
          </p:cNvPr>
          <p:cNvSpPr txBox="1"/>
          <p:nvPr/>
        </p:nvSpPr>
        <p:spPr>
          <a:xfrm>
            <a:off x="8231245" y="2569008"/>
            <a:ext cx="2885351" cy="276999"/>
          </a:xfrm>
          <a:prstGeom prst="rect">
            <a:avLst/>
          </a:prstGeom>
          <a:noFill/>
        </p:spPr>
        <p:txBody>
          <a:bodyPr wrap="square" rtlCol="0">
            <a:spAutoFit/>
          </a:bodyPr>
          <a:lstStyle/>
          <a:p>
            <a:pPr lvl="0"/>
            <a:r>
              <a:rPr lang="en-US" sz="1200" dirty="0">
                <a:solidFill>
                  <a:schemeClr val="bg1"/>
                </a:solidFill>
              </a:rPr>
              <a:t>Boosts Cloud Security</a:t>
            </a:r>
            <a:endParaRPr lang="en-GB" sz="1200" dirty="0">
              <a:solidFill>
                <a:schemeClr val="bg1"/>
              </a:solidFill>
              <a:latin typeface="Poppins" pitchFamily="2" charset="77"/>
              <a:cs typeface="Poppins" pitchFamily="2" charset="77"/>
            </a:endParaRPr>
          </a:p>
        </p:txBody>
      </p:sp>
      <p:sp>
        <p:nvSpPr>
          <p:cNvPr id="1098" name="TextBox 1097">
            <a:extLst>
              <a:ext uri="{FF2B5EF4-FFF2-40B4-BE49-F238E27FC236}">
                <a16:creationId xmlns:a16="http://schemas.microsoft.com/office/drawing/2014/main" id="{3136ADEE-18AD-C2F1-CC22-60DE404881AF}"/>
              </a:ext>
            </a:extLst>
          </p:cNvPr>
          <p:cNvSpPr txBox="1"/>
          <p:nvPr/>
        </p:nvSpPr>
        <p:spPr>
          <a:xfrm>
            <a:off x="10292147" y="1289470"/>
            <a:ext cx="2962509" cy="276999"/>
          </a:xfrm>
          <a:prstGeom prst="rect">
            <a:avLst/>
          </a:prstGeom>
          <a:noFill/>
        </p:spPr>
        <p:txBody>
          <a:bodyPr wrap="square" rtlCol="0">
            <a:spAutoFit/>
          </a:bodyPr>
          <a:lstStyle/>
          <a:p>
            <a:pPr lvl="0">
              <a:defRPr/>
            </a:pPr>
            <a:r>
              <a:rPr lang="en-US" sz="1200" dirty="0">
                <a:solidFill>
                  <a:schemeClr val="bg1"/>
                </a:solidFill>
              </a:rPr>
              <a:t>Advanced Threat Defense</a:t>
            </a:r>
            <a:endParaRPr kumimoji="0" lang="en-IN" sz="1200" b="0" i="0" u="none" strike="noStrike" kern="1200" cap="none" spc="0" normalizeH="0" baseline="0" noProof="0" dirty="0">
              <a:ln>
                <a:noFill/>
              </a:ln>
              <a:solidFill>
                <a:schemeClr val="bg1"/>
              </a:solidFill>
              <a:effectLst/>
              <a:uLnTx/>
              <a:uFillTx/>
              <a:latin typeface="Arial" panose="020B0604020202020204"/>
            </a:endParaRPr>
          </a:p>
        </p:txBody>
      </p:sp>
      <p:sp>
        <p:nvSpPr>
          <p:cNvPr id="1099" name="TextBox 1098">
            <a:extLst>
              <a:ext uri="{FF2B5EF4-FFF2-40B4-BE49-F238E27FC236}">
                <a16:creationId xmlns:a16="http://schemas.microsoft.com/office/drawing/2014/main" id="{8452F9CF-B8E8-37A2-2E6E-693F811A589D}"/>
              </a:ext>
            </a:extLst>
          </p:cNvPr>
          <p:cNvSpPr txBox="1"/>
          <p:nvPr/>
        </p:nvSpPr>
        <p:spPr>
          <a:xfrm>
            <a:off x="9910104" y="2178193"/>
            <a:ext cx="2962509" cy="276999"/>
          </a:xfrm>
          <a:prstGeom prst="rect">
            <a:avLst/>
          </a:prstGeom>
          <a:noFill/>
        </p:spPr>
        <p:txBody>
          <a:bodyPr wrap="square" rtlCol="0">
            <a:spAutoFit/>
          </a:bodyPr>
          <a:lstStyle/>
          <a:p>
            <a:pPr lvl="0">
              <a:defRPr/>
            </a:pPr>
            <a:r>
              <a:rPr lang="en-US" sz="1200" dirty="0">
                <a:solidFill>
                  <a:schemeClr val="bg1"/>
                </a:solidFill>
              </a:rPr>
              <a:t>Unlocks Secure AI/ML</a:t>
            </a:r>
            <a:endParaRPr kumimoji="0" lang="en-IN" sz="1200" b="0" i="0" u="none" strike="noStrike" kern="1200" cap="none" spc="0" normalizeH="0" baseline="0" noProof="0" dirty="0">
              <a:ln>
                <a:noFill/>
              </a:ln>
              <a:solidFill>
                <a:schemeClr val="bg1"/>
              </a:solidFill>
              <a:effectLst/>
              <a:uLnTx/>
              <a:uFillTx/>
              <a:latin typeface="Arial" panose="020B0604020202020204"/>
            </a:endParaRPr>
          </a:p>
        </p:txBody>
      </p:sp>
      <p:sp>
        <p:nvSpPr>
          <p:cNvPr id="1100" name="TextBox 1099">
            <a:extLst>
              <a:ext uri="{FF2B5EF4-FFF2-40B4-BE49-F238E27FC236}">
                <a16:creationId xmlns:a16="http://schemas.microsoft.com/office/drawing/2014/main" id="{B82354CF-71D5-1449-6039-DD0C4978FAB7}"/>
              </a:ext>
            </a:extLst>
          </p:cNvPr>
          <p:cNvSpPr txBox="1"/>
          <p:nvPr/>
        </p:nvSpPr>
        <p:spPr>
          <a:xfrm>
            <a:off x="8414753" y="1274539"/>
            <a:ext cx="1050231" cy="276999"/>
          </a:xfrm>
          <a:prstGeom prst="rect">
            <a:avLst/>
          </a:prstGeom>
          <a:noFill/>
        </p:spPr>
        <p:txBody>
          <a:bodyPr wrap="square" rtlCol="0">
            <a:spAutoFit/>
          </a:bodyPr>
          <a:lstStyle/>
          <a:p>
            <a:pPr lvl="0" algn="ctr">
              <a:defRPr/>
            </a:pPr>
            <a:r>
              <a:rPr lang="en-IN" sz="1200" b="1" dirty="0" smtClean="0">
                <a:solidFill>
                  <a:schemeClr val="bg1"/>
                </a:solidFill>
                <a:latin typeface="Calibri" panose="020F0502020204030204" pitchFamily="34" charset="0"/>
                <a:ea typeface="Calibri" panose="020F0502020204030204" pitchFamily="34" charset="0"/>
                <a:cs typeface="Calibri" panose="020F0502020204030204" pitchFamily="34" charset="0"/>
              </a:rPr>
              <a:t>Benefits</a:t>
            </a:r>
            <a:endParaRPr kumimoji="0" lang="en-IN" sz="1200" b="1"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48" name="Google Shape;12184;p68">
            <a:extLst>
              <a:ext uri="{FF2B5EF4-FFF2-40B4-BE49-F238E27FC236}">
                <a16:creationId xmlns:a16="http://schemas.microsoft.com/office/drawing/2014/main" id="{847E067F-0B77-7ECE-DB20-9A3AC71A49A9}"/>
              </a:ext>
            </a:extLst>
          </p:cNvPr>
          <p:cNvSpPr/>
          <p:nvPr/>
        </p:nvSpPr>
        <p:spPr>
          <a:xfrm>
            <a:off x="8005366" y="1914309"/>
            <a:ext cx="204316" cy="219191"/>
          </a:xfrm>
          <a:custGeom>
            <a:avLst/>
            <a:gdLst/>
            <a:ahLst/>
            <a:cxnLst/>
            <a:rect l="l" t="t" r="r" b="b"/>
            <a:pathLst>
              <a:path w="11816" h="11689" extrusionOk="0">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solidFill>
            <a:schemeClr val="tx2">
              <a:lumMod val="75000"/>
            </a:schemeClr>
          </a:solidFill>
          <a:ln>
            <a:noFill/>
          </a:ln>
        </p:spPr>
        <p:txBody>
          <a:bodyPr spcFirstLastPara="1" wrap="square" lIns="68515" tIns="68515" rIns="68515" bIns="68515" anchor="ctr" anchorCtr="0">
            <a:noAutofit/>
          </a:bodyP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sz="1100" b="0" i="0" u="none" strike="noStrike" kern="1200" cap="none" spc="0" normalizeH="0" baseline="0" noProof="0">
              <a:ln>
                <a:noFill/>
              </a:ln>
              <a:solidFill>
                <a:prstClr val="black"/>
              </a:solidFill>
              <a:effectLst/>
              <a:uLnTx/>
              <a:uFillTx/>
              <a:latin typeface="Arial" panose="020B0604020202020204"/>
              <a:ea typeface="+mn-ea"/>
              <a:cs typeface="+mn-cs"/>
            </a:endParaRPr>
          </a:p>
        </p:txBody>
      </p:sp>
      <p:pic>
        <p:nvPicPr>
          <p:cNvPr id="5" name="Picture 4"/>
          <p:cNvPicPr>
            <a:picLocks noChangeAspect="1"/>
          </p:cNvPicPr>
          <p:nvPr/>
        </p:nvPicPr>
        <p:blipFill>
          <a:blip r:embed="rId2"/>
          <a:stretch>
            <a:fillRect/>
          </a:stretch>
        </p:blipFill>
        <p:spPr>
          <a:xfrm>
            <a:off x="75414" y="3148543"/>
            <a:ext cx="12116586" cy="3286042"/>
          </a:xfrm>
          <a:prstGeom prst="rect">
            <a:avLst/>
          </a:prstGeom>
        </p:spPr>
      </p:pic>
    </p:spTree>
    <p:extLst>
      <p:ext uri="{BB962C8B-B14F-4D97-AF65-F5344CB8AC3E}">
        <p14:creationId xmlns:p14="http://schemas.microsoft.com/office/powerpoint/2010/main" val="2640165499"/>
      </p:ext>
    </p:extLst>
  </p:cSld>
  <p:clrMapOvr>
    <a:masterClrMapping/>
  </p:clrMapOvr>
  <p:transition spd="slow">
    <p:cove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2405FD2-EFDF-4473-95B4-F88F83D488E9}"/>
              </a:ext>
            </a:extLst>
          </p:cNvPr>
          <p:cNvSpPr txBox="1">
            <a:spLocks/>
          </p:cNvSpPr>
          <p:nvPr/>
        </p:nvSpPr>
        <p:spPr bwMode="auto">
          <a:xfrm>
            <a:off x="820131" y="339281"/>
            <a:ext cx="9028465" cy="540641"/>
          </a:xfrm>
          <a:prstGeom prst="rect">
            <a:avLst/>
          </a:prstGeom>
          <a:noFill/>
          <a:ln>
            <a:noFill/>
          </a:ln>
        </p:spPr>
        <p:txBody>
          <a:bodyPr vert="horz" wrap="square" lIns="45720" tIns="45720" rIns="45720" bIns="45720" numCol="1" anchor="ctr" anchorCtr="0" compatLnSpc="1">
            <a:prstTxWarp prst="textNoShape">
              <a:avLst/>
            </a:prstTxWarp>
            <a:noAutofit/>
          </a:bodyPr>
          <a:lstStyle>
            <a:lvl1pPr algn="l" rtl="0" eaLnBrk="1" fontAlgn="base" hangingPunct="1">
              <a:spcBef>
                <a:spcPct val="0"/>
              </a:spcBef>
              <a:spcAft>
                <a:spcPct val="0"/>
              </a:spcAft>
              <a:defRPr sz="2400" b="1" cap="none" baseline="0">
                <a:solidFill>
                  <a:schemeClr val="bg2"/>
                </a:solidFill>
                <a:latin typeface="+mj-lt"/>
                <a:ea typeface="+mj-ea"/>
                <a:cs typeface="+mj-cs"/>
              </a:defRPr>
            </a:lvl1pPr>
            <a:lvl2pPr algn="l" rtl="0" eaLnBrk="1" fontAlgn="base" hangingPunct="1">
              <a:spcBef>
                <a:spcPct val="0"/>
              </a:spcBef>
              <a:spcAft>
                <a:spcPct val="0"/>
              </a:spcAft>
              <a:defRPr sz="2400" b="1">
                <a:solidFill>
                  <a:srgbClr val="00529B"/>
                </a:solidFill>
                <a:latin typeface="Novecento Book" pitchFamily="50" charset="0"/>
              </a:defRPr>
            </a:lvl2pPr>
            <a:lvl3pPr algn="l" rtl="0" eaLnBrk="1" fontAlgn="base" hangingPunct="1">
              <a:spcBef>
                <a:spcPct val="0"/>
              </a:spcBef>
              <a:spcAft>
                <a:spcPct val="0"/>
              </a:spcAft>
              <a:defRPr sz="2400" b="1">
                <a:solidFill>
                  <a:srgbClr val="00529B"/>
                </a:solidFill>
                <a:latin typeface="Novecento Book" pitchFamily="50" charset="0"/>
              </a:defRPr>
            </a:lvl3pPr>
            <a:lvl4pPr algn="l" rtl="0" eaLnBrk="1" fontAlgn="base" hangingPunct="1">
              <a:spcBef>
                <a:spcPct val="0"/>
              </a:spcBef>
              <a:spcAft>
                <a:spcPct val="0"/>
              </a:spcAft>
              <a:defRPr sz="2400" b="1">
                <a:solidFill>
                  <a:srgbClr val="00529B"/>
                </a:solidFill>
                <a:latin typeface="Novecento Book" pitchFamily="50" charset="0"/>
              </a:defRPr>
            </a:lvl4pPr>
            <a:lvl5pPr algn="l" rtl="0" eaLnBrk="1" fontAlgn="base" hangingPunct="1">
              <a:spcBef>
                <a:spcPct val="0"/>
              </a:spcBef>
              <a:spcAft>
                <a:spcPct val="0"/>
              </a:spcAft>
              <a:defRPr sz="2400" b="1">
                <a:solidFill>
                  <a:srgbClr val="00529B"/>
                </a:solidFill>
                <a:latin typeface="Novecento Book" pitchFamily="50" charset="0"/>
              </a:defRPr>
            </a:lvl5pPr>
            <a:lvl6pPr marL="457200" algn="l" rtl="0" eaLnBrk="1" fontAlgn="base" hangingPunct="1">
              <a:spcBef>
                <a:spcPct val="0"/>
              </a:spcBef>
              <a:spcAft>
                <a:spcPct val="0"/>
              </a:spcAft>
              <a:defRPr sz="2400" b="1">
                <a:solidFill>
                  <a:schemeClr val="bg1"/>
                </a:solidFill>
                <a:latin typeface="Arial" charset="0"/>
              </a:defRPr>
            </a:lvl6pPr>
            <a:lvl7pPr marL="914400" algn="l" rtl="0" eaLnBrk="1" fontAlgn="base" hangingPunct="1">
              <a:spcBef>
                <a:spcPct val="0"/>
              </a:spcBef>
              <a:spcAft>
                <a:spcPct val="0"/>
              </a:spcAft>
              <a:defRPr sz="2400" b="1">
                <a:solidFill>
                  <a:schemeClr val="bg1"/>
                </a:solidFill>
                <a:latin typeface="Arial" charset="0"/>
              </a:defRPr>
            </a:lvl7pPr>
            <a:lvl8pPr marL="1371600" algn="l" rtl="0" eaLnBrk="1" fontAlgn="base" hangingPunct="1">
              <a:spcBef>
                <a:spcPct val="0"/>
              </a:spcBef>
              <a:spcAft>
                <a:spcPct val="0"/>
              </a:spcAft>
              <a:defRPr sz="2400" b="1">
                <a:solidFill>
                  <a:schemeClr val="bg1"/>
                </a:solidFill>
                <a:latin typeface="Arial" charset="0"/>
              </a:defRPr>
            </a:lvl8pPr>
            <a:lvl9pPr marL="1828800" algn="l" rtl="0" eaLnBrk="1" fontAlgn="base" hangingPunct="1">
              <a:spcBef>
                <a:spcPct val="0"/>
              </a:spcBef>
              <a:spcAft>
                <a:spcPct val="0"/>
              </a:spcAft>
              <a:defRPr sz="2400" b="1">
                <a:solidFill>
                  <a:schemeClr val="bg1"/>
                </a:solidFill>
                <a:latin typeface="Arial" charset="0"/>
              </a:defRPr>
            </a:lvl9pPr>
          </a:lstStyle>
          <a:p>
            <a:pPr lvl="0" defTabSz="914126">
              <a:lnSpc>
                <a:spcPct val="90000"/>
              </a:lnSpc>
              <a:defRPr/>
            </a:pPr>
            <a:r>
              <a:rPr kumimoji="0" lang="en-US" sz="2400" b="1" i="0" u="none" strike="noStrike" kern="1200" cap="none" spc="0" normalizeH="0" baseline="0" noProof="0" dirty="0" smtClean="0">
                <a:ln>
                  <a:noFill/>
                </a:ln>
                <a:solidFill>
                  <a:schemeClr val="tx1"/>
                </a:solidFill>
                <a:effectLst/>
                <a:uLnTx/>
                <a:uFillTx/>
                <a:latin typeface="Arial" panose="020B0604020202020204"/>
                <a:ea typeface="+mj-ea"/>
                <a:cs typeface="Segoe UI" panose="020B0502040204020203" pitchFamily="34" charset="0"/>
              </a:rPr>
              <a:t>Future</a:t>
            </a:r>
            <a:r>
              <a:rPr kumimoji="0" lang="en-US" sz="2400" b="1" i="0" u="none" strike="noStrike" kern="1200" cap="none" spc="0" normalizeH="0" noProof="0" dirty="0" smtClean="0">
                <a:ln>
                  <a:noFill/>
                </a:ln>
                <a:solidFill>
                  <a:schemeClr val="tx1"/>
                </a:solidFill>
                <a:effectLst/>
                <a:uLnTx/>
                <a:uFillTx/>
                <a:latin typeface="Arial" panose="020B0604020202020204"/>
                <a:ea typeface="+mj-ea"/>
                <a:cs typeface="Segoe UI" panose="020B0502040204020203" pitchFamily="34" charset="0"/>
              </a:rPr>
              <a:t> Of Work-</a:t>
            </a:r>
            <a:r>
              <a:rPr lang="en-US" dirty="0">
                <a:solidFill>
                  <a:schemeClr val="tx1"/>
                </a:solidFill>
              </a:rPr>
              <a:t> 4 Projects planned for CY24</a:t>
            </a:r>
            <a:endParaRPr kumimoji="0" lang="en-US" sz="2400" b="1" i="0" u="none" strike="noStrike" kern="1200" cap="none" spc="0" normalizeH="0" baseline="0" noProof="0" dirty="0">
              <a:ln>
                <a:noFill/>
              </a:ln>
              <a:solidFill>
                <a:schemeClr val="tx1"/>
              </a:solidFill>
              <a:effectLst/>
              <a:uLnTx/>
              <a:uFillTx/>
              <a:latin typeface="Arial" panose="020B0604020202020204"/>
              <a:cs typeface="Segoe UI" panose="020B0502040204020203" pitchFamily="34" charset="0"/>
            </a:endParaRPr>
          </a:p>
        </p:txBody>
      </p:sp>
      <p:graphicFrame>
        <p:nvGraphicFramePr>
          <p:cNvPr id="36" name="Diagram 35"/>
          <p:cNvGraphicFramePr/>
          <p:nvPr>
            <p:extLst>
              <p:ext uri="{D42A27DB-BD31-4B8C-83A1-F6EECF244321}">
                <p14:modId xmlns:p14="http://schemas.microsoft.com/office/powerpoint/2010/main" val="1164120652"/>
              </p:ext>
            </p:extLst>
          </p:nvPr>
        </p:nvGraphicFramePr>
        <p:xfrm>
          <a:off x="410590" y="879922"/>
          <a:ext cx="10628198"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544372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77DF6-D25A-7650-0B7C-89187A22F0A1}"/>
              </a:ext>
            </a:extLst>
          </p:cNvPr>
          <p:cNvSpPr>
            <a:spLocks noGrp="1"/>
          </p:cNvSpPr>
          <p:nvPr>
            <p:ph type="title"/>
          </p:nvPr>
        </p:nvSpPr>
        <p:spPr>
          <a:xfrm>
            <a:off x="762000" y="307924"/>
            <a:ext cx="11430000" cy="478537"/>
          </a:xfrm>
        </p:spPr>
        <p:txBody>
          <a:bodyPr/>
          <a:lstStyle/>
          <a:p>
            <a:r>
              <a:rPr lang="en-US" dirty="0">
                <a:latin typeface="+mn-lt"/>
              </a:rPr>
              <a:t>Enablement Plan</a:t>
            </a:r>
          </a:p>
        </p:txBody>
      </p:sp>
      <p:sp>
        <p:nvSpPr>
          <p:cNvPr id="3" name="Slide Number Placeholder 2">
            <a:extLst>
              <a:ext uri="{FF2B5EF4-FFF2-40B4-BE49-F238E27FC236}">
                <a16:creationId xmlns:a16="http://schemas.microsoft.com/office/drawing/2014/main" id="{B2876936-CAAA-B452-004E-D46AD4D505DF}"/>
              </a:ext>
            </a:extLst>
          </p:cNvPr>
          <p:cNvSpPr>
            <a:spLocks noGrp="1"/>
          </p:cNvSpPr>
          <p:nvPr>
            <p:ph type="sldNum" sz="quarter" idx="12"/>
          </p:nvPr>
        </p:nvSpPr>
        <p:spPr/>
        <p:txBody>
          <a:bodyPr/>
          <a:lstStyle/>
          <a:p>
            <a:fld id="{AE577F39-B882-FB4F-BD46-95C2A231B68A}" type="slidenum">
              <a:rPr lang="en-US" smtClean="0"/>
              <a:t>26</a:t>
            </a:fld>
            <a:endParaRPr lang="en-US"/>
          </a:p>
        </p:txBody>
      </p:sp>
      <p:graphicFrame>
        <p:nvGraphicFramePr>
          <p:cNvPr id="7" name="Diagram 6">
            <a:extLst>
              <a:ext uri="{FF2B5EF4-FFF2-40B4-BE49-F238E27FC236}">
                <a16:creationId xmlns:a16="http://schemas.microsoft.com/office/drawing/2014/main" id="{AE2E56AF-5618-7D57-A474-45ED214FC711}"/>
              </a:ext>
            </a:extLst>
          </p:cNvPr>
          <p:cNvGraphicFramePr/>
          <p:nvPr>
            <p:extLst>
              <p:ext uri="{D42A27DB-BD31-4B8C-83A1-F6EECF244321}">
                <p14:modId xmlns:p14="http://schemas.microsoft.com/office/powerpoint/2010/main" val="3956973196"/>
              </p:ext>
            </p:extLst>
          </p:nvPr>
        </p:nvGraphicFramePr>
        <p:xfrm>
          <a:off x="644146" y="1343991"/>
          <a:ext cx="11427023" cy="13740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8" name="Group 27">
            <a:extLst>
              <a:ext uri="{FF2B5EF4-FFF2-40B4-BE49-F238E27FC236}">
                <a16:creationId xmlns:a16="http://schemas.microsoft.com/office/drawing/2014/main" id="{65B376C8-8497-8F15-0BEC-7F710B34A4BC}"/>
              </a:ext>
            </a:extLst>
          </p:cNvPr>
          <p:cNvGrpSpPr/>
          <p:nvPr/>
        </p:nvGrpSpPr>
        <p:grpSpPr>
          <a:xfrm>
            <a:off x="644146" y="3108960"/>
            <a:ext cx="5451855" cy="2450592"/>
            <a:chOff x="642557" y="3108960"/>
            <a:chExt cx="4514659" cy="2450592"/>
          </a:xfrm>
        </p:grpSpPr>
        <p:sp>
          <p:nvSpPr>
            <p:cNvPr id="8" name="Rounded Rectangle 7">
              <a:extLst>
                <a:ext uri="{FF2B5EF4-FFF2-40B4-BE49-F238E27FC236}">
                  <a16:creationId xmlns:a16="http://schemas.microsoft.com/office/drawing/2014/main" id="{B2D680CF-D11D-51BB-D6D9-D8EFBA9A8E31}"/>
                </a:ext>
              </a:extLst>
            </p:cNvPr>
            <p:cNvSpPr/>
            <p:nvPr/>
          </p:nvSpPr>
          <p:spPr>
            <a:xfrm>
              <a:off x="647043" y="3108960"/>
              <a:ext cx="2204470" cy="75335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atin typeface="Poppins" pitchFamily="2" charset="77"/>
                  <a:cs typeface="Poppins" pitchFamily="2" charset="77"/>
                </a:rPr>
                <a:t>Awareness</a:t>
              </a:r>
            </a:p>
          </p:txBody>
        </p:sp>
        <p:sp>
          <p:nvSpPr>
            <p:cNvPr id="9" name="Rounded Rectangle 8">
              <a:extLst>
                <a:ext uri="{FF2B5EF4-FFF2-40B4-BE49-F238E27FC236}">
                  <a16:creationId xmlns:a16="http://schemas.microsoft.com/office/drawing/2014/main" id="{021CA34F-1A7E-D08F-C4B8-531172F2FD5F}"/>
                </a:ext>
              </a:extLst>
            </p:cNvPr>
            <p:cNvSpPr/>
            <p:nvPr/>
          </p:nvSpPr>
          <p:spPr>
            <a:xfrm>
              <a:off x="642557" y="3965019"/>
              <a:ext cx="2204470" cy="75335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atin typeface="Poppins" pitchFamily="2" charset="77"/>
                  <a:cs typeface="Poppins" pitchFamily="2" charset="77"/>
                </a:rPr>
                <a:t>Enablement</a:t>
              </a:r>
            </a:p>
          </p:txBody>
        </p:sp>
        <p:sp>
          <p:nvSpPr>
            <p:cNvPr id="10" name="Rounded Rectangle 9">
              <a:extLst>
                <a:ext uri="{FF2B5EF4-FFF2-40B4-BE49-F238E27FC236}">
                  <a16:creationId xmlns:a16="http://schemas.microsoft.com/office/drawing/2014/main" id="{88D84835-D207-82F5-6A34-AF3ED8993ED5}"/>
                </a:ext>
              </a:extLst>
            </p:cNvPr>
            <p:cNvSpPr/>
            <p:nvPr/>
          </p:nvSpPr>
          <p:spPr>
            <a:xfrm>
              <a:off x="642557" y="4806198"/>
              <a:ext cx="2204470" cy="75335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atin typeface="Poppins" pitchFamily="2" charset="77"/>
                  <a:cs typeface="Poppins" pitchFamily="2" charset="77"/>
                </a:rPr>
                <a:t>Social media Promotion</a:t>
              </a:r>
            </a:p>
          </p:txBody>
        </p:sp>
        <p:sp>
          <p:nvSpPr>
            <p:cNvPr id="11" name="Rounded Rectangle 10">
              <a:extLst>
                <a:ext uri="{FF2B5EF4-FFF2-40B4-BE49-F238E27FC236}">
                  <a16:creationId xmlns:a16="http://schemas.microsoft.com/office/drawing/2014/main" id="{3B734C3C-0735-0695-DFB1-20E85F8783D9}"/>
                </a:ext>
              </a:extLst>
            </p:cNvPr>
            <p:cNvSpPr/>
            <p:nvPr/>
          </p:nvSpPr>
          <p:spPr>
            <a:xfrm>
              <a:off x="2952746" y="3108960"/>
              <a:ext cx="2204470" cy="75335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atin typeface="Poppins" pitchFamily="2" charset="77"/>
                  <a:cs typeface="Poppins" pitchFamily="2" charset="77"/>
                </a:rPr>
                <a:t>Internal </a:t>
              </a:r>
              <a:r>
                <a:rPr lang="en-US" sz="1400" dirty="0" err="1">
                  <a:latin typeface="Poppins" pitchFamily="2" charset="77"/>
                  <a:cs typeface="Poppins" pitchFamily="2" charset="77"/>
                </a:rPr>
                <a:t>Promoation</a:t>
              </a:r>
              <a:r>
                <a:rPr lang="en-US" sz="1400" dirty="0">
                  <a:latin typeface="Poppins" pitchFamily="2" charset="77"/>
                  <a:cs typeface="Poppins" pitchFamily="2" charset="77"/>
                </a:rPr>
                <a:t>, Offering Release</a:t>
              </a:r>
            </a:p>
          </p:txBody>
        </p:sp>
        <p:sp>
          <p:nvSpPr>
            <p:cNvPr id="12" name="Rounded Rectangle 11">
              <a:extLst>
                <a:ext uri="{FF2B5EF4-FFF2-40B4-BE49-F238E27FC236}">
                  <a16:creationId xmlns:a16="http://schemas.microsoft.com/office/drawing/2014/main" id="{DA909181-D594-9FDF-5437-C6961673E254}"/>
                </a:ext>
              </a:extLst>
            </p:cNvPr>
            <p:cNvSpPr/>
            <p:nvPr/>
          </p:nvSpPr>
          <p:spPr>
            <a:xfrm>
              <a:off x="2948260" y="3965019"/>
              <a:ext cx="2204470" cy="75335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atin typeface="Poppins" pitchFamily="2" charset="77"/>
                  <a:cs typeface="Poppins" pitchFamily="2" charset="77"/>
                </a:rPr>
                <a:t>Webinar &amp; SPARK session</a:t>
              </a:r>
            </a:p>
          </p:txBody>
        </p:sp>
        <p:sp>
          <p:nvSpPr>
            <p:cNvPr id="13" name="Rounded Rectangle 12">
              <a:extLst>
                <a:ext uri="{FF2B5EF4-FFF2-40B4-BE49-F238E27FC236}">
                  <a16:creationId xmlns:a16="http://schemas.microsoft.com/office/drawing/2014/main" id="{9459A877-733C-FF04-EECA-43D93FBFCA4D}"/>
                </a:ext>
              </a:extLst>
            </p:cNvPr>
            <p:cNvSpPr/>
            <p:nvPr/>
          </p:nvSpPr>
          <p:spPr>
            <a:xfrm>
              <a:off x="2948260" y="4806198"/>
              <a:ext cx="2204470" cy="75335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atin typeface="Poppins" pitchFamily="2" charset="77"/>
                  <a:cs typeface="Poppins" pitchFamily="2" charset="77"/>
                </a:rPr>
                <a:t>Tech Day</a:t>
              </a:r>
            </a:p>
          </p:txBody>
        </p:sp>
      </p:grpSp>
      <p:grpSp>
        <p:nvGrpSpPr>
          <p:cNvPr id="29" name="Group 28">
            <a:extLst>
              <a:ext uri="{FF2B5EF4-FFF2-40B4-BE49-F238E27FC236}">
                <a16:creationId xmlns:a16="http://schemas.microsoft.com/office/drawing/2014/main" id="{431D40E3-CA2C-4D82-2F8A-AC8EFCDD04B5}"/>
              </a:ext>
            </a:extLst>
          </p:cNvPr>
          <p:cNvGrpSpPr/>
          <p:nvPr/>
        </p:nvGrpSpPr>
        <p:grpSpPr>
          <a:xfrm>
            <a:off x="6365813" y="3108960"/>
            <a:ext cx="5315210" cy="2450592"/>
            <a:chOff x="7432999" y="3108960"/>
            <a:chExt cx="4514659" cy="2450592"/>
          </a:xfrm>
        </p:grpSpPr>
        <p:sp>
          <p:nvSpPr>
            <p:cNvPr id="22" name="Rounded Rectangle 21">
              <a:extLst>
                <a:ext uri="{FF2B5EF4-FFF2-40B4-BE49-F238E27FC236}">
                  <a16:creationId xmlns:a16="http://schemas.microsoft.com/office/drawing/2014/main" id="{6DA41E99-BE62-0BD9-9100-EE603EE665D8}"/>
                </a:ext>
              </a:extLst>
            </p:cNvPr>
            <p:cNvSpPr/>
            <p:nvPr/>
          </p:nvSpPr>
          <p:spPr>
            <a:xfrm>
              <a:off x="7437485" y="3108960"/>
              <a:ext cx="2204470" cy="75335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atin typeface="Poppins" pitchFamily="2" charset="77"/>
                  <a:cs typeface="Poppins" pitchFamily="2" charset="77"/>
                </a:rPr>
                <a:t>Email, Newsletter, Tech-bytes</a:t>
              </a:r>
            </a:p>
          </p:txBody>
        </p:sp>
        <p:sp>
          <p:nvSpPr>
            <p:cNvPr id="23" name="Rounded Rectangle 22">
              <a:extLst>
                <a:ext uri="{FF2B5EF4-FFF2-40B4-BE49-F238E27FC236}">
                  <a16:creationId xmlns:a16="http://schemas.microsoft.com/office/drawing/2014/main" id="{861B7D60-FDC2-0FD8-99E2-EE987A9EC6E6}"/>
                </a:ext>
              </a:extLst>
            </p:cNvPr>
            <p:cNvSpPr/>
            <p:nvPr/>
          </p:nvSpPr>
          <p:spPr>
            <a:xfrm>
              <a:off x="7432999" y="3965019"/>
              <a:ext cx="2204470" cy="75335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atin typeface="Poppins" pitchFamily="2" charset="77"/>
                  <a:cs typeface="Poppins" pitchFamily="2" charset="77"/>
                </a:rPr>
                <a:t>Offering assets/ Cheat sheets</a:t>
              </a:r>
            </a:p>
          </p:txBody>
        </p:sp>
        <p:sp>
          <p:nvSpPr>
            <p:cNvPr id="24" name="Rounded Rectangle 23">
              <a:extLst>
                <a:ext uri="{FF2B5EF4-FFF2-40B4-BE49-F238E27FC236}">
                  <a16:creationId xmlns:a16="http://schemas.microsoft.com/office/drawing/2014/main" id="{3A87DA1C-771C-AD24-38D7-5F2D4F350EC7}"/>
                </a:ext>
              </a:extLst>
            </p:cNvPr>
            <p:cNvSpPr/>
            <p:nvPr/>
          </p:nvSpPr>
          <p:spPr>
            <a:xfrm>
              <a:off x="7432999" y="4806198"/>
              <a:ext cx="2204470" cy="75335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atin typeface="Poppins" pitchFamily="2" charset="77"/>
                  <a:cs typeface="Poppins" pitchFamily="2" charset="77"/>
                </a:rPr>
                <a:t>Space on Intel Ecosystem Page update</a:t>
              </a:r>
            </a:p>
          </p:txBody>
        </p:sp>
        <p:sp>
          <p:nvSpPr>
            <p:cNvPr id="25" name="Rounded Rectangle 24">
              <a:extLst>
                <a:ext uri="{FF2B5EF4-FFF2-40B4-BE49-F238E27FC236}">
                  <a16:creationId xmlns:a16="http://schemas.microsoft.com/office/drawing/2014/main" id="{3F9B38B5-C47A-F9B5-EDC4-257FC9AF262D}"/>
                </a:ext>
              </a:extLst>
            </p:cNvPr>
            <p:cNvSpPr/>
            <p:nvPr/>
          </p:nvSpPr>
          <p:spPr>
            <a:xfrm>
              <a:off x="9743188" y="3108960"/>
              <a:ext cx="2204470" cy="75335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atin typeface="Poppins" pitchFamily="2" charset="77"/>
                  <a:cs typeface="Poppins" pitchFamily="2" charset="77"/>
                </a:rPr>
                <a:t>Cross Pollination</a:t>
              </a:r>
            </a:p>
          </p:txBody>
        </p:sp>
        <p:sp>
          <p:nvSpPr>
            <p:cNvPr id="26" name="Rounded Rectangle 25">
              <a:extLst>
                <a:ext uri="{FF2B5EF4-FFF2-40B4-BE49-F238E27FC236}">
                  <a16:creationId xmlns:a16="http://schemas.microsoft.com/office/drawing/2014/main" id="{A6BA26A1-2481-6D15-F2E6-21F8B8903994}"/>
                </a:ext>
              </a:extLst>
            </p:cNvPr>
            <p:cNvSpPr/>
            <p:nvPr/>
          </p:nvSpPr>
          <p:spPr>
            <a:xfrm>
              <a:off x="9738702" y="3965019"/>
              <a:ext cx="2204470" cy="75335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atin typeface="Poppins" pitchFamily="2" charset="77"/>
                  <a:cs typeface="Poppins" pitchFamily="2" charset="77"/>
                </a:rPr>
                <a:t>Training &amp; Certification</a:t>
              </a:r>
            </a:p>
          </p:txBody>
        </p:sp>
        <p:sp>
          <p:nvSpPr>
            <p:cNvPr id="27" name="Rounded Rectangle 26">
              <a:extLst>
                <a:ext uri="{FF2B5EF4-FFF2-40B4-BE49-F238E27FC236}">
                  <a16:creationId xmlns:a16="http://schemas.microsoft.com/office/drawing/2014/main" id="{C4C8550E-EC15-42E5-E352-54CFA2E0ADC8}"/>
                </a:ext>
              </a:extLst>
            </p:cNvPr>
            <p:cNvSpPr/>
            <p:nvPr/>
          </p:nvSpPr>
          <p:spPr>
            <a:xfrm>
              <a:off x="9738702" y="4806198"/>
              <a:ext cx="2204470" cy="75335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atin typeface="Poppins" pitchFamily="2" charset="77"/>
                  <a:cs typeface="Poppins" pitchFamily="2" charset="77"/>
                </a:rPr>
                <a:t>Joint TAB</a:t>
              </a:r>
            </a:p>
          </p:txBody>
        </p:sp>
      </p:grpSp>
    </p:spTree>
    <p:extLst>
      <p:ext uri="{BB962C8B-B14F-4D97-AF65-F5344CB8AC3E}">
        <p14:creationId xmlns:p14="http://schemas.microsoft.com/office/powerpoint/2010/main" val="34724770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F2872-FD4B-49E9-B33A-CF037090102E}"/>
              </a:ext>
            </a:extLst>
          </p:cNvPr>
          <p:cNvSpPr>
            <a:spLocks noGrp="1"/>
          </p:cNvSpPr>
          <p:nvPr>
            <p:ph type="title"/>
          </p:nvPr>
        </p:nvSpPr>
        <p:spPr>
          <a:xfrm>
            <a:off x="772998" y="341644"/>
            <a:ext cx="6692540" cy="547704"/>
          </a:xfrm>
        </p:spPr>
        <p:txBody>
          <a:bodyPr/>
          <a:lstStyle/>
          <a:p>
            <a:pPr algn="l" defTabSz="914126" eaLnBrk="1" fontAlgn="base" hangingPunct="1">
              <a:lnSpc>
                <a:spcPct val="90000"/>
              </a:lnSpc>
              <a:spcBef>
                <a:spcPct val="0"/>
              </a:spcBef>
              <a:spcAft>
                <a:spcPct val="0"/>
              </a:spcAft>
              <a:defRPr/>
            </a:pPr>
            <a:r>
              <a:rPr lang="en-US" sz="2400" b="1" dirty="0" smtClean="0">
                <a:latin typeface="Arial" panose="020B0604020202020204"/>
              </a:rPr>
              <a:t>Confidential Computing: Engagement Model</a:t>
            </a:r>
            <a:endParaRPr lang="en-US" sz="2400" b="1" dirty="0">
              <a:latin typeface="Arial" panose="020B0604020202020204"/>
            </a:endParaRPr>
          </a:p>
        </p:txBody>
      </p:sp>
      <p:graphicFrame>
        <p:nvGraphicFramePr>
          <p:cNvPr id="10" name="Diagram 9"/>
          <p:cNvGraphicFramePr/>
          <p:nvPr>
            <p:extLst>
              <p:ext uri="{D42A27DB-BD31-4B8C-83A1-F6EECF244321}">
                <p14:modId xmlns:p14="http://schemas.microsoft.com/office/powerpoint/2010/main" val="3042100245"/>
              </p:ext>
            </p:extLst>
          </p:nvPr>
        </p:nvGraphicFramePr>
        <p:xfrm>
          <a:off x="3528234" y="889349"/>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Rounded Rectangle 14"/>
          <p:cNvSpPr/>
          <p:nvPr/>
        </p:nvSpPr>
        <p:spPr>
          <a:xfrm>
            <a:off x="772998" y="2740843"/>
            <a:ext cx="3355941" cy="1715678"/>
          </a:xfrm>
          <a:prstGeom prst="roundRect">
            <a:avLst/>
          </a:prstGeom>
          <a:solidFill>
            <a:schemeClr val="bg1">
              <a:lumMod val="5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From Transactional to Continuous Strategic Engagements</a:t>
            </a:r>
          </a:p>
          <a:p>
            <a:pPr algn="ctr"/>
            <a:endParaRPr lang="en-US" dirty="0"/>
          </a:p>
        </p:txBody>
      </p:sp>
    </p:spTree>
    <p:extLst>
      <p:ext uri="{BB962C8B-B14F-4D97-AF65-F5344CB8AC3E}">
        <p14:creationId xmlns:p14="http://schemas.microsoft.com/office/powerpoint/2010/main" val="4066477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1">
            <a:extLst>
              <a:ext uri="{FF2B5EF4-FFF2-40B4-BE49-F238E27FC236}">
                <a16:creationId xmlns:a16="http://schemas.microsoft.com/office/drawing/2014/main" id="{9F1AC10A-E3BD-78D1-CFCB-67454497B2A7}"/>
              </a:ext>
            </a:extLst>
          </p:cNvPr>
          <p:cNvSpPr>
            <a:spLocks noGrp="1"/>
          </p:cNvSpPr>
          <p:nvPr>
            <p:ph type="title"/>
          </p:nvPr>
        </p:nvSpPr>
        <p:spPr>
          <a:xfrm>
            <a:off x="824821" y="283504"/>
            <a:ext cx="6419654" cy="547704"/>
          </a:xfrm>
        </p:spPr>
        <p:txBody>
          <a:bodyPr/>
          <a:lstStyle/>
          <a:p>
            <a:pPr algn="l" defTabSz="914126" eaLnBrk="1" fontAlgn="base" hangingPunct="1">
              <a:lnSpc>
                <a:spcPct val="90000"/>
              </a:lnSpc>
              <a:spcBef>
                <a:spcPct val="0"/>
              </a:spcBef>
              <a:spcAft>
                <a:spcPct val="0"/>
              </a:spcAft>
              <a:defRPr/>
            </a:pPr>
            <a:r>
              <a:rPr lang="en-US" sz="2400" b="1" dirty="0" smtClean="0">
                <a:latin typeface="Arial" panose="020B0604020202020204"/>
              </a:rPr>
              <a:t>Confidential Computing: Intel Influence</a:t>
            </a:r>
            <a:endParaRPr lang="en-US" sz="2400" b="1" dirty="0">
              <a:latin typeface="Arial" panose="020B0604020202020204"/>
            </a:endParaRPr>
          </a:p>
        </p:txBody>
      </p:sp>
      <p:sp>
        <p:nvSpPr>
          <p:cNvPr id="109" name="Line 5">
            <a:extLst>
              <a:ext uri="{FF2B5EF4-FFF2-40B4-BE49-F238E27FC236}">
                <a16:creationId xmlns:a16="http://schemas.microsoft.com/office/drawing/2014/main" id="{F869CEC2-2A4A-309F-8529-E7FDB0EEA57F}"/>
              </a:ext>
            </a:extLst>
          </p:cNvPr>
          <p:cNvSpPr>
            <a:spLocks noChangeShapeType="1"/>
          </p:cNvSpPr>
          <p:nvPr/>
        </p:nvSpPr>
        <p:spPr bwMode="auto">
          <a:xfrm>
            <a:off x="3893269" y="3720046"/>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0" name="Line 6">
            <a:extLst>
              <a:ext uri="{FF2B5EF4-FFF2-40B4-BE49-F238E27FC236}">
                <a16:creationId xmlns:a16="http://schemas.microsoft.com/office/drawing/2014/main" id="{CA04DABA-320F-CC0F-CF2E-445F37EC6AEE}"/>
              </a:ext>
            </a:extLst>
          </p:cNvPr>
          <p:cNvSpPr>
            <a:spLocks noChangeShapeType="1"/>
          </p:cNvSpPr>
          <p:nvPr/>
        </p:nvSpPr>
        <p:spPr bwMode="auto">
          <a:xfrm>
            <a:off x="3893269" y="3720046"/>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1" name="Freeform 7">
            <a:extLst>
              <a:ext uri="{FF2B5EF4-FFF2-40B4-BE49-F238E27FC236}">
                <a16:creationId xmlns:a16="http://schemas.microsoft.com/office/drawing/2014/main" id="{BE65A271-8504-6285-335E-DC7D22570695}"/>
              </a:ext>
            </a:extLst>
          </p:cNvPr>
          <p:cNvSpPr>
            <a:spLocks/>
          </p:cNvSpPr>
          <p:nvPr/>
        </p:nvSpPr>
        <p:spPr bwMode="auto">
          <a:xfrm>
            <a:off x="1388096" y="2026807"/>
            <a:ext cx="2972818" cy="1265606"/>
          </a:xfrm>
          <a:custGeom>
            <a:avLst/>
            <a:gdLst>
              <a:gd name="T0" fmla="*/ 2386 w 2722"/>
              <a:gd name="T1" fmla="*/ 0 h 1161"/>
              <a:gd name="T2" fmla="*/ 25 w 2722"/>
              <a:gd name="T3" fmla="*/ 971 h 1161"/>
              <a:gd name="T4" fmla="*/ 0 w 2722"/>
              <a:gd name="T5" fmla="*/ 1066 h 1161"/>
              <a:gd name="T6" fmla="*/ 2722 w 2722"/>
              <a:gd name="T7" fmla="*/ 639 h 1161"/>
              <a:gd name="T8" fmla="*/ 2386 w 2722"/>
              <a:gd name="T9" fmla="*/ 0 h 1161"/>
            </a:gdLst>
            <a:ahLst/>
            <a:cxnLst>
              <a:cxn ang="0">
                <a:pos x="T0" y="T1"/>
              </a:cxn>
              <a:cxn ang="0">
                <a:pos x="T2" y="T3"/>
              </a:cxn>
              <a:cxn ang="0">
                <a:pos x="T4" y="T5"/>
              </a:cxn>
              <a:cxn ang="0">
                <a:pos x="T6" y="T7"/>
              </a:cxn>
              <a:cxn ang="0">
                <a:pos x="T8" y="T9"/>
              </a:cxn>
            </a:cxnLst>
            <a:rect l="0" t="0" r="r" b="b"/>
            <a:pathLst>
              <a:path w="2722" h="1161">
                <a:moveTo>
                  <a:pt x="2386" y="0"/>
                </a:moveTo>
                <a:cubicBezTo>
                  <a:pt x="2386" y="0"/>
                  <a:pt x="1116" y="1031"/>
                  <a:pt x="25" y="971"/>
                </a:cubicBezTo>
                <a:cubicBezTo>
                  <a:pt x="0" y="1066"/>
                  <a:pt x="0" y="1066"/>
                  <a:pt x="0" y="1066"/>
                </a:cubicBezTo>
                <a:cubicBezTo>
                  <a:pt x="0" y="1066"/>
                  <a:pt x="756" y="1161"/>
                  <a:pt x="2722" y="639"/>
                </a:cubicBezTo>
                <a:lnTo>
                  <a:pt x="2386" y="0"/>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2" name="Freeform 8">
            <a:extLst>
              <a:ext uri="{FF2B5EF4-FFF2-40B4-BE49-F238E27FC236}">
                <a16:creationId xmlns:a16="http://schemas.microsoft.com/office/drawing/2014/main" id="{9FF7EE1C-4314-0958-5CAB-A84074B7CF9C}"/>
              </a:ext>
            </a:extLst>
          </p:cNvPr>
          <p:cNvSpPr>
            <a:spLocks/>
          </p:cNvSpPr>
          <p:nvPr/>
        </p:nvSpPr>
        <p:spPr bwMode="auto">
          <a:xfrm>
            <a:off x="1467038" y="3338973"/>
            <a:ext cx="2972818" cy="1265606"/>
          </a:xfrm>
          <a:custGeom>
            <a:avLst/>
            <a:gdLst>
              <a:gd name="T0" fmla="*/ 2386 w 2722"/>
              <a:gd name="T1" fmla="*/ 1161 h 1161"/>
              <a:gd name="T2" fmla="*/ 25 w 2722"/>
              <a:gd name="T3" fmla="*/ 191 h 1161"/>
              <a:gd name="T4" fmla="*/ 0 w 2722"/>
              <a:gd name="T5" fmla="*/ 95 h 1161"/>
              <a:gd name="T6" fmla="*/ 2722 w 2722"/>
              <a:gd name="T7" fmla="*/ 523 h 1161"/>
              <a:gd name="T8" fmla="*/ 2386 w 2722"/>
              <a:gd name="T9" fmla="*/ 1161 h 1161"/>
            </a:gdLst>
            <a:ahLst/>
            <a:cxnLst>
              <a:cxn ang="0">
                <a:pos x="T0" y="T1"/>
              </a:cxn>
              <a:cxn ang="0">
                <a:pos x="T2" y="T3"/>
              </a:cxn>
              <a:cxn ang="0">
                <a:pos x="T4" y="T5"/>
              </a:cxn>
              <a:cxn ang="0">
                <a:pos x="T6" y="T7"/>
              </a:cxn>
              <a:cxn ang="0">
                <a:pos x="T8" y="T9"/>
              </a:cxn>
            </a:cxnLst>
            <a:rect l="0" t="0" r="r" b="b"/>
            <a:pathLst>
              <a:path w="2722" h="1161">
                <a:moveTo>
                  <a:pt x="2386" y="1161"/>
                </a:moveTo>
                <a:cubicBezTo>
                  <a:pt x="2386" y="1161"/>
                  <a:pt x="1116" y="131"/>
                  <a:pt x="25" y="191"/>
                </a:cubicBezTo>
                <a:cubicBezTo>
                  <a:pt x="0" y="95"/>
                  <a:pt x="0" y="95"/>
                  <a:pt x="0" y="95"/>
                </a:cubicBezTo>
                <a:cubicBezTo>
                  <a:pt x="0" y="95"/>
                  <a:pt x="756" y="0"/>
                  <a:pt x="2722" y="523"/>
                </a:cubicBezTo>
                <a:lnTo>
                  <a:pt x="2386" y="1161"/>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3" name="Freeform 9">
            <a:extLst>
              <a:ext uri="{FF2B5EF4-FFF2-40B4-BE49-F238E27FC236}">
                <a16:creationId xmlns:a16="http://schemas.microsoft.com/office/drawing/2014/main" id="{2D9B4D0A-D83E-C6C7-C245-2B4ED5CF71DE}"/>
              </a:ext>
            </a:extLst>
          </p:cNvPr>
          <p:cNvSpPr>
            <a:spLocks/>
          </p:cNvSpPr>
          <p:nvPr/>
        </p:nvSpPr>
        <p:spPr bwMode="auto">
          <a:xfrm>
            <a:off x="1467159" y="2901524"/>
            <a:ext cx="3229214" cy="838803"/>
          </a:xfrm>
          <a:custGeom>
            <a:avLst/>
            <a:gdLst>
              <a:gd name="T0" fmla="*/ 3293 w 3293"/>
              <a:gd name="T1" fmla="*/ 0 h 769"/>
              <a:gd name="T2" fmla="*/ 0 w 3293"/>
              <a:gd name="T3" fmla="*/ 339 h 769"/>
              <a:gd name="T4" fmla="*/ 0 w 3293"/>
              <a:gd name="T5" fmla="*/ 424 h 769"/>
              <a:gd name="T6" fmla="*/ 3293 w 3293"/>
              <a:gd name="T7" fmla="*/ 769 h 769"/>
              <a:gd name="T8" fmla="*/ 3293 w 3293"/>
              <a:gd name="T9" fmla="*/ 0 h 769"/>
            </a:gdLst>
            <a:ahLst/>
            <a:cxnLst>
              <a:cxn ang="0">
                <a:pos x="T0" y="T1"/>
              </a:cxn>
              <a:cxn ang="0">
                <a:pos x="T2" y="T3"/>
              </a:cxn>
              <a:cxn ang="0">
                <a:pos x="T4" y="T5"/>
              </a:cxn>
              <a:cxn ang="0">
                <a:pos x="T6" y="T7"/>
              </a:cxn>
              <a:cxn ang="0">
                <a:pos x="T8" y="T9"/>
              </a:cxn>
            </a:cxnLst>
            <a:rect l="0" t="0" r="r" b="b"/>
            <a:pathLst>
              <a:path w="3293" h="769">
                <a:moveTo>
                  <a:pt x="3293" y="0"/>
                </a:moveTo>
                <a:cubicBezTo>
                  <a:pt x="3293" y="0"/>
                  <a:pt x="1091" y="438"/>
                  <a:pt x="0" y="339"/>
                </a:cubicBezTo>
                <a:cubicBezTo>
                  <a:pt x="0" y="424"/>
                  <a:pt x="0" y="424"/>
                  <a:pt x="0" y="424"/>
                </a:cubicBezTo>
                <a:cubicBezTo>
                  <a:pt x="0" y="424"/>
                  <a:pt x="1384" y="477"/>
                  <a:pt x="3293" y="769"/>
                </a:cubicBezTo>
                <a:lnTo>
                  <a:pt x="3293" y="0"/>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114" name="Group 113">
            <a:extLst>
              <a:ext uri="{FF2B5EF4-FFF2-40B4-BE49-F238E27FC236}">
                <a16:creationId xmlns:a16="http://schemas.microsoft.com/office/drawing/2014/main" id="{4DD39477-9600-C150-18E3-FFEDED7E281F}"/>
              </a:ext>
            </a:extLst>
          </p:cNvPr>
          <p:cNvGrpSpPr/>
          <p:nvPr/>
        </p:nvGrpSpPr>
        <p:grpSpPr>
          <a:xfrm>
            <a:off x="3799767" y="1764943"/>
            <a:ext cx="1005560" cy="1005560"/>
            <a:chOff x="4619789" y="2281866"/>
            <a:chExt cx="1005560" cy="1005560"/>
          </a:xfrm>
          <a:solidFill>
            <a:srgbClr val="A568D2"/>
          </a:solidFill>
        </p:grpSpPr>
        <p:sp>
          <p:nvSpPr>
            <p:cNvPr id="115" name="Oval 114">
              <a:extLst>
                <a:ext uri="{FF2B5EF4-FFF2-40B4-BE49-F238E27FC236}">
                  <a16:creationId xmlns:a16="http://schemas.microsoft.com/office/drawing/2014/main" id="{6A11AB99-F345-0504-5C0B-9D45533E22F3}"/>
                </a:ext>
              </a:extLst>
            </p:cNvPr>
            <p:cNvSpPr/>
            <p:nvPr/>
          </p:nvSpPr>
          <p:spPr>
            <a:xfrm>
              <a:off x="4619789" y="2281866"/>
              <a:ext cx="1005560" cy="1005560"/>
            </a:xfrm>
            <a:prstGeom prst="ellipse">
              <a:avLst/>
            </a:prstGeom>
            <a:grpFill/>
            <a:ln w="57150" cap="flat" cmpd="sng" algn="ctr">
              <a:solidFill>
                <a:sysClr val="window" lastClr="FFFFFF"/>
              </a:solidFill>
              <a:prstDash val="solid"/>
            </a:ln>
            <a:effectLst>
              <a:outerShdw blurRad="279400" dir="5400000" algn="t" rotWithShape="0">
                <a:prstClr val="black">
                  <a:alpha val="25000"/>
                </a:prstClr>
              </a:outerShdw>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116" name="Oval 115">
              <a:extLst>
                <a:ext uri="{FF2B5EF4-FFF2-40B4-BE49-F238E27FC236}">
                  <a16:creationId xmlns:a16="http://schemas.microsoft.com/office/drawing/2014/main" id="{455D061B-D1AC-5F94-D724-46A4EC32C28F}"/>
                </a:ext>
              </a:extLst>
            </p:cNvPr>
            <p:cNvSpPr/>
            <p:nvPr/>
          </p:nvSpPr>
          <p:spPr>
            <a:xfrm>
              <a:off x="4821378" y="2378594"/>
              <a:ext cx="608558" cy="494014"/>
            </a:xfrm>
            <a:prstGeom prst="ellipse">
              <a:avLst/>
            </a:prstGeom>
            <a:grp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117" name="Group 116">
            <a:extLst>
              <a:ext uri="{FF2B5EF4-FFF2-40B4-BE49-F238E27FC236}">
                <a16:creationId xmlns:a16="http://schemas.microsoft.com/office/drawing/2014/main" id="{CDA3D532-47AB-041F-ADC2-D670CD97B1C6}"/>
              </a:ext>
            </a:extLst>
          </p:cNvPr>
          <p:cNvGrpSpPr/>
          <p:nvPr/>
        </p:nvGrpSpPr>
        <p:grpSpPr>
          <a:xfrm>
            <a:off x="4303237" y="2820877"/>
            <a:ext cx="1005560" cy="1005560"/>
            <a:chOff x="5635335" y="3345468"/>
            <a:chExt cx="1005560" cy="1005560"/>
          </a:xfrm>
          <a:solidFill>
            <a:srgbClr val="A568D2"/>
          </a:solidFill>
        </p:grpSpPr>
        <p:sp>
          <p:nvSpPr>
            <p:cNvPr id="118" name="Oval 117">
              <a:extLst>
                <a:ext uri="{FF2B5EF4-FFF2-40B4-BE49-F238E27FC236}">
                  <a16:creationId xmlns:a16="http://schemas.microsoft.com/office/drawing/2014/main" id="{5FDF3C6E-C939-99FA-6BE5-0A2955969A82}"/>
                </a:ext>
              </a:extLst>
            </p:cNvPr>
            <p:cNvSpPr/>
            <p:nvPr/>
          </p:nvSpPr>
          <p:spPr>
            <a:xfrm>
              <a:off x="5635335" y="3345468"/>
              <a:ext cx="1005560" cy="1005560"/>
            </a:xfrm>
            <a:prstGeom prst="ellipse">
              <a:avLst/>
            </a:prstGeom>
            <a:grpFill/>
            <a:ln w="57150" cap="flat" cmpd="sng" algn="ctr">
              <a:solidFill>
                <a:sysClr val="window" lastClr="FFFFFF"/>
              </a:solidFill>
              <a:prstDash val="solid"/>
            </a:ln>
            <a:effectLst>
              <a:outerShdw blurRad="279400" dir="5400000" algn="t" rotWithShape="0">
                <a:prstClr val="black">
                  <a:alpha val="25000"/>
                </a:prstClr>
              </a:outerShdw>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9" name="Oval 118">
              <a:extLst>
                <a:ext uri="{FF2B5EF4-FFF2-40B4-BE49-F238E27FC236}">
                  <a16:creationId xmlns:a16="http://schemas.microsoft.com/office/drawing/2014/main" id="{9B570642-8D9C-D31E-9D8B-573DD2F1EDA1}"/>
                </a:ext>
              </a:extLst>
            </p:cNvPr>
            <p:cNvSpPr/>
            <p:nvPr/>
          </p:nvSpPr>
          <p:spPr>
            <a:xfrm>
              <a:off x="5822042" y="3439643"/>
              <a:ext cx="608558" cy="494014"/>
            </a:xfrm>
            <a:prstGeom prst="ellipse">
              <a:avLst/>
            </a:prstGeom>
            <a:grp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120" name="Group 119">
            <a:extLst>
              <a:ext uri="{FF2B5EF4-FFF2-40B4-BE49-F238E27FC236}">
                <a16:creationId xmlns:a16="http://schemas.microsoft.com/office/drawing/2014/main" id="{44D7182B-5A7B-90A6-84D5-0F6281DC7B08}"/>
              </a:ext>
            </a:extLst>
          </p:cNvPr>
          <p:cNvGrpSpPr/>
          <p:nvPr/>
        </p:nvGrpSpPr>
        <p:grpSpPr>
          <a:xfrm>
            <a:off x="3799767" y="3866679"/>
            <a:ext cx="1005560" cy="1005560"/>
            <a:chOff x="4619789" y="4383602"/>
            <a:chExt cx="1005560" cy="1005560"/>
          </a:xfrm>
          <a:solidFill>
            <a:srgbClr val="A568D2"/>
          </a:solidFill>
        </p:grpSpPr>
        <p:sp>
          <p:nvSpPr>
            <p:cNvPr id="121" name="Oval 120">
              <a:extLst>
                <a:ext uri="{FF2B5EF4-FFF2-40B4-BE49-F238E27FC236}">
                  <a16:creationId xmlns:a16="http://schemas.microsoft.com/office/drawing/2014/main" id="{0A74B523-8428-AC22-F6AC-72A8C401C291}"/>
                </a:ext>
              </a:extLst>
            </p:cNvPr>
            <p:cNvSpPr/>
            <p:nvPr/>
          </p:nvSpPr>
          <p:spPr>
            <a:xfrm>
              <a:off x="4619789" y="4383602"/>
              <a:ext cx="1005560" cy="1005560"/>
            </a:xfrm>
            <a:prstGeom prst="ellipse">
              <a:avLst/>
            </a:prstGeom>
            <a:grpFill/>
            <a:ln w="57150" cap="flat" cmpd="sng" algn="ctr">
              <a:solidFill>
                <a:sysClr val="window" lastClr="FFFFFF"/>
              </a:solidFill>
              <a:prstDash val="solid"/>
            </a:ln>
            <a:effectLst>
              <a:outerShdw blurRad="279400" dir="5400000" algn="t" rotWithShape="0">
                <a:prstClr val="black">
                  <a:alpha val="25000"/>
                </a:prstClr>
              </a:outerShdw>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122" name="Oval 121">
              <a:extLst>
                <a:ext uri="{FF2B5EF4-FFF2-40B4-BE49-F238E27FC236}">
                  <a16:creationId xmlns:a16="http://schemas.microsoft.com/office/drawing/2014/main" id="{275DC363-05CC-B76E-3F83-09FA3726BF5E}"/>
                </a:ext>
              </a:extLst>
            </p:cNvPr>
            <p:cNvSpPr/>
            <p:nvPr/>
          </p:nvSpPr>
          <p:spPr>
            <a:xfrm>
              <a:off x="4821378" y="4483439"/>
              <a:ext cx="608558" cy="494014"/>
            </a:xfrm>
            <a:prstGeom prst="ellipse">
              <a:avLst/>
            </a:prstGeom>
            <a:grp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pic>
        <p:nvPicPr>
          <p:cNvPr id="123" name="Graphic 83" descr="Business Growth">
            <a:extLst>
              <a:ext uri="{FF2B5EF4-FFF2-40B4-BE49-F238E27FC236}">
                <a16:creationId xmlns:a16="http://schemas.microsoft.com/office/drawing/2014/main" id="{A19B9815-CDBC-489A-F8DE-C3CD57EE3D7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990834" y="4147454"/>
            <a:ext cx="687003" cy="687003"/>
          </a:xfrm>
          <a:prstGeom prst="rect">
            <a:avLst/>
          </a:prstGeom>
        </p:spPr>
      </p:pic>
      <p:pic>
        <p:nvPicPr>
          <p:cNvPr id="124" name="Graphic 84" descr="Handshake">
            <a:extLst>
              <a:ext uri="{FF2B5EF4-FFF2-40B4-BE49-F238E27FC236}">
                <a16:creationId xmlns:a16="http://schemas.microsoft.com/office/drawing/2014/main" id="{D16AEB9D-5B6F-6983-BA96-C67D9C1C5B0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3990833" y="1989025"/>
            <a:ext cx="687003" cy="687003"/>
          </a:xfrm>
          <a:prstGeom prst="rect">
            <a:avLst/>
          </a:prstGeom>
        </p:spPr>
      </p:pic>
      <p:pic>
        <p:nvPicPr>
          <p:cNvPr id="125" name="Graphic 88">
            <a:extLst>
              <a:ext uri="{FF2B5EF4-FFF2-40B4-BE49-F238E27FC236}">
                <a16:creationId xmlns:a16="http://schemas.microsoft.com/office/drawing/2014/main" id="{26C2074B-9A18-DC8C-46FE-9D3E8998E8E6}"/>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918258" y="3159667"/>
            <a:ext cx="452657" cy="810352"/>
          </a:xfrm>
          <a:prstGeom prst="rect">
            <a:avLst/>
          </a:prstGeom>
        </p:spPr>
      </p:pic>
      <p:pic>
        <p:nvPicPr>
          <p:cNvPr id="126" name="Graphic 89" descr="Venn diagram">
            <a:extLst>
              <a:ext uri="{FF2B5EF4-FFF2-40B4-BE49-F238E27FC236}">
                <a16:creationId xmlns:a16="http://schemas.microsoft.com/office/drawing/2014/main" id="{94CCB09D-99C8-E724-C027-37E9481EB578}"/>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4482263" y="2951396"/>
            <a:ext cx="687003" cy="687003"/>
          </a:xfrm>
          <a:prstGeom prst="rect">
            <a:avLst/>
          </a:prstGeom>
        </p:spPr>
      </p:pic>
      <p:sp>
        <p:nvSpPr>
          <p:cNvPr id="45" name="TextBox 44"/>
          <p:cNvSpPr txBox="1"/>
          <p:nvPr/>
        </p:nvSpPr>
        <p:spPr>
          <a:xfrm>
            <a:off x="5006916" y="1924970"/>
            <a:ext cx="1701107" cy="646331"/>
          </a:xfrm>
          <a:prstGeom prst="rect">
            <a:avLst/>
          </a:prstGeom>
          <a:noFill/>
        </p:spPr>
        <p:txBody>
          <a:bodyPr wrap="none" rtlCol="0">
            <a:spAutoFit/>
          </a:bodyPr>
          <a:lstStyle/>
          <a:p>
            <a:pPr lvl="0"/>
            <a:r>
              <a:rPr lang="en-IN" b="1" dirty="0">
                <a:latin typeface="Poppins" pitchFamily="2" charset="77"/>
                <a:cs typeface="Poppins" pitchFamily="2" charset="77"/>
              </a:rPr>
              <a:t>Solutioning</a:t>
            </a:r>
            <a:endParaRPr lang="en-GB" b="1" dirty="0">
              <a:latin typeface="Poppins" pitchFamily="2" charset="77"/>
              <a:cs typeface="Poppins" pitchFamily="2" charset="77"/>
            </a:endParaRPr>
          </a:p>
          <a:p>
            <a:endParaRPr lang="en-US" dirty="0"/>
          </a:p>
        </p:txBody>
      </p:sp>
      <p:sp>
        <p:nvSpPr>
          <p:cNvPr id="47" name="TextBox 46"/>
          <p:cNvSpPr txBox="1"/>
          <p:nvPr/>
        </p:nvSpPr>
        <p:spPr>
          <a:xfrm>
            <a:off x="5308797" y="3002083"/>
            <a:ext cx="1563248" cy="646331"/>
          </a:xfrm>
          <a:prstGeom prst="rect">
            <a:avLst/>
          </a:prstGeom>
          <a:noFill/>
        </p:spPr>
        <p:txBody>
          <a:bodyPr wrap="none" rtlCol="0">
            <a:spAutoFit/>
          </a:bodyPr>
          <a:lstStyle/>
          <a:p>
            <a:pPr lvl="0"/>
            <a:r>
              <a:rPr lang="en-IN" b="1" dirty="0">
                <a:latin typeface="Poppins" pitchFamily="2" charset="77"/>
                <a:cs typeface="Poppins" pitchFamily="2" charset="77"/>
              </a:rPr>
              <a:t>Enablement</a:t>
            </a:r>
            <a:endParaRPr lang="en-GB" dirty="0">
              <a:latin typeface="Poppins" pitchFamily="2" charset="77"/>
              <a:cs typeface="Poppins" pitchFamily="2" charset="77"/>
            </a:endParaRPr>
          </a:p>
          <a:p>
            <a:endParaRPr lang="en-US" dirty="0"/>
          </a:p>
        </p:txBody>
      </p:sp>
      <p:sp>
        <p:nvSpPr>
          <p:cNvPr id="49" name="TextBox 48"/>
          <p:cNvSpPr txBox="1"/>
          <p:nvPr/>
        </p:nvSpPr>
        <p:spPr>
          <a:xfrm>
            <a:off x="4953371" y="4281414"/>
            <a:ext cx="1838965" cy="646331"/>
          </a:xfrm>
          <a:prstGeom prst="rect">
            <a:avLst/>
          </a:prstGeom>
          <a:noFill/>
        </p:spPr>
        <p:txBody>
          <a:bodyPr wrap="none" rtlCol="0">
            <a:spAutoFit/>
          </a:bodyPr>
          <a:lstStyle/>
          <a:p>
            <a:pPr lvl="0"/>
            <a:r>
              <a:rPr lang="en-IN" b="1" dirty="0">
                <a:latin typeface="Poppins" pitchFamily="2" charset="77"/>
                <a:cs typeface="Poppins" pitchFamily="2" charset="77"/>
              </a:rPr>
              <a:t>Go To Market</a:t>
            </a:r>
            <a:endParaRPr lang="en-IN" dirty="0">
              <a:latin typeface="Poppins" pitchFamily="2" charset="77"/>
              <a:cs typeface="Poppins" pitchFamily="2" charset="77"/>
            </a:endParaRPr>
          </a:p>
          <a:p>
            <a:endParaRPr lang="en-US" dirty="0"/>
          </a:p>
        </p:txBody>
      </p:sp>
      <p:sp>
        <p:nvSpPr>
          <p:cNvPr id="128" name="Freeform 8">
            <a:extLst>
              <a:ext uri="{FF2B5EF4-FFF2-40B4-BE49-F238E27FC236}">
                <a16:creationId xmlns:a16="http://schemas.microsoft.com/office/drawing/2014/main" id="{9FF7EE1C-4314-0958-5CAB-A84074B7CF9C}"/>
              </a:ext>
            </a:extLst>
          </p:cNvPr>
          <p:cNvSpPr>
            <a:spLocks/>
          </p:cNvSpPr>
          <p:nvPr/>
        </p:nvSpPr>
        <p:spPr bwMode="auto">
          <a:xfrm rot="1272981">
            <a:off x="1159754" y="3971776"/>
            <a:ext cx="2972818" cy="1265606"/>
          </a:xfrm>
          <a:custGeom>
            <a:avLst/>
            <a:gdLst>
              <a:gd name="T0" fmla="*/ 2386 w 2722"/>
              <a:gd name="T1" fmla="*/ 1161 h 1161"/>
              <a:gd name="T2" fmla="*/ 25 w 2722"/>
              <a:gd name="T3" fmla="*/ 191 h 1161"/>
              <a:gd name="T4" fmla="*/ 0 w 2722"/>
              <a:gd name="T5" fmla="*/ 95 h 1161"/>
              <a:gd name="T6" fmla="*/ 2722 w 2722"/>
              <a:gd name="T7" fmla="*/ 523 h 1161"/>
              <a:gd name="T8" fmla="*/ 2386 w 2722"/>
              <a:gd name="T9" fmla="*/ 1161 h 1161"/>
            </a:gdLst>
            <a:ahLst/>
            <a:cxnLst>
              <a:cxn ang="0">
                <a:pos x="T0" y="T1"/>
              </a:cxn>
              <a:cxn ang="0">
                <a:pos x="T2" y="T3"/>
              </a:cxn>
              <a:cxn ang="0">
                <a:pos x="T4" y="T5"/>
              </a:cxn>
              <a:cxn ang="0">
                <a:pos x="T6" y="T7"/>
              </a:cxn>
              <a:cxn ang="0">
                <a:pos x="T8" y="T9"/>
              </a:cxn>
            </a:cxnLst>
            <a:rect l="0" t="0" r="r" b="b"/>
            <a:pathLst>
              <a:path w="2722" h="1161">
                <a:moveTo>
                  <a:pt x="2386" y="1161"/>
                </a:moveTo>
                <a:cubicBezTo>
                  <a:pt x="2386" y="1161"/>
                  <a:pt x="1116" y="131"/>
                  <a:pt x="25" y="191"/>
                </a:cubicBezTo>
                <a:cubicBezTo>
                  <a:pt x="0" y="95"/>
                  <a:pt x="0" y="95"/>
                  <a:pt x="0" y="95"/>
                </a:cubicBezTo>
                <a:cubicBezTo>
                  <a:pt x="0" y="95"/>
                  <a:pt x="756" y="0"/>
                  <a:pt x="2722" y="523"/>
                </a:cubicBezTo>
                <a:lnTo>
                  <a:pt x="2386" y="1161"/>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129" name="Group 128">
            <a:extLst>
              <a:ext uri="{FF2B5EF4-FFF2-40B4-BE49-F238E27FC236}">
                <a16:creationId xmlns:a16="http://schemas.microsoft.com/office/drawing/2014/main" id="{44D7182B-5A7B-90A6-84D5-0F6281DC7B08}"/>
              </a:ext>
            </a:extLst>
          </p:cNvPr>
          <p:cNvGrpSpPr/>
          <p:nvPr/>
        </p:nvGrpSpPr>
        <p:grpSpPr>
          <a:xfrm>
            <a:off x="3296987" y="4878263"/>
            <a:ext cx="1005560" cy="1005560"/>
            <a:chOff x="4619789" y="4383602"/>
            <a:chExt cx="1005560" cy="1005560"/>
          </a:xfrm>
          <a:solidFill>
            <a:srgbClr val="A568D2"/>
          </a:solidFill>
        </p:grpSpPr>
        <p:sp>
          <p:nvSpPr>
            <p:cNvPr id="130" name="Oval 129">
              <a:extLst>
                <a:ext uri="{FF2B5EF4-FFF2-40B4-BE49-F238E27FC236}">
                  <a16:creationId xmlns:a16="http://schemas.microsoft.com/office/drawing/2014/main" id="{0A74B523-8428-AC22-F6AC-72A8C401C291}"/>
                </a:ext>
              </a:extLst>
            </p:cNvPr>
            <p:cNvSpPr/>
            <p:nvPr/>
          </p:nvSpPr>
          <p:spPr>
            <a:xfrm>
              <a:off x="4619789" y="4383602"/>
              <a:ext cx="1005560" cy="1005560"/>
            </a:xfrm>
            <a:prstGeom prst="ellipse">
              <a:avLst/>
            </a:prstGeom>
            <a:grpFill/>
            <a:ln w="57150" cap="flat" cmpd="sng" algn="ctr">
              <a:solidFill>
                <a:sysClr val="window" lastClr="FFFFFF"/>
              </a:solidFill>
              <a:prstDash val="solid"/>
            </a:ln>
            <a:effectLst>
              <a:outerShdw blurRad="279400" dir="5400000" algn="t" rotWithShape="0">
                <a:prstClr val="black">
                  <a:alpha val="25000"/>
                </a:prstClr>
              </a:outerShdw>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131" name="Oval 130">
              <a:extLst>
                <a:ext uri="{FF2B5EF4-FFF2-40B4-BE49-F238E27FC236}">
                  <a16:creationId xmlns:a16="http://schemas.microsoft.com/office/drawing/2014/main" id="{275DC363-05CC-B76E-3F83-09FA3726BF5E}"/>
                </a:ext>
              </a:extLst>
            </p:cNvPr>
            <p:cNvSpPr/>
            <p:nvPr/>
          </p:nvSpPr>
          <p:spPr>
            <a:xfrm>
              <a:off x="4821378" y="4483439"/>
              <a:ext cx="608558" cy="494014"/>
            </a:xfrm>
            <a:prstGeom prst="ellipse">
              <a:avLst/>
            </a:prstGeom>
            <a:grp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pic>
        <p:nvPicPr>
          <p:cNvPr id="132" name="Graphic 29" descr="Shield Tick with solid fill">
            <a:extLst>
              <a:ext uri="{FF2B5EF4-FFF2-40B4-BE49-F238E27FC236}">
                <a16:creationId xmlns:a16="http://schemas.microsoft.com/office/drawing/2014/main" id="{01005654-3C5E-D7D3-84EE-7716F8571775}"/>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3592801" y="5153014"/>
            <a:ext cx="413931" cy="498446"/>
          </a:xfrm>
          <a:prstGeom prst="rect">
            <a:avLst/>
          </a:prstGeom>
        </p:spPr>
      </p:pic>
      <p:sp>
        <p:nvSpPr>
          <p:cNvPr id="51" name="TextBox 50"/>
          <p:cNvSpPr txBox="1"/>
          <p:nvPr/>
        </p:nvSpPr>
        <p:spPr>
          <a:xfrm flipH="1">
            <a:off x="4450165" y="5491909"/>
            <a:ext cx="2752628" cy="923330"/>
          </a:xfrm>
          <a:prstGeom prst="rect">
            <a:avLst/>
          </a:prstGeom>
          <a:noFill/>
        </p:spPr>
        <p:txBody>
          <a:bodyPr wrap="square" rtlCol="0">
            <a:spAutoFit/>
          </a:bodyPr>
          <a:lstStyle/>
          <a:p>
            <a:pPr lvl="0"/>
            <a:r>
              <a:rPr lang="en-IN" b="1" dirty="0">
                <a:latin typeface="Poppins" pitchFamily="2" charset="77"/>
                <a:cs typeface="Poppins" pitchFamily="2" charset="77"/>
              </a:rPr>
              <a:t>Governance &amp; Tracking</a:t>
            </a:r>
            <a:endParaRPr lang="en-GB" dirty="0">
              <a:latin typeface="Poppins" pitchFamily="2" charset="77"/>
              <a:cs typeface="Poppins" pitchFamily="2" charset="77"/>
            </a:endParaRPr>
          </a:p>
          <a:p>
            <a:endParaRPr lang="en-US" dirty="0"/>
          </a:p>
        </p:txBody>
      </p:sp>
      <p:sp>
        <p:nvSpPr>
          <p:cNvPr id="133" name="Rounded Rectangle 132">
            <a:extLst>
              <a:ext uri="{FF2B5EF4-FFF2-40B4-BE49-F238E27FC236}">
                <a16:creationId xmlns:a16="http://schemas.microsoft.com/office/drawing/2014/main" id="{AED7152C-482B-641F-2B19-7A96695DC953}"/>
              </a:ext>
            </a:extLst>
          </p:cNvPr>
          <p:cNvSpPr/>
          <p:nvPr/>
        </p:nvSpPr>
        <p:spPr>
          <a:xfrm>
            <a:off x="7089671" y="1099130"/>
            <a:ext cx="3775000" cy="1226724"/>
          </a:xfrm>
          <a:prstGeom prst="round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98"/>
          </a:p>
        </p:txBody>
      </p:sp>
      <p:sp>
        <p:nvSpPr>
          <p:cNvPr id="135" name="TextBox 134">
            <a:extLst>
              <a:ext uri="{FF2B5EF4-FFF2-40B4-BE49-F238E27FC236}">
                <a16:creationId xmlns:a16="http://schemas.microsoft.com/office/drawing/2014/main" id="{519DF0FA-1826-A504-E4B8-0C994D7367C3}"/>
              </a:ext>
            </a:extLst>
          </p:cNvPr>
          <p:cNvSpPr txBox="1"/>
          <p:nvPr/>
        </p:nvSpPr>
        <p:spPr>
          <a:xfrm>
            <a:off x="7202793" y="1134298"/>
            <a:ext cx="3540304" cy="1338480"/>
          </a:xfrm>
          <a:prstGeom prst="rect">
            <a:avLst/>
          </a:prstGeom>
          <a:noFill/>
        </p:spPr>
        <p:txBody>
          <a:bodyPr wrap="square">
            <a:spAutoFit/>
          </a:bodyPr>
          <a:lstStyle/>
          <a:p>
            <a:pPr>
              <a:buFont typeface="Arial" panose="020B0604020202020204" pitchFamily="34" charset="0"/>
              <a:buChar char="•"/>
            </a:pPr>
            <a:r>
              <a:rPr lang="en-IN" sz="900" dirty="0">
                <a:solidFill>
                  <a:srgbClr val="212121"/>
                </a:solidFill>
                <a:latin typeface="Poppins" pitchFamily="2" charset="77"/>
                <a:cs typeface="Poppins" pitchFamily="2" charset="77"/>
              </a:rPr>
              <a:t>Key workload for Global Customers</a:t>
            </a:r>
          </a:p>
          <a:p>
            <a:pPr>
              <a:buFont typeface="Arial" panose="020B0604020202020204" pitchFamily="34" charset="0"/>
              <a:buChar char="•"/>
            </a:pPr>
            <a:r>
              <a:rPr lang="en-IN" sz="900" dirty="0">
                <a:solidFill>
                  <a:srgbClr val="212121"/>
                </a:solidFill>
                <a:latin typeface="Poppins" pitchFamily="2" charset="77"/>
                <a:cs typeface="Poppins" pitchFamily="2" charset="77"/>
              </a:rPr>
              <a:t>Making SPR ( Xeon Gen4) as a key ingredient by co-engineering</a:t>
            </a:r>
          </a:p>
          <a:p>
            <a:pPr>
              <a:buFont typeface="Arial" panose="020B0604020202020204" pitchFamily="34" charset="0"/>
              <a:buChar char="•"/>
            </a:pPr>
            <a:r>
              <a:rPr lang="en-IN" sz="900" dirty="0">
                <a:solidFill>
                  <a:srgbClr val="212121"/>
                </a:solidFill>
                <a:latin typeface="Poppins" pitchFamily="2" charset="77"/>
                <a:cs typeface="Poppins" pitchFamily="2" charset="77"/>
              </a:rPr>
              <a:t>Bringing Hyperscaler to collaborate on this key solution architecture with Intel and HCLTech was a Mutual Win-Win for all the involved entities.</a:t>
            </a:r>
          </a:p>
          <a:p>
            <a:pPr>
              <a:buFont typeface="Arial" panose="020B0604020202020204" pitchFamily="34" charset="0"/>
              <a:buChar char="•"/>
            </a:pPr>
            <a:r>
              <a:rPr lang="en-IN" sz="900" dirty="0">
                <a:solidFill>
                  <a:srgbClr val="212121"/>
                </a:solidFill>
                <a:latin typeface="Poppins" pitchFamily="2" charset="77"/>
                <a:cs typeface="Poppins" pitchFamily="2" charset="77"/>
              </a:rPr>
              <a:t>Collaborate together to assess technical suitability and co-engineered the overall architecture. </a:t>
            </a:r>
          </a:p>
          <a:p>
            <a:pPr>
              <a:buFont typeface="Arial" panose="020B0604020202020204" pitchFamily="34" charset="0"/>
              <a:buChar char="•"/>
            </a:pPr>
            <a:r>
              <a:rPr lang="en-IN" sz="900" dirty="0">
                <a:solidFill>
                  <a:srgbClr val="212121"/>
                </a:solidFill>
                <a:latin typeface="Poppins" pitchFamily="2" charset="77"/>
                <a:cs typeface="Poppins" pitchFamily="2" charset="77"/>
              </a:rPr>
              <a:t> Document all the value prop and Content Creation</a:t>
            </a:r>
          </a:p>
        </p:txBody>
      </p:sp>
      <p:grpSp>
        <p:nvGrpSpPr>
          <p:cNvPr id="136" name="Group 135">
            <a:extLst>
              <a:ext uri="{FF2B5EF4-FFF2-40B4-BE49-F238E27FC236}">
                <a16:creationId xmlns:a16="http://schemas.microsoft.com/office/drawing/2014/main" id="{7C19216A-D921-6484-45FB-4B7EDBF67EA3}"/>
              </a:ext>
            </a:extLst>
          </p:cNvPr>
          <p:cNvGrpSpPr/>
          <p:nvPr/>
        </p:nvGrpSpPr>
        <p:grpSpPr>
          <a:xfrm>
            <a:off x="7089671" y="5216800"/>
            <a:ext cx="3775000" cy="1495830"/>
            <a:chOff x="413631" y="1645920"/>
            <a:chExt cx="3775983" cy="1633728"/>
          </a:xfrm>
        </p:grpSpPr>
        <p:sp>
          <p:nvSpPr>
            <p:cNvPr id="137" name="Rounded Rectangle 136">
              <a:extLst>
                <a:ext uri="{FF2B5EF4-FFF2-40B4-BE49-F238E27FC236}">
                  <a16:creationId xmlns:a16="http://schemas.microsoft.com/office/drawing/2014/main" id="{37FBAD22-350A-6CFB-3939-6969B16E89A7}"/>
                </a:ext>
              </a:extLst>
            </p:cNvPr>
            <p:cNvSpPr/>
            <p:nvPr/>
          </p:nvSpPr>
          <p:spPr>
            <a:xfrm>
              <a:off x="413631" y="1645920"/>
              <a:ext cx="3775983" cy="1633728"/>
            </a:xfrm>
            <a:prstGeom prst="round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98"/>
            </a:p>
          </p:txBody>
        </p:sp>
        <p:sp>
          <p:nvSpPr>
            <p:cNvPr id="138" name="TextBox 137">
              <a:extLst>
                <a:ext uri="{FF2B5EF4-FFF2-40B4-BE49-F238E27FC236}">
                  <a16:creationId xmlns:a16="http://schemas.microsoft.com/office/drawing/2014/main" id="{A09CA980-F556-589E-8CB6-01BF7A01031E}"/>
                </a:ext>
              </a:extLst>
            </p:cNvPr>
            <p:cNvSpPr txBox="1"/>
            <p:nvPr/>
          </p:nvSpPr>
          <p:spPr>
            <a:xfrm>
              <a:off x="531010" y="1827369"/>
              <a:ext cx="3541226" cy="1338828"/>
            </a:xfrm>
            <a:prstGeom prst="rect">
              <a:avLst/>
            </a:prstGeom>
            <a:noFill/>
          </p:spPr>
          <p:txBody>
            <a:bodyPr wrap="square">
              <a:spAutoFit/>
            </a:bodyPr>
            <a:lstStyle/>
            <a:p>
              <a:pPr>
                <a:buFont typeface="Arial" panose="020B0604020202020204" pitchFamily="34" charset="0"/>
                <a:buChar char="•"/>
              </a:pPr>
              <a:r>
                <a:rPr lang="en-IN" sz="900" dirty="0">
                  <a:solidFill>
                    <a:srgbClr val="212121"/>
                  </a:solidFill>
                  <a:latin typeface="Poppins" pitchFamily="2" charset="77"/>
                  <a:cs typeface="Poppins" pitchFamily="2" charset="77"/>
                </a:rPr>
                <a:t>Regular reviews and opportunities covered. - Planned</a:t>
              </a:r>
            </a:p>
            <a:p>
              <a:pPr>
                <a:buFont typeface="Arial" panose="020B0604020202020204" pitchFamily="34" charset="0"/>
                <a:buChar char="•"/>
              </a:pPr>
              <a:r>
                <a:rPr lang="en-IN" sz="900" dirty="0">
                  <a:solidFill>
                    <a:srgbClr val="212121"/>
                  </a:solidFill>
                  <a:latin typeface="Poppins" pitchFamily="2" charset="77"/>
                  <a:cs typeface="Poppins" pitchFamily="2" charset="77"/>
                </a:rPr>
                <a:t>Number of POC requests. -planned</a:t>
              </a:r>
            </a:p>
            <a:p>
              <a:pPr>
                <a:buFont typeface="Arial" panose="020B0604020202020204" pitchFamily="34" charset="0"/>
                <a:buChar char="•"/>
              </a:pPr>
              <a:r>
                <a:rPr lang="en-IN" sz="900" dirty="0">
                  <a:solidFill>
                    <a:srgbClr val="212121"/>
                  </a:solidFill>
                  <a:latin typeface="Poppins" pitchFamily="2" charset="77"/>
                  <a:cs typeface="Poppins" pitchFamily="2" charset="77"/>
                </a:rPr>
                <a:t>Customer Objections and Solution Fine Tuning -Planned</a:t>
              </a:r>
            </a:p>
            <a:p>
              <a:pPr>
                <a:buFont typeface="Arial" panose="020B0604020202020204" pitchFamily="34" charset="0"/>
                <a:buChar char="•"/>
              </a:pPr>
              <a:r>
                <a:rPr lang="en-IN" sz="900" dirty="0">
                  <a:solidFill>
                    <a:srgbClr val="212121"/>
                  </a:solidFill>
                  <a:latin typeface="Poppins" pitchFamily="2" charset="77"/>
                  <a:cs typeface="Poppins" pitchFamily="2" charset="77"/>
                </a:rPr>
                <a:t>Pipeline build. –In Progress</a:t>
              </a:r>
            </a:p>
            <a:p>
              <a:pPr>
                <a:buFont typeface="Arial" panose="020B0604020202020204" pitchFamily="34" charset="0"/>
                <a:buChar char="•"/>
              </a:pPr>
              <a:r>
                <a:rPr lang="en-IN" sz="900" dirty="0">
                  <a:solidFill>
                    <a:srgbClr val="212121"/>
                  </a:solidFill>
                  <a:latin typeface="Poppins" pitchFamily="2" charset="77"/>
                  <a:cs typeface="Poppins" pitchFamily="2" charset="77"/>
                </a:rPr>
                <a:t>Funnel Conversion and Win ration tracking. -  Planned Customer testimonials - Worked out</a:t>
              </a:r>
            </a:p>
            <a:p>
              <a:pPr>
                <a:buFont typeface="Arial" panose="020B0604020202020204" pitchFamily="34" charset="0"/>
                <a:buChar char="•"/>
              </a:pPr>
              <a:r>
                <a:rPr lang="en-IN" sz="900" dirty="0">
                  <a:solidFill>
                    <a:srgbClr val="212121"/>
                  </a:solidFill>
                  <a:latin typeface="Poppins" pitchFamily="2" charset="77"/>
                  <a:cs typeface="Poppins" pitchFamily="2" charset="77"/>
                </a:rPr>
                <a:t>Solution enhancement requests. - TBD</a:t>
              </a:r>
            </a:p>
            <a:p>
              <a:pPr>
                <a:buFont typeface="Arial" panose="020B0604020202020204" pitchFamily="34" charset="0"/>
                <a:buChar char="•"/>
              </a:pPr>
              <a:r>
                <a:rPr lang="en-IN" sz="900" dirty="0">
                  <a:solidFill>
                    <a:srgbClr val="212121"/>
                  </a:solidFill>
                  <a:latin typeface="Poppins" pitchFamily="2" charset="77"/>
                  <a:cs typeface="Poppins" pitchFamily="2" charset="77"/>
                </a:rPr>
                <a:t>Investment to Revenue ratio tracking - TBD</a:t>
              </a:r>
            </a:p>
            <a:p>
              <a:pPr>
                <a:buFont typeface="Arial" panose="020B0604020202020204" pitchFamily="34" charset="0"/>
                <a:buChar char="•"/>
              </a:pPr>
              <a:endParaRPr lang="en-IN" sz="900" dirty="0">
                <a:solidFill>
                  <a:srgbClr val="212121"/>
                </a:solidFill>
                <a:latin typeface="Poppins" pitchFamily="2" charset="77"/>
                <a:cs typeface="Poppins" pitchFamily="2" charset="77"/>
              </a:endParaRPr>
            </a:p>
          </p:txBody>
        </p:sp>
      </p:grpSp>
      <p:grpSp>
        <p:nvGrpSpPr>
          <p:cNvPr id="139" name="Group 138">
            <a:extLst>
              <a:ext uri="{FF2B5EF4-FFF2-40B4-BE49-F238E27FC236}">
                <a16:creationId xmlns:a16="http://schemas.microsoft.com/office/drawing/2014/main" id="{08E511A2-CA90-3B5A-1AEA-8D4B2D630223}"/>
              </a:ext>
            </a:extLst>
          </p:cNvPr>
          <p:cNvGrpSpPr/>
          <p:nvPr/>
        </p:nvGrpSpPr>
        <p:grpSpPr>
          <a:xfrm>
            <a:off x="7063966" y="2437598"/>
            <a:ext cx="3775000" cy="1312832"/>
            <a:chOff x="413631" y="1645920"/>
            <a:chExt cx="3775983" cy="1633728"/>
          </a:xfrm>
        </p:grpSpPr>
        <p:sp>
          <p:nvSpPr>
            <p:cNvPr id="140" name="Rounded Rectangle 139">
              <a:extLst>
                <a:ext uri="{FF2B5EF4-FFF2-40B4-BE49-F238E27FC236}">
                  <a16:creationId xmlns:a16="http://schemas.microsoft.com/office/drawing/2014/main" id="{69408D58-4DAC-622E-A43E-89699DECF1D3}"/>
                </a:ext>
              </a:extLst>
            </p:cNvPr>
            <p:cNvSpPr/>
            <p:nvPr/>
          </p:nvSpPr>
          <p:spPr>
            <a:xfrm>
              <a:off x="413631" y="1645920"/>
              <a:ext cx="3775983" cy="1633728"/>
            </a:xfrm>
            <a:prstGeom prst="round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98"/>
            </a:p>
          </p:txBody>
        </p:sp>
        <p:sp>
          <p:nvSpPr>
            <p:cNvPr id="141" name="TextBox 140">
              <a:extLst>
                <a:ext uri="{FF2B5EF4-FFF2-40B4-BE49-F238E27FC236}">
                  <a16:creationId xmlns:a16="http://schemas.microsoft.com/office/drawing/2014/main" id="{BE30C9E4-BC12-BC31-E042-3E6AA214A54B}"/>
                </a:ext>
              </a:extLst>
            </p:cNvPr>
            <p:cNvSpPr txBox="1"/>
            <p:nvPr/>
          </p:nvSpPr>
          <p:spPr>
            <a:xfrm>
              <a:off x="532010" y="1841067"/>
              <a:ext cx="3541226" cy="1200329"/>
            </a:xfrm>
            <a:prstGeom prst="rect">
              <a:avLst/>
            </a:prstGeom>
            <a:noFill/>
          </p:spPr>
          <p:txBody>
            <a:bodyPr wrap="square">
              <a:spAutoFit/>
            </a:bodyPr>
            <a:lstStyle/>
            <a:p>
              <a:pPr>
                <a:buFont typeface="Arial" panose="020B0604020202020204" pitchFamily="34" charset="0"/>
                <a:buChar char="•"/>
              </a:pPr>
              <a:r>
                <a:rPr lang="en-IN" sz="900" dirty="0">
                  <a:solidFill>
                    <a:srgbClr val="212121"/>
                  </a:solidFill>
                  <a:latin typeface="Poppins" pitchFamily="2" charset="77"/>
                  <a:cs typeface="Poppins" pitchFamily="2" charset="77"/>
                </a:rPr>
                <a:t>Cross team enablement for faster adoption of the solution. - Planned</a:t>
              </a:r>
            </a:p>
            <a:p>
              <a:pPr>
                <a:buFont typeface="Arial" panose="020B0604020202020204" pitchFamily="34" charset="0"/>
                <a:buChar char="•"/>
              </a:pPr>
              <a:r>
                <a:rPr lang="en-IN" sz="900" dirty="0">
                  <a:solidFill>
                    <a:srgbClr val="212121"/>
                  </a:solidFill>
                  <a:latin typeface="Poppins" pitchFamily="2" charset="77"/>
                  <a:cs typeface="Poppins" pitchFamily="2" charset="77"/>
                </a:rPr>
                <a:t>Micro Certification to sell the solution - Planned –</a:t>
              </a:r>
            </a:p>
            <a:p>
              <a:pPr>
                <a:buFont typeface="Arial" panose="020B0604020202020204" pitchFamily="34" charset="0"/>
                <a:buChar char="•"/>
              </a:pPr>
              <a:r>
                <a:rPr lang="en-IN" sz="900" dirty="0">
                  <a:solidFill>
                    <a:srgbClr val="212121"/>
                  </a:solidFill>
                  <a:latin typeface="Poppins" pitchFamily="2" charset="77"/>
                  <a:cs typeface="Poppins" pitchFamily="2" charset="77"/>
                </a:rPr>
                <a:t>Hands-on for advanced understanding and working of solution – Planned using HCLTech Lab </a:t>
              </a:r>
            </a:p>
            <a:p>
              <a:pPr>
                <a:buFont typeface="Arial" panose="020B0604020202020204" pitchFamily="34" charset="0"/>
                <a:buChar char="•"/>
              </a:pPr>
              <a:r>
                <a:rPr lang="en-IN" sz="900" dirty="0">
                  <a:solidFill>
                    <a:srgbClr val="212121"/>
                  </a:solidFill>
                  <a:latin typeface="Poppins" pitchFamily="2" charset="77"/>
                  <a:cs typeface="Poppins" pitchFamily="2" charset="77"/>
                </a:rPr>
                <a:t>Professional Service Readiness for deployment and implementation -Planning</a:t>
              </a:r>
            </a:p>
            <a:p>
              <a:pPr>
                <a:buFont typeface="Arial" panose="020B0604020202020204" pitchFamily="34" charset="0"/>
                <a:buChar char="•"/>
              </a:pPr>
              <a:endParaRPr lang="en-IN" sz="900" dirty="0">
                <a:solidFill>
                  <a:srgbClr val="212121"/>
                </a:solidFill>
                <a:latin typeface="Poppins" pitchFamily="2" charset="77"/>
                <a:cs typeface="Poppins" pitchFamily="2" charset="77"/>
              </a:endParaRPr>
            </a:p>
          </p:txBody>
        </p:sp>
      </p:grpSp>
      <p:sp>
        <p:nvSpPr>
          <p:cNvPr id="143" name="Rounded Rectangle 142">
            <a:extLst>
              <a:ext uri="{FF2B5EF4-FFF2-40B4-BE49-F238E27FC236}">
                <a16:creationId xmlns:a16="http://schemas.microsoft.com/office/drawing/2014/main" id="{889F34AC-569E-CF64-6683-53766479E899}"/>
              </a:ext>
            </a:extLst>
          </p:cNvPr>
          <p:cNvSpPr/>
          <p:nvPr/>
        </p:nvSpPr>
        <p:spPr>
          <a:xfrm>
            <a:off x="7089671" y="3858178"/>
            <a:ext cx="3775000" cy="1242673"/>
          </a:xfrm>
          <a:prstGeom prst="round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98"/>
          </a:p>
        </p:txBody>
      </p:sp>
      <p:sp>
        <p:nvSpPr>
          <p:cNvPr id="144" name="TextBox 143">
            <a:extLst>
              <a:ext uri="{FF2B5EF4-FFF2-40B4-BE49-F238E27FC236}">
                <a16:creationId xmlns:a16="http://schemas.microsoft.com/office/drawing/2014/main" id="{6F7BE985-D824-7B1F-1DCA-B35921445CA6}"/>
              </a:ext>
            </a:extLst>
          </p:cNvPr>
          <p:cNvSpPr txBox="1"/>
          <p:nvPr/>
        </p:nvSpPr>
        <p:spPr>
          <a:xfrm>
            <a:off x="7202793" y="3908723"/>
            <a:ext cx="3794454" cy="1200329"/>
          </a:xfrm>
          <a:prstGeom prst="rect">
            <a:avLst/>
          </a:prstGeom>
          <a:noFill/>
        </p:spPr>
        <p:txBody>
          <a:bodyPr wrap="square">
            <a:spAutoFit/>
          </a:bodyPr>
          <a:lstStyle/>
          <a:p>
            <a:pPr>
              <a:buFont typeface="Arial" panose="020B0604020202020204" pitchFamily="34" charset="0"/>
              <a:buChar char="•"/>
            </a:pPr>
            <a:r>
              <a:rPr lang="en-IN" sz="900" dirty="0">
                <a:solidFill>
                  <a:srgbClr val="212121"/>
                </a:solidFill>
                <a:latin typeface="Poppins" pitchFamily="2" charset="77"/>
                <a:cs typeface="Poppins" pitchFamily="2" charset="77"/>
              </a:rPr>
              <a:t>Defining a GTM program for market outreach basis the solution and Industry</a:t>
            </a:r>
          </a:p>
          <a:p>
            <a:pPr>
              <a:buFont typeface="Arial" panose="020B0604020202020204" pitchFamily="34" charset="0"/>
              <a:buChar char="•"/>
            </a:pPr>
            <a:r>
              <a:rPr lang="en-IN" sz="900" dirty="0">
                <a:solidFill>
                  <a:srgbClr val="212121"/>
                </a:solidFill>
                <a:latin typeface="Poppins" pitchFamily="2" charset="77"/>
                <a:cs typeface="Poppins" pitchFamily="2" charset="77"/>
              </a:rPr>
              <a:t>Clear definition of spiff allocation and </a:t>
            </a:r>
            <a:r>
              <a:rPr lang="en-IN" sz="900" dirty="0" err="1">
                <a:solidFill>
                  <a:srgbClr val="212121"/>
                </a:solidFill>
                <a:latin typeface="Poppins" pitchFamily="2" charset="77"/>
                <a:cs typeface="Poppins" pitchFamily="2" charset="77"/>
              </a:rPr>
              <a:t>payout</a:t>
            </a:r>
            <a:r>
              <a:rPr lang="en-IN" sz="900" dirty="0">
                <a:solidFill>
                  <a:srgbClr val="212121"/>
                </a:solidFill>
                <a:latin typeface="Poppins" pitchFamily="2" charset="77"/>
                <a:cs typeface="Poppins" pitchFamily="2" charset="77"/>
              </a:rPr>
              <a:t>. – Note Yet Defined</a:t>
            </a:r>
          </a:p>
          <a:p>
            <a:pPr>
              <a:buFont typeface="Arial" panose="020B0604020202020204" pitchFamily="34" charset="0"/>
              <a:buChar char="•"/>
            </a:pPr>
            <a:r>
              <a:rPr lang="en-IN" sz="900" dirty="0">
                <a:solidFill>
                  <a:srgbClr val="212121"/>
                </a:solidFill>
                <a:latin typeface="Poppins" pitchFamily="2" charset="77"/>
                <a:cs typeface="Poppins" pitchFamily="2" charset="77"/>
              </a:rPr>
              <a:t>Marketing outreach plan : Regional, Country specific, selected set of critical customers. – Solution Launched and Intel Sellers Training Planned</a:t>
            </a:r>
          </a:p>
          <a:p>
            <a:pPr>
              <a:buFont typeface="Arial" panose="020B0604020202020204" pitchFamily="34" charset="0"/>
              <a:buChar char="•"/>
            </a:pPr>
            <a:r>
              <a:rPr lang="en-IN" sz="900" dirty="0">
                <a:solidFill>
                  <a:srgbClr val="212121"/>
                </a:solidFill>
                <a:latin typeface="Poppins" pitchFamily="2" charset="77"/>
                <a:cs typeface="Poppins" pitchFamily="2" charset="77"/>
              </a:rPr>
              <a:t>Sales Cycle completion target – TBD</a:t>
            </a:r>
          </a:p>
          <a:p>
            <a:pPr>
              <a:buFont typeface="Arial" panose="020B0604020202020204" pitchFamily="34" charset="0"/>
              <a:buChar char="•"/>
            </a:pPr>
            <a:r>
              <a:rPr lang="en-IN" sz="900" dirty="0">
                <a:solidFill>
                  <a:srgbClr val="212121"/>
                </a:solidFill>
                <a:latin typeface="Poppins" pitchFamily="2" charset="77"/>
                <a:cs typeface="Poppins" pitchFamily="2" charset="77"/>
              </a:rPr>
              <a:t>Solution roadmap identification and feedback to Solutioning </a:t>
            </a:r>
          </a:p>
        </p:txBody>
      </p:sp>
    </p:spTree>
    <p:extLst>
      <p:ext uri="{BB962C8B-B14F-4D97-AF65-F5344CB8AC3E}">
        <p14:creationId xmlns:p14="http://schemas.microsoft.com/office/powerpoint/2010/main" val="30070833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wipe(down)">
                                      <p:cBhvr>
                                        <p:cTn id="7" dur="500"/>
                                        <p:tgtEl>
                                          <p:spTgt spid="111"/>
                                        </p:tgtEl>
                                      </p:cBhvr>
                                    </p:animEffect>
                                  </p:childTnLst>
                                </p:cTn>
                              </p:par>
                              <p:par>
                                <p:cTn id="8" presetID="22" presetClass="entr" presetSubtype="4" fill="hold" nodeType="withEffect">
                                  <p:stCondLst>
                                    <p:cond delay="0"/>
                                  </p:stCondLst>
                                  <p:childTnLst>
                                    <p:set>
                                      <p:cBhvr>
                                        <p:cTn id="9" dur="1" fill="hold">
                                          <p:stCondLst>
                                            <p:cond delay="0"/>
                                          </p:stCondLst>
                                        </p:cTn>
                                        <p:tgtEl>
                                          <p:spTgt spid="114"/>
                                        </p:tgtEl>
                                        <p:attrNameLst>
                                          <p:attrName>style.visibility</p:attrName>
                                        </p:attrNameLst>
                                      </p:cBhvr>
                                      <p:to>
                                        <p:strVal val="visible"/>
                                      </p:to>
                                    </p:set>
                                    <p:animEffect transition="in" filter="wipe(down)">
                                      <p:cBhvr>
                                        <p:cTn id="10" dur="500"/>
                                        <p:tgtEl>
                                          <p:spTgt spid="114"/>
                                        </p:tgtEl>
                                      </p:cBhvr>
                                    </p:animEffect>
                                  </p:childTnLst>
                                </p:cTn>
                              </p:par>
                              <p:par>
                                <p:cTn id="11" presetID="22" presetClass="entr" presetSubtype="4" fill="hold" nodeType="withEffect">
                                  <p:stCondLst>
                                    <p:cond delay="0"/>
                                  </p:stCondLst>
                                  <p:childTnLst>
                                    <p:set>
                                      <p:cBhvr>
                                        <p:cTn id="12" dur="1" fill="hold">
                                          <p:stCondLst>
                                            <p:cond delay="0"/>
                                          </p:stCondLst>
                                        </p:cTn>
                                        <p:tgtEl>
                                          <p:spTgt spid="123"/>
                                        </p:tgtEl>
                                        <p:attrNameLst>
                                          <p:attrName>style.visibility</p:attrName>
                                        </p:attrNameLst>
                                      </p:cBhvr>
                                      <p:to>
                                        <p:strVal val="visible"/>
                                      </p:to>
                                    </p:set>
                                    <p:animEffect transition="in" filter="wipe(down)">
                                      <p:cBhvr>
                                        <p:cTn id="13" dur="500"/>
                                        <p:tgtEl>
                                          <p:spTgt spid="12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13"/>
                                        </p:tgtEl>
                                        <p:attrNameLst>
                                          <p:attrName>style.visibility</p:attrName>
                                        </p:attrNameLst>
                                      </p:cBhvr>
                                      <p:to>
                                        <p:strVal val="visible"/>
                                      </p:to>
                                    </p:set>
                                    <p:animEffect transition="in" filter="wipe(left)">
                                      <p:cBhvr>
                                        <p:cTn id="18" dur="500"/>
                                        <p:tgtEl>
                                          <p:spTgt spid="113"/>
                                        </p:tgtEl>
                                      </p:cBhvr>
                                    </p:animEffect>
                                  </p:childTnLst>
                                </p:cTn>
                              </p:par>
                              <p:par>
                                <p:cTn id="19" presetID="22" presetClass="entr" presetSubtype="8" fill="hold" nodeType="withEffect">
                                  <p:stCondLst>
                                    <p:cond delay="0"/>
                                  </p:stCondLst>
                                  <p:childTnLst>
                                    <p:set>
                                      <p:cBhvr>
                                        <p:cTn id="20" dur="1" fill="hold">
                                          <p:stCondLst>
                                            <p:cond delay="0"/>
                                          </p:stCondLst>
                                        </p:cTn>
                                        <p:tgtEl>
                                          <p:spTgt spid="117"/>
                                        </p:tgtEl>
                                        <p:attrNameLst>
                                          <p:attrName>style.visibility</p:attrName>
                                        </p:attrNameLst>
                                      </p:cBhvr>
                                      <p:to>
                                        <p:strVal val="visible"/>
                                      </p:to>
                                    </p:set>
                                    <p:animEffect transition="in" filter="wipe(left)">
                                      <p:cBhvr>
                                        <p:cTn id="21" dur="500"/>
                                        <p:tgtEl>
                                          <p:spTgt spid="11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12"/>
                                        </p:tgtEl>
                                        <p:attrNameLst>
                                          <p:attrName>style.visibility</p:attrName>
                                        </p:attrNameLst>
                                      </p:cBhvr>
                                      <p:to>
                                        <p:strVal val="visible"/>
                                      </p:to>
                                    </p:set>
                                    <p:animEffect transition="in" filter="wipe(up)">
                                      <p:cBhvr>
                                        <p:cTn id="26" dur="500"/>
                                        <p:tgtEl>
                                          <p:spTgt spid="112"/>
                                        </p:tgtEl>
                                      </p:cBhvr>
                                    </p:animEffect>
                                  </p:childTnLst>
                                </p:cTn>
                              </p:par>
                              <p:par>
                                <p:cTn id="27" presetID="22" presetClass="entr" presetSubtype="1" fill="hold" nodeType="withEffect">
                                  <p:stCondLst>
                                    <p:cond delay="0"/>
                                  </p:stCondLst>
                                  <p:childTnLst>
                                    <p:set>
                                      <p:cBhvr>
                                        <p:cTn id="28" dur="1" fill="hold">
                                          <p:stCondLst>
                                            <p:cond delay="0"/>
                                          </p:stCondLst>
                                        </p:cTn>
                                        <p:tgtEl>
                                          <p:spTgt spid="120"/>
                                        </p:tgtEl>
                                        <p:attrNameLst>
                                          <p:attrName>style.visibility</p:attrName>
                                        </p:attrNameLst>
                                      </p:cBhvr>
                                      <p:to>
                                        <p:strVal val="visible"/>
                                      </p:to>
                                    </p:set>
                                    <p:animEffect transition="in" filter="wipe(up)">
                                      <p:cBhvr>
                                        <p:cTn id="29" dur="500"/>
                                        <p:tgtEl>
                                          <p:spTgt spid="120"/>
                                        </p:tgtEl>
                                      </p:cBhvr>
                                    </p:animEffect>
                                  </p:childTnLst>
                                </p:cTn>
                              </p:par>
                              <p:par>
                                <p:cTn id="30" presetID="22" presetClass="entr" presetSubtype="1" fill="hold" nodeType="withEffect">
                                  <p:stCondLst>
                                    <p:cond delay="0"/>
                                  </p:stCondLst>
                                  <p:childTnLst>
                                    <p:set>
                                      <p:cBhvr>
                                        <p:cTn id="31" dur="1" fill="hold">
                                          <p:stCondLst>
                                            <p:cond delay="0"/>
                                          </p:stCondLst>
                                        </p:cTn>
                                        <p:tgtEl>
                                          <p:spTgt spid="124"/>
                                        </p:tgtEl>
                                        <p:attrNameLst>
                                          <p:attrName>style.visibility</p:attrName>
                                        </p:attrNameLst>
                                      </p:cBhvr>
                                      <p:to>
                                        <p:strVal val="visible"/>
                                      </p:to>
                                    </p:set>
                                    <p:animEffect transition="in" filter="wipe(up)">
                                      <p:cBhvr>
                                        <p:cTn id="32" dur="500"/>
                                        <p:tgtEl>
                                          <p:spTgt spid="124"/>
                                        </p:tgtEl>
                                      </p:cBhvr>
                                    </p:animEffect>
                                  </p:childTnLst>
                                </p:cTn>
                              </p:par>
                              <p:par>
                                <p:cTn id="33" presetID="22" presetClass="entr" presetSubtype="1" fill="hold" nodeType="withEffect">
                                  <p:stCondLst>
                                    <p:cond delay="0"/>
                                  </p:stCondLst>
                                  <p:childTnLst>
                                    <p:set>
                                      <p:cBhvr>
                                        <p:cTn id="34" dur="1" fill="hold">
                                          <p:stCondLst>
                                            <p:cond delay="0"/>
                                          </p:stCondLst>
                                        </p:cTn>
                                        <p:tgtEl>
                                          <p:spTgt spid="126"/>
                                        </p:tgtEl>
                                        <p:attrNameLst>
                                          <p:attrName>style.visibility</p:attrName>
                                        </p:attrNameLst>
                                      </p:cBhvr>
                                      <p:to>
                                        <p:strVal val="visible"/>
                                      </p:to>
                                    </p:set>
                                    <p:animEffect transition="in" filter="wipe(up)">
                                      <p:cBhvr>
                                        <p:cTn id="35" dur="500"/>
                                        <p:tgtEl>
                                          <p:spTgt spid="12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128"/>
                                        </p:tgtEl>
                                        <p:attrNameLst>
                                          <p:attrName>style.visibility</p:attrName>
                                        </p:attrNameLst>
                                      </p:cBhvr>
                                      <p:to>
                                        <p:strVal val="visible"/>
                                      </p:to>
                                    </p:set>
                                    <p:animEffect transition="in" filter="wipe(up)">
                                      <p:cBhvr>
                                        <p:cTn id="40" dur="500"/>
                                        <p:tgtEl>
                                          <p:spTgt spid="128"/>
                                        </p:tgtEl>
                                      </p:cBhvr>
                                    </p:animEffect>
                                  </p:childTnLst>
                                </p:cTn>
                              </p:par>
                              <p:par>
                                <p:cTn id="41" presetID="22" presetClass="entr" presetSubtype="1" fill="hold" nodeType="withEffect">
                                  <p:stCondLst>
                                    <p:cond delay="0"/>
                                  </p:stCondLst>
                                  <p:childTnLst>
                                    <p:set>
                                      <p:cBhvr>
                                        <p:cTn id="42" dur="1" fill="hold">
                                          <p:stCondLst>
                                            <p:cond delay="0"/>
                                          </p:stCondLst>
                                        </p:cTn>
                                        <p:tgtEl>
                                          <p:spTgt spid="129"/>
                                        </p:tgtEl>
                                        <p:attrNameLst>
                                          <p:attrName>style.visibility</p:attrName>
                                        </p:attrNameLst>
                                      </p:cBhvr>
                                      <p:to>
                                        <p:strVal val="visible"/>
                                      </p:to>
                                    </p:set>
                                    <p:animEffect transition="in" filter="wipe(up)">
                                      <p:cBhvr>
                                        <p:cTn id="43"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12" grpId="0" animBg="1"/>
      <p:bldP spid="113" grpId="0" animBg="1"/>
      <p:bldP spid="12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7B205D6-9DE5-38FE-2A3B-32C4FDBA1692}"/>
              </a:ext>
            </a:extLst>
          </p:cNvPr>
          <p:cNvSpPr txBox="1">
            <a:spLocks/>
          </p:cNvSpPr>
          <p:nvPr/>
        </p:nvSpPr>
        <p:spPr bwMode="auto">
          <a:xfrm>
            <a:off x="491604" y="891210"/>
            <a:ext cx="11208792" cy="744694"/>
          </a:xfrm>
          <a:prstGeom prst="rect">
            <a:avLst/>
          </a:prstGeom>
          <a:solidFill>
            <a:schemeClr val="tx1"/>
          </a:solidFill>
          <a:ln>
            <a:noFill/>
          </a:ln>
        </p:spPr>
        <p:txBody>
          <a:bodyPr vert="horz" wrap="square" lIns="91422" tIns="45712" rIns="91422" bIns="45712" numCol="1" rtlCol="0" anchor="ctr" anchorCtr="0" compatLnSpc="1">
            <a:prstTxWarp prst="textNoShape">
              <a:avLst/>
            </a:prstTxWarp>
            <a:normAutofit/>
          </a:bodyPr>
          <a:lstStyle>
            <a:lvl1pPr algn="l" rtl="0" eaLnBrk="1" fontAlgn="base" hangingPunct="1">
              <a:spcBef>
                <a:spcPct val="0"/>
              </a:spcBef>
              <a:spcAft>
                <a:spcPct val="0"/>
              </a:spcAft>
              <a:defRPr sz="2400" b="1" cap="none" baseline="0">
                <a:solidFill>
                  <a:schemeClr val="bg2"/>
                </a:solidFill>
                <a:latin typeface="+mj-lt"/>
                <a:ea typeface="+mj-ea"/>
                <a:cs typeface="+mj-cs"/>
              </a:defRPr>
            </a:lvl1pPr>
            <a:lvl2pPr algn="l" rtl="0" eaLnBrk="1" fontAlgn="base" hangingPunct="1">
              <a:spcBef>
                <a:spcPct val="0"/>
              </a:spcBef>
              <a:spcAft>
                <a:spcPct val="0"/>
              </a:spcAft>
              <a:defRPr sz="2400" b="1">
                <a:solidFill>
                  <a:srgbClr val="00529B"/>
                </a:solidFill>
                <a:latin typeface="Novecento Book" pitchFamily="50" charset="0"/>
              </a:defRPr>
            </a:lvl2pPr>
            <a:lvl3pPr algn="l" rtl="0" eaLnBrk="1" fontAlgn="base" hangingPunct="1">
              <a:spcBef>
                <a:spcPct val="0"/>
              </a:spcBef>
              <a:spcAft>
                <a:spcPct val="0"/>
              </a:spcAft>
              <a:defRPr sz="2400" b="1">
                <a:solidFill>
                  <a:srgbClr val="00529B"/>
                </a:solidFill>
                <a:latin typeface="Novecento Book" pitchFamily="50" charset="0"/>
              </a:defRPr>
            </a:lvl3pPr>
            <a:lvl4pPr algn="l" rtl="0" eaLnBrk="1" fontAlgn="base" hangingPunct="1">
              <a:spcBef>
                <a:spcPct val="0"/>
              </a:spcBef>
              <a:spcAft>
                <a:spcPct val="0"/>
              </a:spcAft>
              <a:defRPr sz="2400" b="1">
                <a:solidFill>
                  <a:srgbClr val="00529B"/>
                </a:solidFill>
                <a:latin typeface="Novecento Book" pitchFamily="50" charset="0"/>
              </a:defRPr>
            </a:lvl4pPr>
            <a:lvl5pPr algn="l" rtl="0" eaLnBrk="1" fontAlgn="base" hangingPunct="1">
              <a:spcBef>
                <a:spcPct val="0"/>
              </a:spcBef>
              <a:spcAft>
                <a:spcPct val="0"/>
              </a:spcAft>
              <a:defRPr sz="2400" b="1">
                <a:solidFill>
                  <a:srgbClr val="00529B"/>
                </a:solidFill>
                <a:latin typeface="Novecento Book" pitchFamily="50" charset="0"/>
              </a:defRPr>
            </a:lvl5pPr>
            <a:lvl6pPr marL="457200" algn="l" rtl="0" eaLnBrk="1" fontAlgn="base" hangingPunct="1">
              <a:spcBef>
                <a:spcPct val="0"/>
              </a:spcBef>
              <a:spcAft>
                <a:spcPct val="0"/>
              </a:spcAft>
              <a:defRPr sz="2400" b="1">
                <a:solidFill>
                  <a:schemeClr val="bg1"/>
                </a:solidFill>
                <a:latin typeface="Arial" charset="0"/>
              </a:defRPr>
            </a:lvl6pPr>
            <a:lvl7pPr marL="914400" algn="l" rtl="0" eaLnBrk="1" fontAlgn="base" hangingPunct="1">
              <a:spcBef>
                <a:spcPct val="0"/>
              </a:spcBef>
              <a:spcAft>
                <a:spcPct val="0"/>
              </a:spcAft>
              <a:defRPr sz="2400" b="1">
                <a:solidFill>
                  <a:schemeClr val="bg1"/>
                </a:solidFill>
                <a:latin typeface="Arial" charset="0"/>
              </a:defRPr>
            </a:lvl7pPr>
            <a:lvl8pPr marL="1371600" algn="l" rtl="0" eaLnBrk="1" fontAlgn="base" hangingPunct="1">
              <a:spcBef>
                <a:spcPct val="0"/>
              </a:spcBef>
              <a:spcAft>
                <a:spcPct val="0"/>
              </a:spcAft>
              <a:defRPr sz="2400" b="1">
                <a:solidFill>
                  <a:schemeClr val="bg1"/>
                </a:solidFill>
                <a:latin typeface="Arial" charset="0"/>
              </a:defRPr>
            </a:lvl8pPr>
            <a:lvl9pPr marL="1828800" algn="l" rtl="0" eaLnBrk="1" fontAlgn="base" hangingPunct="1">
              <a:spcBef>
                <a:spcPct val="0"/>
              </a:spcBef>
              <a:spcAft>
                <a:spcPct val="0"/>
              </a:spcAft>
              <a:defRPr sz="2400" b="1">
                <a:solidFill>
                  <a:schemeClr val="bg1"/>
                </a:solidFill>
                <a:latin typeface="Arial" charset="0"/>
              </a:defRPr>
            </a:lvl9pPr>
          </a:lstStyle>
          <a:p>
            <a:pPr algn="ctr" defTabSz="554401">
              <a:defRPr/>
            </a:pPr>
            <a:r>
              <a:rPr lang="en-US" sz="2183" dirty="0">
                <a:solidFill>
                  <a:srgbClr val="FFFFFF"/>
                </a:solidFill>
                <a:latin typeface="Arial Bold"/>
              </a:rPr>
              <a:t>Services Readiness Checklist</a:t>
            </a:r>
          </a:p>
        </p:txBody>
      </p:sp>
      <p:graphicFrame>
        <p:nvGraphicFramePr>
          <p:cNvPr id="4" name="Table 3">
            <a:extLst>
              <a:ext uri="{FF2B5EF4-FFF2-40B4-BE49-F238E27FC236}">
                <a16:creationId xmlns:a16="http://schemas.microsoft.com/office/drawing/2014/main" id="{92616349-4C43-9636-95C1-FB284C72D78F}"/>
              </a:ext>
            </a:extLst>
          </p:cNvPr>
          <p:cNvGraphicFramePr>
            <a:graphicFrameLocks noGrp="1"/>
          </p:cNvGraphicFramePr>
          <p:nvPr>
            <p:extLst/>
          </p:nvPr>
        </p:nvGraphicFramePr>
        <p:xfrm>
          <a:off x="1182612" y="1792205"/>
          <a:ext cx="10435145" cy="4427058"/>
        </p:xfrm>
        <a:graphic>
          <a:graphicData uri="http://schemas.openxmlformats.org/drawingml/2006/table">
            <a:tbl>
              <a:tblPr/>
              <a:tblGrid>
                <a:gridCol w="2981596">
                  <a:extLst>
                    <a:ext uri="{9D8B030D-6E8A-4147-A177-3AD203B41FA5}">
                      <a16:colId xmlns:a16="http://schemas.microsoft.com/office/drawing/2014/main" val="2087937435"/>
                    </a:ext>
                  </a:extLst>
                </a:gridCol>
                <a:gridCol w="2935738">
                  <a:extLst>
                    <a:ext uri="{9D8B030D-6E8A-4147-A177-3AD203B41FA5}">
                      <a16:colId xmlns:a16="http://schemas.microsoft.com/office/drawing/2014/main" val="112892181"/>
                    </a:ext>
                  </a:extLst>
                </a:gridCol>
                <a:gridCol w="4517811">
                  <a:extLst>
                    <a:ext uri="{9D8B030D-6E8A-4147-A177-3AD203B41FA5}">
                      <a16:colId xmlns:a16="http://schemas.microsoft.com/office/drawing/2014/main" val="1631229031"/>
                    </a:ext>
                  </a:extLst>
                </a:gridCol>
              </a:tblGrid>
              <a:tr h="328482">
                <a:tc>
                  <a:txBody>
                    <a:bodyPr/>
                    <a:lstStyle/>
                    <a:p>
                      <a:pPr algn="ctr" fontAlgn="ctr" latinLnBrk="0">
                        <a:spcBef>
                          <a:spcPts val="0"/>
                        </a:spcBef>
                        <a:spcAft>
                          <a:spcPts val="0"/>
                        </a:spcAft>
                      </a:pPr>
                      <a:r>
                        <a:rPr lang="en-US" sz="1100" b="1" i="0" u="none" strike="noStrike" dirty="0">
                          <a:effectLst/>
                          <a:latin typeface="Arial"/>
                        </a:rPr>
                        <a:t>Key Areas</a:t>
                      </a:r>
                    </a:p>
                  </a:txBody>
                  <a:tcPr marL="55471" marR="55471" marT="27736" marB="27736"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tc>
                  <a:txBody>
                    <a:bodyPr/>
                    <a:lstStyle/>
                    <a:p>
                      <a:pPr algn="ctr" fontAlgn="ctr" latinLnBrk="0">
                        <a:spcBef>
                          <a:spcPts val="0"/>
                        </a:spcBef>
                        <a:spcAft>
                          <a:spcPts val="0"/>
                        </a:spcAft>
                      </a:pPr>
                      <a:r>
                        <a:rPr lang="en-US" sz="1100" b="1" i="0" u="none" strike="noStrike" dirty="0">
                          <a:effectLst/>
                          <a:latin typeface="Arial"/>
                        </a:rPr>
                        <a:t>Services Checklist</a:t>
                      </a:r>
                    </a:p>
                  </a:txBody>
                  <a:tcPr marL="55471" marR="55471" marT="27736" marB="27736"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tc>
                  <a:txBody>
                    <a:bodyPr/>
                    <a:lstStyle/>
                    <a:p>
                      <a:pPr algn="ctr" fontAlgn="ctr" latinLnBrk="0">
                        <a:spcBef>
                          <a:spcPts val="0"/>
                        </a:spcBef>
                        <a:spcAft>
                          <a:spcPts val="0"/>
                        </a:spcAft>
                      </a:pPr>
                      <a:r>
                        <a:rPr lang="en-US" sz="1100" b="1" i="0" u="none" strike="noStrike" dirty="0">
                          <a:effectLst/>
                          <a:latin typeface="Arial"/>
                        </a:rPr>
                        <a:t>Checklist Item Explanation</a:t>
                      </a:r>
                    </a:p>
                  </a:txBody>
                  <a:tcPr marL="55471" marR="55471" marT="27736" marB="27736"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extLst>
                  <a:ext uri="{0D108BD9-81ED-4DB2-BD59-A6C34878D82A}">
                    <a16:rowId xmlns:a16="http://schemas.microsoft.com/office/drawing/2014/main" val="861737486"/>
                  </a:ext>
                </a:extLst>
              </a:tr>
              <a:tr h="231739">
                <a:tc rowSpan="3">
                  <a:txBody>
                    <a:bodyPr/>
                    <a:lstStyle/>
                    <a:p>
                      <a:pPr algn="l" fontAlgn="ctr" latinLnBrk="0">
                        <a:spcBef>
                          <a:spcPts val="0"/>
                        </a:spcBef>
                        <a:spcAft>
                          <a:spcPts val="0"/>
                        </a:spcAft>
                      </a:pPr>
                      <a:r>
                        <a:rPr lang="en-US" sz="1200" b="1" i="0" u="none" strike="noStrike" dirty="0">
                          <a:effectLst/>
                          <a:latin typeface="Arial"/>
                        </a:rPr>
                        <a:t>Service Presentations </a:t>
                      </a:r>
                    </a:p>
                  </a:txBody>
                  <a:tcPr marL="55471" marR="55471" marT="27736" marB="27736"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tc>
                  <a:txBody>
                    <a:bodyPr/>
                    <a:lstStyle/>
                    <a:p>
                      <a:pPr algn="l" fontAlgn="ctr" latinLnBrk="0">
                        <a:spcBef>
                          <a:spcPts val="0"/>
                        </a:spcBef>
                        <a:spcAft>
                          <a:spcPts val="0"/>
                        </a:spcAft>
                      </a:pPr>
                      <a:r>
                        <a:rPr lang="en-US" sz="1100" b="0" i="0" u="none" strike="noStrike" dirty="0">
                          <a:effectLst/>
                          <a:latin typeface="Arial"/>
                        </a:rPr>
                        <a:t>Solution Presentation</a:t>
                      </a:r>
                    </a:p>
                  </a:txBody>
                  <a:tcPr marL="55471" marR="55471" marT="27736" marB="27736"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tc>
                  <a:txBody>
                    <a:bodyPr/>
                    <a:lstStyle/>
                    <a:p>
                      <a:pPr algn="l" fontAlgn="ctr" latinLnBrk="0">
                        <a:spcBef>
                          <a:spcPts val="0"/>
                        </a:spcBef>
                        <a:spcAft>
                          <a:spcPts val="0"/>
                        </a:spcAft>
                      </a:pPr>
                      <a:r>
                        <a:rPr lang="en-US" sz="1100" b="0" i="0" u="none" strike="noStrike" dirty="0">
                          <a:effectLst/>
                          <a:latin typeface="Arial"/>
                        </a:rPr>
                        <a:t>Indepth explanation with technical details</a:t>
                      </a:r>
                    </a:p>
                  </a:txBody>
                  <a:tcPr marL="55471" marR="55471" marT="27736" marB="27736"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extLst>
                  <a:ext uri="{0D108BD9-81ED-4DB2-BD59-A6C34878D82A}">
                    <a16:rowId xmlns:a16="http://schemas.microsoft.com/office/drawing/2014/main" val="2006230167"/>
                  </a:ext>
                </a:extLst>
              </a:tr>
              <a:tr h="231739">
                <a:tc vMerge="1">
                  <a:txBody>
                    <a:bodyPr/>
                    <a:lstStyle/>
                    <a:p>
                      <a:pPr algn="l" fontAlgn="ctr" latinLnBrk="0">
                        <a:spcBef>
                          <a:spcPts val="0"/>
                        </a:spcBef>
                        <a:spcAft>
                          <a:spcPts val="0"/>
                        </a:spcAft>
                      </a:pPr>
                      <a:r>
                        <a:rPr lang="en-US" sz="1100" b="0" i="0" u="none" strike="noStrike">
                          <a:effectLst/>
                          <a:latin typeface="Arial" panose="020B0604020202020204" pitchFamily="34" charset="0"/>
                        </a:rPr>
                        <a:t> </a:t>
                      </a:r>
                    </a:p>
                  </a:txBody>
                  <a:tcPr marL="55482" marR="55482" marT="27741" marB="27741"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tc>
                  <a:txBody>
                    <a:bodyPr/>
                    <a:lstStyle/>
                    <a:p>
                      <a:pPr algn="l" fontAlgn="ctr" latinLnBrk="0">
                        <a:spcBef>
                          <a:spcPts val="0"/>
                        </a:spcBef>
                        <a:spcAft>
                          <a:spcPts val="0"/>
                        </a:spcAft>
                      </a:pPr>
                      <a:r>
                        <a:rPr lang="en-US" sz="1100" b="0" i="0" u="none" strike="noStrike" dirty="0">
                          <a:effectLst/>
                          <a:latin typeface="Arial"/>
                        </a:rPr>
                        <a:t>Playbooks</a:t>
                      </a:r>
                    </a:p>
                  </a:txBody>
                  <a:tcPr marL="55471" marR="55471" marT="27736" marB="27736"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tc>
                  <a:txBody>
                    <a:bodyPr/>
                    <a:lstStyle/>
                    <a:p>
                      <a:pPr algn="l" fontAlgn="ctr" latinLnBrk="0">
                        <a:spcBef>
                          <a:spcPts val="0"/>
                        </a:spcBef>
                        <a:spcAft>
                          <a:spcPts val="0"/>
                        </a:spcAft>
                      </a:pPr>
                      <a:r>
                        <a:rPr lang="en-US" sz="1100" b="0" i="0" u="none" strike="noStrike" dirty="0">
                          <a:effectLst/>
                          <a:latin typeface="Arial"/>
                        </a:rPr>
                        <a:t>Sales/Pre-sales consumption</a:t>
                      </a:r>
                    </a:p>
                  </a:txBody>
                  <a:tcPr marL="55471" marR="55471" marT="27736" marB="27736"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extLst>
                  <a:ext uri="{0D108BD9-81ED-4DB2-BD59-A6C34878D82A}">
                    <a16:rowId xmlns:a16="http://schemas.microsoft.com/office/drawing/2014/main" val="2921581914"/>
                  </a:ext>
                </a:extLst>
              </a:tr>
              <a:tr h="231739">
                <a:tc vMerge="1">
                  <a:txBody>
                    <a:bodyPr/>
                    <a:lstStyle/>
                    <a:p>
                      <a:pPr algn="l" fontAlgn="ctr" latinLnBrk="0">
                        <a:spcBef>
                          <a:spcPts val="0"/>
                        </a:spcBef>
                        <a:spcAft>
                          <a:spcPts val="0"/>
                        </a:spcAft>
                      </a:pPr>
                      <a:r>
                        <a:rPr lang="en-US" sz="1100" b="0" i="0" u="none" strike="noStrike">
                          <a:effectLst/>
                          <a:latin typeface="Arial" panose="020B0604020202020204" pitchFamily="34" charset="0"/>
                        </a:rPr>
                        <a:t> </a:t>
                      </a:r>
                    </a:p>
                  </a:txBody>
                  <a:tcPr marL="55482" marR="55482" marT="27741" marB="27741"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tc>
                  <a:txBody>
                    <a:bodyPr/>
                    <a:lstStyle/>
                    <a:p>
                      <a:pPr algn="l" fontAlgn="ctr" latinLnBrk="0">
                        <a:spcBef>
                          <a:spcPts val="0"/>
                        </a:spcBef>
                        <a:spcAft>
                          <a:spcPts val="0"/>
                        </a:spcAft>
                      </a:pPr>
                      <a:r>
                        <a:rPr lang="en-US" sz="1100" b="0" i="0" u="none" strike="noStrike" dirty="0">
                          <a:effectLst/>
                          <a:latin typeface="Arial"/>
                        </a:rPr>
                        <a:t>Case Studies &amp; References</a:t>
                      </a:r>
                    </a:p>
                  </a:txBody>
                  <a:tcPr marL="55471" marR="55471" marT="27736" marB="27736"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tc>
                  <a:txBody>
                    <a:bodyPr/>
                    <a:lstStyle/>
                    <a:p>
                      <a:pPr algn="l" fontAlgn="ctr" latinLnBrk="0">
                        <a:spcBef>
                          <a:spcPts val="0"/>
                        </a:spcBef>
                        <a:spcAft>
                          <a:spcPts val="0"/>
                        </a:spcAft>
                      </a:pPr>
                      <a:r>
                        <a:rPr lang="en-US" sz="1100" b="0" i="0" u="none" strike="noStrike" dirty="0">
                          <a:effectLst/>
                          <a:latin typeface="Arial"/>
                        </a:rPr>
                        <a:t>Internal and external </a:t>
                      </a:r>
                    </a:p>
                  </a:txBody>
                  <a:tcPr marL="55471" marR="55471" marT="27736" marB="27736"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extLst>
                  <a:ext uri="{0D108BD9-81ED-4DB2-BD59-A6C34878D82A}">
                    <a16:rowId xmlns:a16="http://schemas.microsoft.com/office/drawing/2014/main" val="1164706977"/>
                  </a:ext>
                </a:extLst>
              </a:tr>
              <a:tr h="231739">
                <a:tc rowSpan="5">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200" b="1" i="0" u="none" strike="noStrike" dirty="0">
                          <a:effectLst/>
                          <a:latin typeface="Arial"/>
                        </a:rPr>
                        <a:t>Pricing book and guidelines </a:t>
                      </a:r>
                    </a:p>
                  </a:txBody>
                  <a:tcPr marL="55471" marR="55471" marT="27736" marB="27736"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tc>
                  <a:txBody>
                    <a:bodyPr/>
                    <a:lstStyle/>
                    <a:p>
                      <a:pPr algn="l" fontAlgn="ctr" latinLnBrk="0">
                        <a:spcBef>
                          <a:spcPts val="0"/>
                        </a:spcBef>
                        <a:spcAft>
                          <a:spcPts val="0"/>
                        </a:spcAft>
                      </a:pPr>
                      <a:r>
                        <a:rPr lang="en-US" sz="1100" b="0" i="0" u="none" strike="noStrike" dirty="0">
                          <a:effectLst/>
                          <a:latin typeface="Arial"/>
                        </a:rPr>
                        <a:t>Pricing Intelligence </a:t>
                      </a:r>
                    </a:p>
                  </a:txBody>
                  <a:tcPr marL="55471" marR="55471" marT="27736" marB="27736"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tc>
                  <a:txBody>
                    <a:bodyPr/>
                    <a:lstStyle/>
                    <a:p>
                      <a:pPr algn="l" fontAlgn="ctr" latinLnBrk="0">
                        <a:spcBef>
                          <a:spcPts val="0"/>
                        </a:spcBef>
                        <a:spcAft>
                          <a:spcPts val="0"/>
                        </a:spcAft>
                      </a:pPr>
                      <a:r>
                        <a:rPr lang="en-US" sz="1100" b="0" i="0" u="none" strike="noStrike" dirty="0">
                          <a:effectLst/>
                          <a:latin typeface="Arial"/>
                        </a:rPr>
                        <a:t>Competitive pricing inputs</a:t>
                      </a:r>
                    </a:p>
                  </a:txBody>
                  <a:tcPr marL="55471" marR="55471" marT="27736" marB="27736"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extLst>
                  <a:ext uri="{0D108BD9-81ED-4DB2-BD59-A6C34878D82A}">
                    <a16:rowId xmlns:a16="http://schemas.microsoft.com/office/drawing/2014/main" val="1120727610"/>
                  </a:ext>
                </a:extLst>
              </a:tr>
              <a:tr h="231739">
                <a:tc vMerge="1">
                  <a:txBody>
                    <a:bodyPr/>
                    <a:lstStyle/>
                    <a:p>
                      <a:pPr algn="l" fontAlgn="ctr" latinLnBrk="0">
                        <a:spcBef>
                          <a:spcPts val="0"/>
                        </a:spcBef>
                        <a:spcAft>
                          <a:spcPts val="0"/>
                        </a:spcAft>
                      </a:pPr>
                      <a:endParaRPr lang="en-US" sz="1100" b="0" i="0" u="none" strike="noStrike">
                        <a:effectLst/>
                        <a:latin typeface="Arial" panose="020B0604020202020204" pitchFamily="34" charset="0"/>
                      </a:endParaRPr>
                    </a:p>
                  </a:txBody>
                  <a:tcPr marL="55482" marR="55482" marT="27741" marB="27741"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tc>
                  <a:txBody>
                    <a:bodyPr/>
                    <a:lstStyle/>
                    <a:p>
                      <a:pPr algn="l" fontAlgn="ctr" latinLnBrk="0">
                        <a:spcBef>
                          <a:spcPts val="0"/>
                        </a:spcBef>
                        <a:spcAft>
                          <a:spcPts val="0"/>
                        </a:spcAft>
                      </a:pPr>
                      <a:r>
                        <a:rPr lang="en-US" sz="1100" b="0" i="0" u="none" strike="noStrike" dirty="0">
                          <a:effectLst/>
                          <a:latin typeface="Arial"/>
                        </a:rPr>
                        <a:t>Service Cost Model </a:t>
                      </a:r>
                    </a:p>
                  </a:txBody>
                  <a:tcPr marL="55471" marR="55471" marT="27736" marB="27736"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tc>
                  <a:txBody>
                    <a:bodyPr/>
                    <a:lstStyle/>
                    <a:p>
                      <a:pPr algn="l" fontAlgn="ctr" latinLnBrk="0">
                        <a:spcBef>
                          <a:spcPts val="0"/>
                        </a:spcBef>
                        <a:spcAft>
                          <a:spcPts val="0"/>
                        </a:spcAft>
                      </a:pPr>
                      <a:r>
                        <a:rPr lang="en-US" sz="1100" b="0" i="0" u="none" strike="noStrike" dirty="0">
                          <a:effectLst/>
                          <a:latin typeface="Arial"/>
                        </a:rPr>
                        <a:t>Internal Cost Calculator for estimations</a:t>
                      </a:r>
                    </a:p>
                  </a:txBody>
                  <a:tcPr marL="55471" marR="55471" marT="27736" marB="27736"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extLst>
                  <a:ext uri="{0D108BD9-81ED-4DB2-BD59-A6C34878D82A}">
                    <a16:rowId xmlns:a16="http://schemas.microsoft.com/office/drawing/2014/main" val="1280792439"/>
                  </a:ext>
                </a:extLst>
              </a:tr>
              <a:tr h="388104">
                <a:tc vMerge="1">
                  <a:txBody>
                    <a:bodyPr/>
                    <a:lstStyle/>
                    <a:p>
                      <a:pPr algn="l" fontAlgn="ctr" latinLnBrk="0">
                        <a:spcBef>
                          <a:spcPts val="0"/>
                        </a:spcBef>
                        <a:spcAft>
                          <a:spcPts val="0"/>
                        </a:spcAft>
                      </a:pPr>
                      <a:endParaRPr lang="en-US" sz="1100" b="0" i="0" u="none" strike="noStrike">
                        <a:effectLst/>
                        <a:latin typeface="Arial" panose="020B0604020202020204" pitchFamily="34" charset="0"/>
                      </a:endParaRPr>
                    </a:p>
                  </a:txBody>
                  <a:tcPr marL="55482" marR="55482" marT="27741" marB="27741"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tc>
                  <a:txBody>
                    <a:bodyPr/>
                    <a:lstStyle/>
                    <a:p>
                      <a:pPr algn="l" fontAlgn="ctr" latinLnBrk="0">
                        <a:spcBef>
                          <a:spcPts val="0"/>
                        </a:spcBef>
                        <a:spcAft>
                          <a:spcPts val="0"/>
                        </a:spcAft>
                      </a:pPr>
                      <a:r>
                        <a:rPr lang="en-US" sz="1100" b="0" i="0" u="none" strike="noStrike" dirty="0">
                          <a:effectLst/>
                          <a:latin typeface="Arial"/>
                        </a:rPr>
                        <a:t>Commercial Catalogue and T&amp;C</a:t>
                      </a:r>
                    </a:p>
                  </a:txBody>
                  <a:tcPr marL="55471" marR="55471" marT="27736" marB="27736"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tc>
                  <a:txBody>
                    <a:bodyPr/>
                    <a:lstStyle/>
                    <a:p>
                      <a:pPr algn="l" fontAlgn="ctr" latinLnBrk="0">
                        <a:spcBef>
                          <a:spcPts val="0"/>
                        </a:spcBef>
                        <a:spcAft>
                          <a:spcPts val="0"/>
                        </a:spcAft>
                      </a:pPr>
                      <a:r>
                        <a:rPr lang="en-US" sz="1100" b="0" i="0" u="none" strike="noStrike" dirty="0">
                          <a:effectLst/>
                          <a:latin typeface="Arial"/>
                        </a:rPr>
                        <a:t>Customer facing offering catalogue</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100" b="0" i="0" u="none" strike="noStrike" dirty="0">
                          <a:effectLst/>
                          <a:latin typeface="Arial"/>
                        </a:rPr>
                        <a:t>Contractual &amp; Legal documents </a:t>
                      </a:r>
                    </a:p>
                  </a:txBody>
                  <a:tcPr marL="55471" marR="55471" marT="27736" marB="27736"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extLst>
                  <a:ext uri="{0D108BD9-81ED-4DB2-BD59-A6C34878D82A}">
                    <a16:rowId xmlns:a16="http://schemas.microsoft.com/office/drawing/2014/main" val="3385187639"/>
                  </a:ext>
                </a:extLst>
              </a:tr>
              <a:tr h="231739">
                <a:tc vMerge="1">
                  <a:txBody>
                    <a:bodyPr/>
                    <a:lstStyle/>
                    <a:p>
                      <a:pPr algn="l" fontAlgn="ctr" latinLnBrk="0">
                        <a:spcBef>
                          <a:spcPts val="0"/>
                        </a:spcBef>
                        <a:spcAft>
                          <a:spcPts val="0"/>
                        </a:spcAft>
                      </a:pPr>
                      <a:endParaRPr lang="en-US" sz="1100" b="0" i="0" u="none" strike="noStrike">
                        <a:effectLst/>
                        <a:latin typeface="Arial" panose="020B0604020202020204" pitchFamily="34" charset="0"/>
                      </a:endParaRPr>
                    </a:p>
                  </a:txBody>
                  <a:tcPr marL="55482" marR="55482" marT="27741" marB="27741"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tc>
                  <a:txBody>
                    <a:bodyPr/>
                    <a:lstStyle/>
                    <a:p>
                      <a:pPr algn="l" fontAlgn="ctr" latinLnBrk="0">
                        <a:spcBef>
                          <a:spcPts val="0"/>
                        </a:spcBef>
                        <a:spcAft>
                          <a:spcPts val="0"/>
                        </a:spcAft>
                      </a:pPr>
                      <a:r>
                        <a:rPr lang="en-US" sz="1100" b="0" i="0" u="none" strike="noStrike" dirty="0">
                          <a:effectLst/>
                          <a:latin typeface="Arial"/>
                        </a:rPr>
                        <a:t>Margin Guidelines </a:t>
                      </a:r>
                    </a:p>
                  </a:txBody>
                  <a:tcPr marL="55471" marR="55471" marT="27736" marB="27736"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tc>
                  <a:txBody>
                    <a:bodyPr/>
                    <a:lstStyle/>
                    <a:p>
                      <a:pPr algn="l" fontAlgn="ctr" latinLnBrk="0">
                        <a:spcBef>
                          <a:spcPts val="0"/>
                        </a:spcBef>
                        <a:spcAft>
                          <a:spcPts val="0"/>
                        </a:spcAft>
                      </a:pPr>
                      <a:r>
                        <a:rPr lang="en-US" sz="1100" b="0" i="0" u="none" strike="noStrike" dirty="0">
                          <a:effectLst/>
                          <a:latin typeface="Arial"/>
                        </a:rPr>
                        <a:t>Internal Margin guidelines for sales /Presales</a:t>
                      </a:r>
                    </a:p>
                  </a:txBody>
                  <a:tcPr marL="55471" marR="55471" marT="27736" marB="27736"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extLst>
                  <a:ext uri="{0D108BD9-81ED-4DB2-BD59-A6C34878D82A}">
                    <a16:rowId xmlns:a16="http://schemas.microsoft.com/office/drawing/2014/main" val="1424543361"/>
                  </a:ext>
                </a:extLst>
              </a:tr>
              <a:tr h="231739">
                <a:tc v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en-US" sz="1200" b="1" i="0" u="none" strike="noStrike">
                        <a:effectLst/>
                        <a:latin typeface="Arial" panose="020B0604020202020204" pitchFamily="34" charset="0"/>
                      </a:endParaRPr>
                    </a:p>
                  </a:txBody>
                  <a:tcPr marL="55482" marR="55482" marT="27741" marB="27741"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tc>
                  <a:txBody>
                    <a:bodyPr/>
                    <a:lstStyle/>
                    <a:p>
                      <a:pPr algn="l" fontAlgn="ctr" latinLnBrk="0">
                        <a:spcBef>
                          <a:spcPts val="0"/>
                        </a:spcBef>
                        <a:spcAft>
                          <a:spcPts val="0"/>
                        </a:spcAft>
                      </a:pPr>
                      <a:r>
                        <a:rPr lang="en-US" sz="1100" b="0" i="0" u="none" strike="noStrike" dirty="0">
                          <a:effectLst/>
                          <a:latin typeface="Arial"/>
                        </a:rPr>
                        <a:t>Proposal Write up</a:t>
                      </a:r>
                    </a:p>
                  </a:txBody>
                  <a:tcPr marL="55471" marR="55471" marT="27736" marB="27736"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tc>
                  <a:txBody>
                    <a:bodyPr/>
                    <a:lstStyle/>
                    <a:p>
                      <a:pPr algn="l" fontAlgn="ctr" latinLnBrk="0">
                        <a:spcBef>
                          <a:spcPts val="0"/>
                        </a:spcBef>
                        <a:spcAft>
                          <a:spcPts val="0"/>
                        </a:spcAft>
                      </a:pPr>
                      <a:r>
                        <a:rPr lang="en-US" sz="1100" b="0" i="0" u="none" strike="noStrike" dirty="0">
                          <a:effectLst/>
                          <a:latin typeface="Arial"/>
                        </a:rPr>
                        <a:t>High level service overview for proposal response </a:t>
                      </a:r>
                    </a:p>
                  </a:txBody>
                  <a:tcPr marL="55471" marR="55471" marT="27736" marB="27736"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extLst>
                  <a:ext uri="{0D108BD9-81ED-4DB2-BD59-A6C34878D82A}">
                    <a16:rowId xmlns:a16="http://schemas.microsoft.com/office/drawing/2014/main" val="846420622"/>
                  </a:ext>
                </a:extLst>
              </a:tr>
              <a:tr h="231739">
                <a:tc rowSpan="4">
                  <a:txBody>
                    <a:bodyPr/>
                    <a:lstStyle/>
                    <a:p>
                      <a:pPr algn="l" fontAlgn="ctr" latinLnBrk="0">
                        <a:spcBef>
                          <a:spcPts val="0"/>
                        </a:spcBef>
                        <a:spcAft>
                          <a:spcPts val="0"/>
                        </a:spcAft>
                      </a:pPr>
                      <a:r>
                        <a:rPr lang="en-US" sz="1200" b="1" i="0" u="none" strike="noStrike" dirty="0">
                          <a:effectLst/>
                          <a:latin typeface="Arial"/>
                        </a:rPr>
                        <a:t>Service Documentation</a:t>
                      </a:r>
                    </a:p>
                  </a:txBody>
                  <a:tcPr marL="55471" marR="55471" marT="27736" marB="27736"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tc>
                  <a:txBody>
                    <a:bodyPr/>
                    <a:lstStyle/>
                    <a:p>
                      <a:pPr algn="l" fontAlgn="ctr" latinLnBrk="0">
                        <a:spcBef>
                          <a:spcPts val="0"/>
                        </a:spcBef>
                        <a:spcAft>
                          <a:spcPts val="0"/>
                        </a:spcAft>
                      </a:pPr>
                      <a:r>
                        <a:rPr lang="en-US" sz="1100" b="0" i="0" u="none" strike="noStrike" dirty="0">
                          <a:effectLst/>
                          <a:latin typeface="Arial"/>
                        </a:rPr>
                        <a:t>Whitepapers </a:t>
                      </a:r>
                    </a:p>
                  </a:txBody>
                  <a:tcPr marL="55471" marR="55471" marT="27736" marB="27736"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tc>
                  <a:txBody>
                    <a:bodyPr/>
                    <a:lstStyle/>
                    <a:p>
                      <a:pPr algn="l" fontAlgn="ctr" latinLnBrk="0">
                        <a:spcBef>
                          <a:spcPts val="0"/>
                        </a:spcBef>
                        <a:spcAft>
                          <a:spcPts val="0"/>
                        </a:spcAft>
                      </a:pPr>
                      <a:r>
                        <a:rPr lang="en-US" sz="1100" b="0" i="0" u="none" strike="noStrike" dirty="0">
                          <a:effectLst/>
                          <a:latin typeface="Arial"/>
                        </a:rPr>
                        <a:t>Service benefits &amp; use cases </a:t>
                      </a:r>
                    </a:p>
                  </a:txBody>
                  <a:tcPr marL="55471" marR="55471" marT="27736" marB="27736"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extLst>
                  <a:ext uri="{0D108BD9-81ED-4DB2-BD59-A6C34878D82A}">
                    <a16:rowId xmlns:a16="http://schemas.microsoft.com/office/drawing/2014/main" val="1364278996"/>
                  </a:ext>
                </a:extLst>
              </a:tr>
              <a:tr h="231739">
                <a:tc vMerge="1">
                  <a:txBody>
                    <a:bodyPr/>
                    <a:lstStyle/>
                    <a:p>
                      <a:pPr algn="l" fontAlgn="ctr" latinLnBrk="0">
                        <a:spcBef>
                          <a:spcPts val="0"/>
                        </a:spcBef>
                        <a:spcAft>
                          <a:spcPts val="0"/>
                        </a:spcAft>
                      </a:pPr>
                      <a:r>
                        <a:rPr lang="en-US" sz="1100" b="0" i="0" u="none" strike="noStrike">
                          <a:effectLst/>
                          <a:latin typeface="Arial" panose="020B0604020202020204" pitchFamily="34" charset="0"/>
                        </a:rPr>
                        <a:t> </a:t>
                      </a:r>
                    </a:p>
                  </a:txBody>
                  <a:tcPr marL="55482" marR="55482" marT="27741" marB="27741"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tc>
                  <a:txBody>
                    <a:bodyPr/>
                    <a:lstStyle/>
                    <a:p>
                      <a:pPr algn="l" fontAlgn="ctr" latinLnBrk="0">
                        <a:spcBef>
                          <a:spcPts val="0"/>
                        </a:spcBef>
                        <a:spcAft>
                          <a:spcPts val="0"/>
                        </a:spcAft>
                      </a:pPr>
                      <a:r>
                        <a:rPr lang="en-US" sz="1100" b="0" i="0" u="none" strike="noStrike" dirty="0">
                          <a:effectLst/>
                          <a:latin typeface="Arial"/>
                        </a:rPr>
                        <a:t>Service Descriptions</a:t>
                      </a:r>
                    </a:p>
                  </a:txBody>
                  <a:tcPr marL="55471" marR="55471" marT="27736" marB="27736"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tc>
                  <a:txBody>
                    <a:bodyPr/>
                    <a:lstStyle/>
                    <a:p>
                      <a:pPr algn="l" fontAlgn="ctr" latinLnBrk="0">
                        <a:spcBef>
                          <a:spcPts val="0"/>
                        </a:spcBef>
                        <a:spcAft>
                          <a:spcPts val="0"/>
                        </a:spcAft>
                      </a:pPr>
                      <a:r>
                        <a:rPr lang="en-US" sz="1100" b="0" i="0" u="none" strike="noStrike" dirty="0">
                          <a:effectLst/>
                          <a:latin typeface="Arial"/>
                        </a:rPr>
                        <a:t>Detailed documentation for delivery teams</a:t>
                      </a:r>
                    </a:p>
                  </a:txBody>
                  <a:tcPr marL="55471" marR="55471" marT="27736" marB="27736"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extLst>
                  <a:ext uri="{0D108BD9-81ED-4DB2-BD59-A6C34878D82A}">
                    <a16:rowId xmlns:a16="http://schemas.microsoft.com/office/drawing/2014/main" val="2862596264"/>
                  </a:ext>
                </a:extLst>
              </a:tr>
              <a:tr h="231739">
                <a:tc vMerge="1">
                  <a:txBody>
                    <a:bodyPr/>
                    <a:lstStyle/>
                    <a:p>
                      <a:pPr algn="l" fontAlgn="ctr" latinLnBrk="0">
                        <a:spcBef>
                          <a:spcPts val="0"/>
                        </a:spcBef>
                        <a:spcAft>
                          <a:spcPts val="0"/>
                        </a:spcAft>
                      </a:pPr>
                      <a:r>
                        <a:rPr lang="en-US" sz="1100" b="0" i="0" u="none" strike="noStrike">
                          <a:effectLst/>
                          <a:latin typeface="Arial" panose="020B0604020202020204" pitchFamily="34" charset="0"/>
                        </a:rPr>
                        <a:t> </a:t>
                      </a:r>
                    </a:p>
                  </a:txBody>
                  <a:tcPr marL="55482" marR="55482" marT="27741" marB="27741"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tc>
                  <a:txBody>
                    <a:bodyPr/>
                    <a:lstStyle/>
                    <a:p>
                      <a:pPr algn="l" fontAlgn="ctr" latinLnBrk="0">
                        <a:spcBef>
                          <a:spcPts val="0"/>
                        </a:spcBef>
                        <a:spcAft>
                          <a:spcPts val="0"/>
                        </a:spcAft>
                      </a:pPr>
                      <a:r>
                        <a:rPr lang="en-US" sz="1100" b="0" i="0" u="none" strike="noStrike" dirty="0">
                          <a:effectLst/>
                          <a:latin typeface="Arial"/>
                        </a:rPr>
                        <a:t>Architecture Overview</a:t>
                      </a:r>
                    </a:p>
                  </a:txBody>
                  <a:tcPr marL="55471" marR="55471" marT="27736" marB="27736"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tc>
                  <a:txBody>
                    <a:bodyPr/>
                    <a:lstStyle/>
                    <a:p>
                      <a:pPr algn="l" fontAlgn="ctr" latinLnBrk="0">
                        <a:spcBef>
                          <a:spcPts val="0"/>
                        </a:spcBef>
                        <a:spcAft>
                          <a:spcPts val="0"/>
                        </a:spcAft>
                      </a:pPr>
                      <a:r>
                        <a:rPr lang="en-US" sz="1100" b="0" i="0" u="none" strike="noStrike" dirty="0">
                          <a:effectLst/>
                          <a:latin typeface="Arial"/>
                        </a:rPr>
                        <a:t>Technical Document on architecture &amp; setup</a:t>
                      </a:r>
                    </a:p>
                  </a:txBody>
                  <a:tcPr marL="55471" marR="55471" marT="27736" marB="27736"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extLst>
                  <a:ext uri="{0D108BD9-81ED-4DB2-BD59-A6C34878D82A}">
                    <a16:rowId xmlns:a16="http://schemas.microsoft.com/office/drawing/2014/main" val="1053820314"/>
                  </a:ext>
                </a:extLst>
              </a:tr>
              <a:tr h="231739">
                <a:tc vMerge="1">
                  <a:txBody>
                    <a:bodyPr/>
                    <a:lstStyle/>
                    <a:p>
                      <a:pPr algn="l" fontAlgn="ctr" latinLnBrk="0">
                        <a:spcBef>
                          <a:spcPts val="0"/>
                        </a:spcBef>
                        <a:spcAft>
                          <a:spcPts val="0"/>
                        </a:spcAft>
                      </a:pPr>
                      <a:r>
                        <a:rPr lang="en-US" sz="1100" b="0" i="0" u="none" strike="noStrike">
                          <a:effectLst/>
                          <a:latin typeface="Arial" panose="020B0604020202020204" pitchFamily="34" charset="0"/>
                        </a:rPr>
                        <a:t> </a:t>
                      </a:r>
                    </a:p>
                  </a:txBody>
                  <a:tcPr marL="55482" marR="55482" marT="27741" marB="27741"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b="0" i="0" u="none" strike="noStrike" dirty="0">
                          <a:effectLst/>
                          <a:latin typeface="Arial"/>
                        </a:rPr>
                        <a:t>Runbooks</a:t>
                      </a:r>
                    </a:p>
                  </a:txBody>
                  <a:tcPr marL="55471" marR="55471" marT="27736" marB="27736"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tc>
                  <a:txBody>
                    <a:bodyPr/>
                    <a:lstStyle/>
                    <a:p>
                      <a:pPr algn="l" fontAlgn="ctr" latinLnBrk="0">
                        <a:spcBef>
                          <a:spcPts val="0"/>
                        </a:spcBef>
                        <a:spcAft>
                          <a:spcPts val="0"/>
                        </a:spcAft>
                      </a:pPr>
                      <a:r>
                        <a:rPr lang="en-US" sz="1100" b="0" i="0" u="none" strike="noStrike" dirty="0">
                          <a:effectLst/>
                          <a:latin typeface="Arial"/>
                        </a:rPr>
                        <a:t>Recorded Runbook simulation for services delivery </a:t>
                      </a:r>
                      <a:endParaRPr lang="en-US" sz="1100" b="0" i="0" u="none" strike="noStrike" dirty="0">
                        <a:effectLst/>
                        <a:latin typeface="Arial" panose="020B0604020202020204" pitchFamily="34" charset="0"/>
                      </a:endParaRPr>
                    </a:p>
                  </a:txBody>
                  <a:tcPr marL="55471" marR="55471" marT="27736" marB="27736"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extLst>
                  <a:ext uri="{0D108BD9-81ED-4DB2-BD59-A6C34878D82A}">
                    <a16:rowId xmlns:a16="http://schemas.microsoft.com/office/drawing/2014/main" val="3643186554"/>
                  </a:ext>
                </a:extLst>
              </a:tr>
              <a:tr h="231739">
                <a:tc rowSpan="5">
                  <a:txBody>
                    <a:bodyPr/>
                    <a:lstStyle/>
                    <a:p>
                      <a:pPr algn="l" fontAlgn="ctr" latinLnBrk="0">
                        <a:spcBef>
                          <a:spcPts val="0"/>
                        </a:spcBef>
                        <a:spcAft>
                          <a:spcPts val="0"/>
                        </a:spcAft>
                      </a:pPr>
                      <a:r>
                        <a:rPr lang="en-US" sz="1200" b="1" i="0" u="none" strike="noStrike" dirty="0">
                          <a:effectLst/>
                          <a:latin typeface="Arial"/>
                        </a:rPr>
                        <a:t>Technical Assets</a:t>
                      </a:r>
                    </a:p>
                  </a:txBody>
                  <a:tcPr marL="55471" marR="55471" marT="27736" marB="27736"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tc>
                  <a:txBody>
                    <a:bodyPr/>
                    <a:lstStyle/>
                    <a:p>
                      <a:pPr algn="l" fontAlgn="ctr" latinLnBrk="0">
                        <a:spcBef>
                          <a:spcPts val="0"/>
                        </a:spcBef>
                        <a:spcAft>
                          <a:spcPts val="0"/>
                        </a:spcAft>
                      </a:pPr>
                      <a:r>
                        <a:rPr lang="en-US" sz="1100" b="0" i="0" u="none" strike="noStrike" dirty="0">
                          <a:effectLst/>
                          <a:latin typeface="Arial"/>
                        </a:rPr>
                        <a:t>Tool activation and Simulation</a:t>
                      </a:r>
                    </a:p>
                  </a:txBody>
                  <a:tcPr marL="55471" marR="55471" marT="27736" marB="27736"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tc>
                  <a:txBody>
                    <a:bodyPr/>
                    <a:lstStyle/>
                    <a:p>
                      <a:pPr algn="l" fontAlgn="ctr" latinLnBrk="0">
                        <a:spcBef>
                          <a:spcPts val="0"/>
                        </a:spcBef>
                        <a:spcAft>
                          <a:spcPts val="0"/>
                        </a:spcAft>
                      </a:pPr>
                      <a:r>
                        <a:rPr lang="en-US" sz="1100" b="0" i="0" u="none" strike="noStrike" dirty="0">
                          <a:effectLst/>
                          <a:latin typeface="Arial"/>
                        </a:rPr>
                        <a:t>End to End Service activation and delivery </a:t>
                      </a:r>
                      <a:endParaRPr lang="en-US" sz="1100" b="0" i="0" u="none" strike="noStrike" dirty="0">
                        <a:effectLst/>
                        <a:latin typeface="Arial" panose="020B0604020202020204" pitchFamily="34" charset="0"/>
                      </a:endParaRPr>
                    </a:p>
                  </a:txBody>
                  <a:tcPr marL="55471" marR="55471" marT="27736" marB="27736"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extLst>
                  <a:ext uri="{0D108BD9-81ED-4DB2-BD59-A6C34878D82A}">
                    <a16:rowId xmlns:a16="http://schemas.microsoft.com/office/drawing/2014/main" val="1751952167"/>
                  </a:ext>
                </a:extLst>
              </a:tr>
              <a:tr h="231739">
                <a:tc vMerge="1">
                  <a:txBody>
                    <a:bodyPr/>
                    <a:lstStyle/>
                    <a:p>
                      <a:pPr algn="l" fontAlgn="ctr" latinLnBrk="0">
                        <a:spcBef>
                          <a:spcPts val="0"/>
                        </a:spcBef>
                        <a:spcAft>
                          <a:spcPts val="0"/>
                        </a:spcAft>
                      </a:pPr>
                      <a:r>
                        <a:rPr lang="en-US" sz="1100" b="0" i="0" u="none" strike="noStrike">
                          <a:effectLst/>
                          <a:latin typeface="Arial" panose="020B0604020202020204" pitchFamily="34" charset="0"/>
                        </a:rPr>
                        <a:t> </a:t>
                      </a:r>
                    </a:p>
                  </a:txBody>
                  <a:tcPr marL="55482" marR="55482" marT="27741" marB="27741"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tc>
                  <a:txBody>
                    <a:bodyPr/>
                    <a:lstStyle/>
                    <a:p>
                      <a:pPr algn="l" fontAlgn="ctr" latinLnBrk="0">
                        <a:spcBef>
                          <a:spcPts val="0"/>
                        </a:spcBef>
                        <a:spcAft>
                          <a:spcPts val="0"/>
                        </a:spcAft>
                      </a:pPr>
                      <a:r>
                        <a:rPr lang="en-US" sz="1100" b="0" i="0" u="none" strike="noStrike" dirty="0">
                          <a:effectLst/>
                          <a:latin typeface="Arial"/>
                        </a:rPr>
                        <a:t>Standard Scripts &amp; IP</a:t>
                      </a:r>
                    </a:p>
                  </a:txBody>
                  <a:tcPr marL="55471" marR="55471" marT="27736" marB="27736"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tc>
                  <a:txBody>
                    <a:bodyPr/>
                    <a:lstStyle/>
                    <a:p>
                      <a:pPr algn="l" fontAlgn="ctr" latinLnBrk="0">
                        <a:spcBef>
                          <a:spcPts val="0"/>
                        </a:spcBef>
                        <a:spcAft>
                          <a:spcPts val="0"/>
                        </a:spcAft>
                      </a:pPr>
                      <a:r>
                        <a:rPr lang="en-US" sz="1100" b="0" i="0" u="none" strike="noStrike" dirty="0">
                          <a:effectLst/>
                          <a:latin typeface="Arial"/>
                        </a:rPr>
                        <a:t>IP based scripts &amp; solutions</a:t>
                      </a:r>
                    </a:p>
                  </a:txBody>
                  <a:tcPr marL="55471" marR="55471" marT="27736" marB="27736"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extLst>
                  <a:ext uri="{0D108BD9-81ED-4DB2-BD59-A6C34878D82A}">
                    <a16:rowId xmlns:a16="http://schemas.microsoft.com/office/drawing/2014/main" val="60723546"/>
                  </a:ext>
                </a:extLst>
              </a:tr>
              <a:tr h="231739">
                <a:tc vMerge="1">
                  <a:txBody>
                    <a:bodyPr/>
                    <a:lstStyle/>
                    <a:p>
                      <a:pPr algn="l" fontAlgn="ctr" latinLnBrk="0">
                        <a:spcBef>
                          <a:spcPts val="0"/>
                        </a:spcBef>
                        <a:spcAft>
                          <a:spcPts val="0"/>
                        </a:spcAft>
                      </a:pPr>
                      <a:r>
                        <a:rPr lang="en-US" sz="1100" b="0" i="0" u="none" strike="noStrike">
                          <a:effectLst/>
                          <a:latin typeface="Arial" panose="020B0604020202020204" pitchFamily="34" charset="0"/>
                        </a:rPr>
                        <a:t> </a:t>
                      </a:r>
                    </a:p>
                  </a:txBody>
                  <a:tcPr marL="55482" marR="55482" marT="27741" marB="27741"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tc>
                  <a:txBody>
                    <a:bodyPr/>
                    <a:lstStyle/>
                    <a:p>
                      <a:pPr algn="l" fontAlgn="ctr" latinLnBrk="0">
                        <a:spcBef>
                          <a:spcPts val="0"/>
                        </a:spcBef>
                        <a:spcAft>
                          <a:spcPts val="0"/>
                        </a:spcAft>
                      </a:pPr>
                      <a:r>
                        <a:rPr lang="en-US" sz="1100" b="0" i="0" u="none" strike="noStrike" dirty="0">
                          <a:effectLst/>
                          <a:latin typeface="Arial"/>
                        </a:rPr>
                        <a:t>Reference Architectures</a:t>
                      </a:r>
                    </a:p>
                  </a:txBody>
                  <a:tcPr marL="55471" marR="55471" marT="27736" marB="27736"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tc>
                  <a:txBody>
                    <a:bodyPr/>
                    <a:lstStyle/>
                    <a:p>
                      <a:pPr algn="l" fontAlgn="ctr" latinLnBrk="0">
                        <a:spcBef>
                          <a:spcPts val="0"/>
                        </a:spcBef>
                        <a:spcAft>
                          <a:spcPts val="0"/>
                        </a:spcAft>
                      </a:pPr>
                      <a:r>
                        <a:rPr lang="en-US" sz="1100" b="0" i="0" u="none" strike="noStrike" dirty="0">
                          <a:effectLst/>
                          <a:latin typeface="Arial"/>
                        </a:rPr>
                        <a:t>pre-sales, delivery</a:t>
                      </a:r>
                    </a:p>
                  </a:txBody>
                  <a:tcPr marL="55471" marR="55471" marT="27736" marB="27736"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extLst>
                  <a:ext uri="{0D108BD9-81ED-4DB2-BD59-A6C34878D82A}">
                    <a16:rowId xmlns:a16="http://schemas.microsoft.com/office/drawing/2014/main" val="3353903515"/>
                  </a:ext>
                </a:extLst>
              </a:tr>
              <a:tr h="231739">
                <a:tc vMerge="1">
                  <a:txBody>
                    <a:bodyPr/>
                    <a:lstStyle/>
                    <a:p>
                      <a:pPr algn="l" fontAlgn="ctr" latinLnBrk="0">
                        <a:spcBef>
                          <a:spcPts val="0"/>
                        </a:spcBef>
                        <a:spcAft>
                          <a:spcPts val="0"/>
                        </a:spcAft>
                      </a:pPr>
                      <a:r>
                        <a:rPr lang="en-US" sz="1100" b="0" i="0" u="none" strike="noStrike">
                          <a:effectLst/>
                          <a:latin typeface="Arial" panose="020B0604020202020204" pitchFamily="34" charset="0"/>
                        </a:rPr>
                        <a:t> </a:t>
                      </a:r>
                    </a:p>
                  </a:txBody>
                  <a:tcPr marL="55482" marR="55482" marT="27741" marB="27741"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tc>
                  <a:txBody>
                    <a:bodyPr/>
                    <a:lstStyle/>
                    <a:p>
                      <a:pPr algn="l" fontAlgn="ctr" latinLnBrk="0">
                        <a:spcBef>
                          <a:spcPts val="0"/>
                        </a:spcBef>
                        <a:spcAft>
                          <a:spcPts val="0"/>
                        </a:spcAft>
                      </a:pPr>
                      <a:r>
                        <a:rPr lang="en-US" sz="1100" b="0" i="0" u="none" strike="noStrike" dirty="0">
                          <a:effectLst/>
                          <a:latin typeface="Arial"/>
                        </a:rPr>
                        <a:t>Trainings Content</a:t>
                      </a:r>
                    </a:p>
                  </a:txBody>
                  <a:tcPr marL="55471" marR="55471" marT="27736" marB="27736"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tc>
                  <a:txBody>
                    <a:bodyPr/>
                    <a:lstStyle/>
                    <a:p>
                      <a:pPr algn="l" fontAlgn="ctr" latinLnBrk="0">
                        <a:spcBef>
                          <a:spcPts val="0"/>
                        </a:spcBef>
                        <a:spcAft>
                          <a:spcPts val="0"/>
                        </a:spcAft>
                      </a:pPr>
                      <a:r>
                        <a:rPr lang="en-US" sz="1100" b="0" i="0" u="none" strike="noStrike" dirty="0">
                          <a:effectLst/>
                          <a:latin typeface="Arial"/>
                        </a:rPr>
                        <a:t>Training &amp; enablement content for delivery</a:t>
                      </a:r>
                    </a:p>
                  </a:txBody>
                  <a:tcPr marL="55471" marR="55471" marT="27736" marB="27736"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extLst>
                  <a:ext uri="{0D108BD9-81ED-4DB2-BD59-A6C34878D82A}">
                    <a16:rowId xmlns:a16="http://schemas.microsoft.com/office/drawing/2014/main" val="2324950348"/>
                  </a:ext>
                </a:extLst>
              </a:tr>
              <a:tr h="231739">
                <a:tc vMerge="1">
                  <a:txBody>
                    <a:bodyPr/>
                    <a:lstStyle/>
                    <a:p>
                      <a:pPr algn="l" fontAlgn="ctr" latinLnBrk="0">
                        <a:spcBef>
                          <a:spcPts val="0"/>
                        </a:spcBef>
                        <a:spcAft>
                          <a:spcPts val="0"/>
                        </a:spcAft>
                      </a:pPr>
                      <a:r>
                        <a:rPr lang="en-US" sz="1100" b="0" i="0" u="none" strike="noStrike">
                          <a:effectLst/>
                          <a:latin typeface="Arial" panose="020B0604020202020204" pitchFamily="34" charset="0"/>
                        </a:rPr>
                        <a:t> </a:t>
                      </a:r>
                    </a:p>
                  </a:txBody>
                  <a:tcPr marL="55482" marR="55482" marT="27741" marB="27741"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tc>
                  <a:txBody>
                    <a:bodyPr/>
                    <a:lstStyle/>
                    <a:p>
                      <a:pPr algn="l" fontAlgn="ctr" latinLnBrk="0">
                        <a:spcBef>
                          <a:spcPts val="0"/>
                        </a:spcBef>
                        <a:spcAft>
                          <a:spcPts val="0"/>
                        </a:spcAft>
                      </a:pPr>
                      <a:r>
                        <a:rPr lang="en-US" sz="1100" b="0" i="0" u="none" strike="noStrike" dirty="0">
                          <a:effectLst/>
                          <a:latin typeface="Arial"/>
                        </a:rPr>
                        <a:t>Tools &amp; Vendor solutions </a:t>
                      </a:r>
                    </a:p>
                  </a:txBody>
                  <a:tcPr marL="55471" marR="55471" marT="27736" marB="27736"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tc>
                  <a:txBody>
                    <a:bodyPr/>
                    <a:lstStyle/>
                    <a:p>
                      <a:pPr algn="l" fontAlgn="ctr" latinLnBrk="0">
                        <a:spcBef>
                          <a:spcPts val="0"/>
                        </a:spcBef>
                        <a:spcAft>
                          <a:spcPts val="0"/>
                        </a:spcAft>
                      </a:pPr>
                      <a:r>
                        <a:rPr lang="en-US" sz="1100" b="0" i="0" u="none" strike="noStrike" dirty="0">
                          <a:effectLst/>
                          <a:latin typeface="Arial"/>
                        </a:rPr>
                        <a:t>Required tools &amp; 3rd party solutions </a:t>
                      </a:r>
                    </a:p>
                  </a:txBody>
                  <a:tcPr marL="55471" marR="55471" marT="27736" marB="27736"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extLst>
                  <a:ext uri="{0D108BD9-81ED-4DB2-BD59-A6C34878D82A}">
                    <a16:rowId xmlns:a16="http://schemas.microsoft.com/office/drawing/2014/main" val="2725507100"/>
                  </a:ext>
                </a:extLst>
              </a:tr>
            </a:tbl>
          </a:graphicData>
        </a:graphic>
      </p:graphicFrame>
      <p:sp>
        <p:nvSpPr>
          <p:cNvPr id="5" name="TextBox 4">
            <a:extLst>
              <a:ext uri="{FF2B5EF4-FFF2-40B4-BE49-F238E27FC236}">
                <a16:creationId xmlns:a16="http://schemas.microsoft.com/office/drawing/2014/main" id="{3C9DCB29-1B9E-EE16-9CB3-216FC9C74372}"/>
              </a:ext>
            </a:extLst>
          </p:cNvPr>
          <p:cNvSpPr txBox="1"/>
          <p:nvPr/>
        </p:nvSpPr>
        <p:spPr>
          <a:xfrm rot="16200000">
            <a:off x="-111584" y="2572878"/>
            <a:ext cx="1929008" cy="557345"/>
          </a:xfrm>
          <a:prstGeom prst="roundRect">
            <a:avLst>
              <a:gd name="adj" fmla="val 14867"/>
            </a:avLst>
          </a:prstGeom>
          <a:solidFill>
            <a:schemeClr val="tx1"/>
          </a:solidFill>
          <a:ln>
            <a:noFill/>
          </a:ln>
        </p:spPr>
        <p:txBody>
          <a:bodyPr wrap="square" anchor="ctr">
            <a:noAutofit/>
          </a:bodyPr>
          <a:lstStyle/>
          <a:p>
            <a:pPr algn="ctr" defTabSz="554401">
              <a:defRPr/>
            </a:pPr>
            <a:r>
              <a:rPr lang="en-US" sz="1600" b="1" kern="0" dirty="0">
                <a:solidFill>
                  <a:srgbClr val="FFFFFF"/>
                </a:solidFill>
              </a:rPr>
              <a:t>GTM</a:t>
            </a:r>
          </a:p>
        </p:txBody>
      </p:sp>
      <p:sp>
        <p:nvSpPr>
          <p:cNvPr id="6" name="TextBox 5">
            <a:extLst>
              <a:ext uri="{FF2B5EF4-FFF2-40B4-BE49-F238E27FC236}">
                <a16:creationId xmlns:a16="http://schemas.microsoft.com/office/drawing/2014/main" id="{7A4B392E-8DF9-5A7C-3F2D-2166EE9B5E36}"/>
              </a:ext>
            </a:extLst>
          </p:cNvPr>
          <p:cNvSpPr txBox="1"/>
          <p:nvPr/>
        </p:nvSpPr>
        <p:spPr>
          <a:xfrm rot="16200000">
            <a:off x="-251088" y="4720030"/>
            <a:ext cx="2208016" cy="557345"/>
          </a:xfrm>
          <a:prstGeom prst="roundRect">
            <a:avLst>
              <a:gd name="adj" fmla="val 14867"/>
            </a:avLst>
          </a:prstGeom>
          <a:solidFill>
            <a:schemeClr val="accent5">
              <a:lumMod val="50000"/>
            </a:schemeClr>
          </a:solidFill>
          <a:ln>
            <a:noFill/>
          </a:ln>
        </p:spPr>
        <p:txBody>
          <a:bodyPr wrap="square" anchor="ctr">
            <a:noAutofit/>
          </a:bodyPr>
          <a:lstStyle/>
          <a:p>
            <a:pPr algn="ctr" defTabSz="554401">
              <a:defRPr/>
            </a:pPr>
            <a:r>
              <a:rPr lang="en-US" sz="1600" b="1" kern="0" dirty="0">
                <a:solidFill>
                  <a:srgbClr val="FFFFFF"/>
                </a:solidFill>
              </a:rPr>
              <a:t>Factory Delivery</a:t>
            </a:r>
          </a:p>
        </p:txBody>
      </p:sp>
      <p:sp>
        <p:nvSpPr>
          <p:cNvPr id="9" name="Title 1">
            <a:extLst>
              <a:ext uri="{FF2B5EF4-FFF2-40B4-BE49-F238E27FC236}">
                <a16:creationId xmlns:a16="http://schemas.microsoft.com/office/drawing/2014/main" id="{47E276CE-5AED-08F9-31DF-4A6141188197}"/>
              </a:ext>
            </a:extLst>
          </p:cNvPr>
          <p:cNvSpPr txBox="1">
            <a:spLocks/>
          </p:cNvSpPr>
          <p:nvPr/>
        </p:nvSpPr>
        <p:spPr>
          <a:xfrm>
            <a:off x="382489" y="127129"/>
            <a:ext cx="11427023" cy="478412"/>
          </a:xfrm>
          <a:prstGeom prst="rect">
            <a:avLst/>
          </a:prstGeom>
        </p:spPr>
        <p:txBody>
          <a:bodyPr/>
          <a:lstStyle>
            <a:lvl1pPr algn="l" defTabSz="914126" rtl="0" eaLnBrk="1" latinLnBrk="0" hangingPunct="1">
              <a:lnSpc>
                <a:spcPct val="90000"/>
              </a:lnSpc>
              <a:spcBef>
                <a:spcPct val="0"/>
              </a:spcBef>
              <a:buNone/>
              <a:defRPr sz="2999" b="1" kern="1200">
                <a:solidFill>
                  <a:schemeClr val="tx1"/>
                </a:solidFill>
                <a:latin typeface="+mj-lt"/>
                <a:ea typeface="+mj-ea"/>
                <a:cs typeface="+mj-cs"/>
              </a:defRPr>
            </a:lvl1pPr>
          </a:lstStyle>
          <a:p>
            <a:r>
              <a:rPr lang="en-US" sz="2400" dirty="0">
                <a:solidFill>
                  <a:schemeClr val="bg2"/>
                </a:solidFill>
              </a:rPr>
              <a:t>Industrialized Cloud Services &gt; COMPONENTS </a:t>
            </a:r>
          </a:p>
        </p:txBody>
      </p:sp>
    </p:spTree>
    <p:extLst>
      <p:ext uri="{BB962C8B-B14F-4D97-AF65-F5344CB8AC3E}">
        <p14:creationId xmlns:p14="http://schemas.microsoft.com/office/powerpoint/2010/main" val="8890958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pPr/>
              <a:t>3</a:t>
            </a:fld>
            <a:endParaRPr lang="en-US"/>
          </a:p>
        </p:txBody>
      </p:sp>
      <p:sp>
        <p:nvSpPr>
          <p:cNvPr id="6" name="TextBox 5"/>
          <p:cNvSpPr txBox="1"/>
          <p:nvPr/>
        </p:nvSpPr>
        <p:spPr>
          <a:xfrm>
            <a:off x="4562573" y="2950589"/>
            <a:ext cx="6442726" cy="707886"/>
          </a:xfrm>
          <a:prstGeom prst="rect">
            <a:avLst/>
          </a:prstGeom>
          <a:noFill/>
        </p:spPr>
        <p:txBody>
          <a:bodyPr wrap="none" rtlCol="0">
            <a:spAutoFit/>
          </a:bodyPr>
          <a:lstStyle/>
          <a:p>
            <a:r>
              <a:rPr lang="en-US" sz="4000" dirty="0" smtClean="0"/>
              <a:t>INTRODUCTION TO COMPANY</a:t>
            </a:r>
            <a:endParaRPr lang="en-US" sz="4000" dirty="0"/>
          </a:p>
        </p:txBody>
      </p:sp>
    </p:spTree>
    <p:extLst>
      <p:ext uri="{BB962C8B-B14F-4D97-AF65-F5344CB8AC3E}">
        <p14:creationId xmlns:p14="http://schemas.microsoft.com/office/powerpoint/2010/main" val="4206140176"/>
      </p:ext>
    </p:extLst>
  </p:cSld>
  <p:clrMapOvr>
    <a:masterClrMapping/>
  </p:clrMapOvr>
  <p:transition spd="slow">
    <p:cove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99B545-CD56-E0C4-A560-BBB461CB267A}"/>
              </a:ext>
            </a:extLst>
          </p:cNvPr>
          <p:cNvSpPr>
            <a:spLocks noGrp="1"/>
          </p:cNvSpPr>
          <p:nvPr>
            <p:ph type="sldNum" sz="quarter" idx="12"/>
          </p:nvPr>
        </p:nvSpPr>
        <p:spPr/>
        <p:txBody>
          <a:bodyPr/>
          <a:lstStyle/>
          <a:p>
            <a:fld id="{AE577F39-B882-FB4F-BD46-95C2A231B68A}" type="slidenum">
              <a:rPr lang="en-US" smtClean="0"/>
              <a:t>30</a:t>
            </a:fld>
            <a:endParaRPr lang="en-US"/>
          </a:p>
        </p:txBody>
      </p:sp>
      <p:graphicFrame>
        <p:nvGraphicFramePr>
          <p:cNvPr id="4" name="Diagram 3">
            <a:extLst>
              <a:ext uri="{FF2B5EF4-FFF2-40B4-BE49-F238E27FC236}">
                <a16:creationId xmlns:a16="http://schemas.microsoft.com/office/drawing/2014/main" id="{45B255D0-48FC-38F3-FB62-347B33CD4231}"/>
              </a:ext>
            </a:extLst>
          </p:cNvPr>
          <p:cNvGraphicFramePr/>
          <p:nvPr>
            <p:extLst/>
          </p:nvPr>
        </p:nvGraphicFramePr>
        <p:xfrm>
          <a:off x="1522939" y="1337883"/>
          <a:ext cx="9308049" cy="47341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DC1806A4-15DF-00BD-66CE-D1C34E86EFC3}"/>
              </a:ext>
            </a:extLst>
          </p:cNvPr>
          <p:cNvGrpSpPr/>
          <p:nvPr/>
        </p:nvGrpSpPr>
        <p:grpSpPr>
          <a:xfrm>
            <a:off x="416700" y="1646385"/>
            <a:ext cx="3775000" cy="1810923"/>
            <a:chOff x="413631" y="1645920"/>
            <a:chExt cx="3775983" cy="1811394"/>
          </a:xfrm>
        </p:grpSpPr>
        <p:sp>
          <p:nvSpPr>
            <p:cNvPr id="6" name="Rounded Rectangle 5">
              <a:extLst>
                <a:ext uri="{FF2B5EF4-FFF2-40B4-BE49-F238E27FC236}">
                  <a16:creationId xmlns:a16="http://schemas.microsoft.com/office/drawing/2014/main" id="{AED7152C-482B-641F-2B19-7A96695DC953}"/>
                </a:ext>
              </a:extLst>
            </p:cNvPr>
            <p:cNvSpPr/>
            <p:nvPr/>
          </p:nvSpPr>
          <p:spPr>
            <a:xfrm>
              <a:off x="413631" y="1645920"/>
              <a:ext cx="3775983" cy="1811394"/>
            </a:xfrm>
            <a:prstGeom prst="round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98"/>
            </a:p>
          </p:txBody>
        </p:sp>
        <p:sp>
          <p:nvSpPr>
            <p:cNvPr id="7" name="TextBox 6">
              <a:extLst>
                <a:ext uri="{FF2B5EF4-FFF2-40B4-BE49-F238E27FC236}">
                  <a16:creationId xmlns:a16="http://schemas.microsoft.com/office/drawing/2014/main" id="{519DF0FA-1826-A504-E4B8-0C994D7367C3}"/>
                </a:ext>
              </a:extLst>
            </p:cNvPr>
            <p:cNvSpPr txBox="1"/>
            <p:nvPr/>
          </p:nvSpPr>
          <p:spPr>
            <a:xfrm>
              <a:off x="532010" y="1841067"/>
              <a:ext cx="3541226" cy="1616247"/>
            </a:xfrm>
            <a:prstGeom prst="rect">
              <a:avLst/>
            </a:prstGeom>
            <a:noFill/>
          </p:spPr>
          <p:txBody>
            <a:bodyPr wrap="square">
              <a:spAutoFit/>
            </a:bodyPr>
            <a:lstStyle/>
            <a:p>
              <a:pPr>
                <a:buFont typeface="Arial" panose="020B0604020202020204" pitchFamily="34" charset="0"/>
                <a:buChar char="•"/>
              </a:pPr>
              <a:r>
                <a:rPr lang="en-IN" sz="900" dirty="0">
                  <a:solidFill>
                    <a:srgbClr val="212121"/>
                  </a:solidFill>
                  <a:latin typeface="Poppins" pitchFamily="2" charset="77"/>
                  <a:cs typeface="Poppins" pitchFamily="2" charset="77"/>
                </a:rPr>
                <a:t>Key workload for Global Customers</a:t>
              </a:r>
            </a:p>
            <a:p>
              <a:pPr>
                <a:buFont typeface="Arial" panose="020B0604020202020204" pitchFamily="34" charset="0"/>
                <a:buChar char="•"/>
              </a:pPr>
              <a:r>
                <a:rPr lang="en-IN" sz="900" dirty="0">
                  <a:solidFill>
                    <a:srgbClr val="212121"/>
                  </a:solidFill>
                  <a:latin typeface="Poppins" pitchFamily="2" charset="77"/>
                  <a:cs typeface="Poppins" pitchFamily="2" charset="77"/>
                </a:rPr>
                <a:t>Making SPR ( Xeon Gen4) as a key ingredient by co-engineering</a:t>
              </a:r>
            </a:p>
            <a:p>
              <a:pPr>
                <a:buFont typeface="Arial" panose="020B0604020202020204" pitchFamily="34" charset="0"/>
                <a:buChar char="•"/>
              </a:pPr>
              <a:r>
                <a:rPr lang="en-IN" sz="900" dirty="0">
                  <a:solidFill>
                    <a:srgbClr val="212121"/>
                  </a:solidFill>
                  <a:latin typeface="Poppins" pitchFamily="2" charset="77"/>
                  <a:cs typeface="Poppins" pitchFamily="2" charset="77"/>
                </a:rPr>
                <a:t>Bringing Hyperscaler to collaborate on this key solution architecture with Intel and HCLTech was a Mutual Win-Win for all the involved entities.</a:t>
              </a:r>
            </a:p>
            <a:p>
              <a:pPr>
                <a:buFont typeface="Arial" panose="020B0604020202020204" pitchFamily="34" charset="0"/>
                <a:buChar char="•"/>
              </a:pPr>
              <a:r>
                <a:rPr lang="en-IN" sz="900" dirty="0">
                  <a:solidFill>
                    <a:srgbClr val="212121"/>
                  </a:solidFill>
                  <a:latin typeface="Poppins" pitchFamily="2" charset="77"/>
                  <a:cs typeface="Poppins" pitchFamily="2" charset="77"/>
                </a:rPr>
                <a:t>Collaborate together to assess technical suitability and co-engineered the overall architecture. </a:t>
              </a:r>
            </a:p>
            <a:p>
              <a:pPr>
                <a:buFont typeface="Arial" panose="020B0604020202020204" pitchFamily="34" charset="0"/>
                <a:buChar char="•"/>
              </a:pPr>
              <a:r>
                <a:rPr lang="en-IN" sz="900" dirty="0">
                  <a:solidFill>
                    <a:srgbClr val="212121"/>
                  </a:solidFill>
                  <a:latin typeface="Poppins" pitchFamily="2" charset="77"/>
                  <a:cs typeface="Poppins" pitchFamily="2" charset="77"/>
                </a:rPr>
                <a:t> Document all the value prop and Content Creation</a:t>
              </a:r>
            </a:p>
          </p:txBody>
        </p:sp>
      </p:grpSp>
      <p:grpSp>
        <p:nvGrpSpPr>
          <p:cNvPr id="8" name="Group 7">
            <a:extLst>
              <a:ext uri="{FF2B5EF4-FFF2-40B4-BE49-F238E27FC236}">
                <a16:creationId xmlns:a16="http://schemas.microsoft.com/office/drawing/2014/main" id="{7C19216A-D921-6484-45FB-4B7EDBF67EA3}"/>
              </a:ext>
            </a:extLst>
          </p:cNvPr>
          <p:cNvGrpSpPr/>
          <p:nvPr/>
        </p:nvGrpSpPr>
        <p:grpSpPr>
          <a:xfrm>
            <a:off x="416700" y="4176628"/>
            <a:ext cx="3775000" cy="1810923"/>
            <a:chOff x="413631" y="1645920"/>
            <a:chExt cx="3775983" cy="1811394"/>
          </a:xfrm>
        </p:grpSpPr>
        <p:sp>
          <p:nvSpPr>
            <p:cNvPr id="9" name="Rounded Rectangle 8">
              <a:extLst>
                <a:ext uri="{FF2B5EF4-FFF2-40B4-BE49-F238E27FC236}">
                  <a16:creationId xmlns:a16="http://schemas.microsoft.com/office/drawing/2014/main" id="{37FBAD22-350A-6CFB-3939-6969B16E89A7}"/>
                </a:ext>
              </a:extLst>
            </p:cNvPr>
            <p:cNvSpPr/>
            <p:nvPr/>
          </p:nvSpPr>
          <p:spPr>
            <a:xfrm>
              <a:off x="413631" y="1645920"/>
              <a:ext cx="3775983" cy="1633728"/>
            </a:xfrm>
            <a:prstGeom prst="round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98"/>
            </a:p>
          </p:txBody>
        </p:sp>
        <p:sp>
          <p:nvSpPr>
            <p:cNvPr id="10" name="TextBox 9">
              <a:extLst>
                <a:ext uri="{FF2B5EF4-FFF2-40B4-BE49-F238E27FC236}">
                  <a16:creationId xmlns:a16="http://schemas.microsoft.com/office/drawing/2014/main" id="{A09CA980-F556-589E-8CB6-01BF7A01031E}"/>
                </a:ext>
              </a:extLst>
            </p:cNvPr>
            <p:cNvSpPr txBox="1"/>
            <p:nvPr/>
          </p:nvSpPr>
          <p:spPr>
            <a:xfrm>
              <a:off x="532010" y="1841067"/>
              <a:ext cx="3541226" cy="1616247"/>
            </a:xfrm>
            <a:prstGeom prst="rect">
              <a:avLst/>
            </a:prstGeom>
            <a:noFill/>
          </p:spPr>
          <p:txBody>
            <a:bodyPr wrap="square">
              <a:spAutoFit/>
            </a:bodyPr>
            <a:lstStyle/>
            <a:p>
              <a:pPr>
                <a:buFont typeface="Arial" panose="020B0604020202020204" pitchFamily="34" charset="0"/>
                <a:buChar char="•"/>
              </a:pPr>
              <a:r>
                <a:rPr lang="en-IN" sz="900" dirty="0">
                  <a:solidFill>
                    <a:srgbClr val="212121"/>
                  </a:solidFill>
                  <a:latin typeface="Poppins" pitchFamily="2" charset="77"/>
                  <a:cs typeface="Poppins" pitchFamily="2" charset="77"/>
                </a:rPr>
                <a:t>Regular reviews and opportunities covered. - Planned</a:t>
              </a:r>
            </a:p>
            <a:p>
              <a:pPr>
                <a:buFont typeface="Arial" panose="020B0604020202020204" pitchFamily="34" charset="0"/>
                <a:buChar char="•"/>
              </a:pPr>
              <a:r>
                <a:rPr lang="en-IN" sz="900" dirty="0">
                  <a:solidFill>
                    <a:srgbClr val="212121"/>
                  </a:solidFill>
                  <a:latin typeface="Poppins" pitchFamily="2" charset="77"/>
                  <a:cs typeface="Poppins" pitchFamily="2" charset="77"/>
                </a:rPr>
                <a:t>Number of POC requests. -planned</a:t>
              </a:r>
            </a:p>
            <a:p>
              <a:pPr>
                <a:buFont typeface="Arial" panose="020B0604020202020204" pitchFamily="34" charset="0"/>
                <a:buChar char="•"/>
              </a:pPr>
              <a:r>
                <a:rPr lang="en-IN" sz="900" dirty="0">
                  <a:solidFill>
                    <a:srgbClr val="212121"/>
                  </a:solidFill>
                  <a:latin typeface="Poppins" pitchFamily="2" charset="77"/>
                  <a:cs typeface="Poppins" pitchFamily="2" charset="77"/>
                </a:rPr>
                <a:t>Customer Objections and Solution Fine Tuning -Planned</a:t>
              </a:r>
            </a:p>
            <a:p>
              <a:pPr>
                <a:buFont typeface="Arial" panose="020B0604020202020204" pitchFamily="34" charset="0"/>
                <a:buChar char="•"/>
              </a:pPr>
              <a:r>
                <a:rPr lang="en-IN" sz="900" dirty="0">
                  <a:solidFill>
                    <a:srgbClr val="212121"/>
                  </a:solidFill>
                  <a:latin typeface="Poppins" pitchFamily="2" charset="77"/>
                  <a:cs typeface="Poppins" pitchFamily="2" charset="77"/>
                </a:rPr>
                <a:t>Pipeline build. –In Progress</a:t>
              </a:r>
            </a:p>
            <a:p>
              <a:pPr>
                <a:buFont typeface="Arial" panose="020B0604020202020204" pitchFamily="34" charset="0"/>
                <a:buChar char="•"/>
              </a:pPr>
              <a:r>
                <a:rPr lang="en-IN" sz="900" dirty="0">
                  <a:solidFill>
                    <a:srgbClr val="212121"/>
                  </a:solidFill>
                  <a:latin typeface="Poppins" pitchFamily="2" charset="77"/>
                  <a:cs typeface="Poppins" pitchFamily="2" charset="77"/>
                </a:rPr>
                <a:t>Funnel Conversion and Win ration tracking. -  Planned Customer testimonials - Worked out</a:t>
              </a:r>
            </a:p>
            <a:p>
              <a:pPr>
                <a:buFont typeface="Arial" panose="020B0604020202020204" pitchFamily="34" charset="0"/>
                <a:buChar char="•"/>
              </a:pPr>
              <a:r>
                <a:rPr lang="en-IN" sz="900" dirty="0">
                  <a:solidFill>
                    <a:srgbClr val="212121"/>
                  </a:solidFill>
                  <a:latin typeface="Poppins" pitchFamily="2" charset="77"/>
                  <a:cs typeface="Poppins" pitchFamily="2" charset="77"/>
                </a:rPr>
                <a:t>Solution enhancement requests. - TBD</a:t>
              </a:r>
            </a:p>
            <a:p>
              <a:pPr>
                <a:buFont typeface="Arial" panose="020B0604020202020204" pitchFamily="34" charset="0"/>
                <a:buChar char="•"/>
              </a:pPr>
              <a:r>
                <a:rPr lang="en-IN" sz="900" dirty="0">
                  <a:solidFill>
                    <a:srgbClr val="212121"/>
                  </a:solidFill>
                  <a:latin typeface="Poppins" pitchFamily="2" charset="77"/>
                  <a:cs typeface="Poppins" pitchFamily="2" charset="77"/>
                </a:rPr>
                <a:t>Investment to Revenue ratio tracking - TBD</a:t>
              </a:r>
            </a:p>
            <a:p>
              <a:pPr>
                <a:buFont typeface="Arial" panose="020B0604020202020204" pitchFamily="34" charset="0"/>
                <a:buChar char="•"/>
              </a:pPr>
              <a:endParaRPr lang="en-IN" sz="900" dirty="0">
                <a:solidFill>
                  <a:srgbClr val="212121"/>
                </a:solidFill>
                <a:latin typeface="Poppins" pitchFamily="2" charset="77"/>
                <a:cs typeface="Poppins" pitchFamily="2" charset="77"/>
              </a:endParaRPr>
            </a:p>
          </p:txBody>
        </p:sp>
      </p:grpSp>
      <p:grpSp>
        <p:nvGrpSpPr>
          <p:cNvPr id="11" name="Group 10">
            <a:extLst>
              <a:ext uri="{FF2B5EF4-FFF2-40B4-BE49-F238E27FC236}">
                <a16:creationId xmlns:a16="http://schemas.microsoft.com/office/drawing/2014/main" id="{FD6E8319-CBC7-2952-DCD4-C4EDA3604BF7}"/>
              </a:ext>
            </a:extLst>
          </p:cNvPr>
          <p:cNvGrpSpPr/>
          <p:nvPr/>
        </p:nvGrpSpPr>
        <p:grpSpPr>
          <a:xfrm>
            <a:off x="8162228" y="4176629"/>
            <a:ext cx="3893348" cy="1764782"/>
            <a:chOff x="413631" y="1645920"/>
            <a:chExt cx="3894362" cy="1765242"/>
          </a:xfrm>
        </p:grpSpPr>
        <p:sp>
          <p:nvSpPr>
            <p:cNvPr id="12" name="Rounded Rectangle 11">
              <a:extLst>
                <a:ext uri="{FF2B5EF4-FFF2-40B4-BE49-F238E27FC236}">
                  <a16:creationId xmlns:a16="http://schemas.microsoft.com/office/drawing/2014/main" id="{889F34AC-569E-CF64-6683-53766479E899}"/>
                </a:ext>
              </a:extLst>
            </p:cNvPr>
            <p:cNvSpPr/>
            <p:nvPr/>
          </p:nvSpPr>
          <p:spPr>
            <a:xfrm>
              <a:off x="413631" y="1645920"/>
              <a:ext cx="3775983" cy="1765242"/>
            </a:xfrm>
            <a:prstGeom prst="round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98"/>
            </a:p>
          </p:txBody>
        </p:sp>
        <p:sp>
          <p:nvSpPr>
            <p:cNvPr id="13" name="TextBox 12">
              <a:extLst>
                <a:ext uri="{FF2B5EF4-FFF2-40B4-BE49-F238E27FC236}">
                  <a16:creationId xmlns:a16="http://schemas.microsoft.com/office/drawing/2014/main" id="{6F7BE985-D824-7B1F-1DCA-B35921445CA6}"/>
                </a:ext>
              </a:extLst>
            </p:cNvPr>
            <p:cNvSpPr txBox="1"/>
            <p:nvPr/>
          </p:nvSpPr>
          <p:spPr>
            <a:xfrm>
              <a:off x="532010" y="1794914"/>
              <a:ext cx="3775983" cy="1616248"/>
            </a:xfrm>
            <a:prstGeom prst="rect">
              <a:avLst/>
            </a:prstGeom>
            <a:noFill/>
          </p:spPr>
          <p:txBody>
            <a:bodyPr wrap="square">
              <a:spAutoFit/>
            </a:bodyPr>
            <a:lstStyle/>
            <a:p>
              <a:pPr>
                <a:buFont typeface="Arial" panose="020B0604020202020204" pitchFamily="34" charset="0"/>
                <a:buChar char="•"/>
              </a:pPr>
              <a:r>
                <a:rPr lang="en-IN" sz="900" dirty="0">
                  <a:solidFill>
                    <a:srgbClr val="212121"/>
                  </a:solidFill>
                  <a:latin typeface="Poppins" pitchFamily="2" charset="77"/>
                  <a:cs typeface="Poppins" pitchFamily="2" charset="77"/>
                </a:rPr>
                <a:t>Defining a GTM program for market outreach basis the solution and Industry</a:t>
              </a:r>
            </a:p>
            <a:p>
              <a:pPr>
                <a:buFont typeface="Arial" panose="020B0604020202020204" pitchFamily="34" charset="0"/>
                <a:buChar char="•"/>
              </a:pPr>
              <a:r>
                <a:rPr lang="en-IN" sz="900" dirty="0">
                  <a:solidFill>
                    <a:srgbClr val="212121"/>
                  </a:solidFill>
                  <a:latin typeface="Poppins" pitchFamily="2" charset="77"/>
                  <a:cs typeface="Poppins" pitchFamily="2" charset="77"/>
                </a:rPr>
                <a:t>Clear definition of spiff allocation and </a:t>
              </a:r>
              <a:r>
                <a:rPr lang="en-IN" sz="900" dirty="0" err="1">
                  <a:solidFill>
                    <a:srgbClr val="212121"/>
                  </a:solidFill>
                  <a:latin typeface="Poppins" pitchFamily="2" charset="77"/>
                  <a:cs typeface="Poppins" pitchFamily="2" charset="77"/>
                </a:rPr>
                <a:t>payout</a:t>
              </a:r>
              <a:r>
                <a:rPr lang="en-IN" sz="900" dirty="0">
                  <a:solidFill>
                    <a:srgbClr val="212121"/>
                  </a:solidFill>
                  <a:latin typeface="Poppins" pitchFamily="2" charset="77"/>
                  <a:cs typeface="Poppins" pitchFamily="2" charset="77"/>
                </a:rPr>
                <a:t>. – Note Yet Defined</a:t>
              </a:r>
            </a:p>
            <a:p>
              <a:pPr>
                <a:buFont typeface="Arial" panose="020B0604020202020204" pitchFamily="34" charset="0"/>
                <a:buChar char="•"/>
              </a:pPr>
              <a:r>
                <a:rPr lang="en-IN" sz="900" dirty="0">
                  <a:solidFill>
                    <a:srgbClr val="212121"/>
                  </a:solidFill>
                  <a:latin typeface="Poppins" pitchFamily="2" charset="77"/>
                  <a:cs typeface="Poppins" pitchFamily="2" charset="77"/>
                </a:rPr>
                <a:t>Marketing outreach plan : Regional, Country specific, selected set of critical customers. – Solution Launched and Intel Sellers Training Planned</a:t>
              </a:r>
            </a:p>
            <a:p>
              <a:pPr>
                <a:buFont typeface="Arial" panose="020B0604020202020204" pitchFamily="34" charset="0"/>
                <a:buChar char="•"/>
              </a:pPr>
              <a:r>
                <a:rPr lang="en-IN" sz="900" dirty="0">
                  <a:solidFill>
                    <a:srgbClr val="212121"/>
                  </a:solidFill>
                  <a:latin typeface="Poppins" pitchFamily="2" charset="77"/>
                  <a:cs typeface="Poppins" pitchFamily="2" charset="77"/>
                </a:rPr>
                <a:t>Sales Cycle completion target – TBD</a:t>
              </a:r>
            </a:p>
            <a:p>
              <a:pPr>
                <a:buFont typeface="Arial" panose="020B0604020202020204" pitchFamily="34" charset="0"/>
                <a:buChar char="•"/>
              </a:pPr>
              <a:r>
                <a:rPr lang="en-IN" sz="900" dirty="0">
                  <a:solidFill>
                    <a:srgbClr val="212121"/>
                  </a:solidFill>
                  <a:latin typeface="Poppins" pitchFamily="2" charset="77"/>
                  <a:cs typeface="Poppins" pitchFamily="2" charset="77"/>
                </a:rPr>
                <a:t>Solution roadmap identification and feedback to Solutioning </a:t>
              </a:r>
            </a:p>
          </p:txBody>
        </p:sp>
      </p:grpSp>
      <p:grpSp>
        <p:nvGrpSpPr>
          <p:cNvPr id="14" name="Group 13">
            <a:extLst>
              <a:ext uri="{FF2B5EF4-FFF2-40B4-BE49-F238E27FC236}">
                <a16:creationId xmlns:a16="http://schemas.microsoft.com/office/drawing/2014/main" id="{08E511A2-CA90-3B5A-1AEA-8D4B2D630223}"/>
              </a:ext>
            </a:extLst>
          </p:cNvPr>
          <p:cNvGrpSpPr/>
          <p:nvPr/>
        </p:nvGrpSpPr>
        <p:grpSpPr>
          <a:xfrm>
            <a:off x="8162229" y="1646385"/>
            <a:ext cx="3775000" cy="1633303"/>
            <a:chOff x="413631" y="1645920"/>
            <a:chExt cx="3775983" cy="1633728"/>
          </a:xfrm>
        </p:grpSpPr>
        <p:sp>
          <p:nvSpPr>
            <p:cNvPr id="15" name="Rounded Rectangle 14">
              <a:extLst>
                <a:ext uri="{FF2B5EF4-FFF2-40B4-BE49-F238E27FC236}">
                  <a16:creationId xmlns:a16="http://schemas.microsoft.com/office/drawing/2014/main" id="{69408D58-4DAC-622E-A43E-89699DECF1D3}"/>
                </a:ext>
              </a:extLst>
            </p:cNvPr>
            <p:cNvSpPr/>
            <p:nvPr/>
          </p:nvSpPr>
          <p:spPr>
            <a:xfrm>
              <a:off x="413631" y="1645920"/>
              <a:ext cx="3775983" cy="1633728"/>
            </a:xfrm>
            <a:prstGeom prst="round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98"/>
            </a:p>
          </p:txBody>
        </p:sp>
        <p:sp>
          <p:nvSpPr>
            <p:cNvPr id="16" name="TextBox 15">
              <a:extLst>
                <a:ext uri="{FF2B5EF4-FFF2-40B4-BE49-F238E27FC236}">
                  <a16:creationId xmlns:a16="http://schemas.microsoft.com/office/drawing/2014/main" id="{BE30C9E4-BC12-BC31-E042-3E6AA214A54B}"/>
                </a:ext>
              </a:extLst>
            </p:cNvPr>
            <p:cNvSpPr txBox="1"/>
            <p:nvPr/>
          </p:nvSpPr>
          <p:spPr>
            <a:xfrm>
              <a:off x="532010" y="1841067"/>
              <a:ext cx="3541226" cy="1339176"/>
            </a:xfrm>
            <a:prstGeom prst="rect">
              <a:avLst/>
            </a:prstGeom>
            <a:noFill/>
          </p:spPr>
          <p:txBody>
            <a:bodyPr wrap="square">
              <a:spAutoFit/>
            </a:bodyPr>
            <a:lstStyle/>
            <a:p>
              <a:pPr>
                <a:buFont typeface="Arial" panose="020B0604020202020204" pitchFamily="34" charset="0"/>
                <a:buChar char="•"/>
              </a:pPr>
              <a:r>
                <a:rPr lang="en-IN" sz="900" dirty="0">
                  <a:solidFill>
                    <a:srgbClr val="212121"/>
                  </a:solidFill>
                  <a:latin typeface="Poppins" pitchFamily="2" charset="77"/>
                  <a:cs typeface="Poppins" pitchFamily="2" charset="77"/>
                </a:rPr>
                <a:t>Cross team enablement for faster adoption of the solution. - Planned</a:t>
              </a:r>
            </a:p>
            <a:p>
              <a:pPr>
                <a:buFont typeface="Arial" panose="020B0604020202020204" pitchFamily="34" charset="0"/>
                <a:buChar char="•"/>
              </a:pPr>
              <a:r>
                <a:rPr lang="en-IN" sz="900" dirty="0">
                  <a:solidFill>
                    <a:srgbClr val="212121"/>
                  </a:solidFill>
                  <a:latin typeface="Poppins" pitchFamily="2" charset="77"/>
                  <a:cs typeface="Poppins" pitchFamily="2" charset="77"/>
                </a:rPr>
                <a:t>Micro Certification to sell the solution - Planned –</a:t>
              </a:r>
            </a:p>
            <a:p>
              <a:pPr>
                <a:buFont typeface="Arial" panose="020B0604020202020204" pitchFamily="34" charset="0"/>
                <a:buChar char="•"/>
              </a:pPr>
              <a:r>
                <a:rPr lang="en-IN" sz="900" dirty="0">
                  <a:solidFill>
                    <a:srgbClr val="212121"/>
                  </a:solidFill>
                  <a:latin typeface="Poppins" pitchFamily="2" charset="77"/>
                  <a:cs typeface="Poppins" pitchFamily="2" charset="77"/>
                </a:rPr>
                <a:t>Hands-on for advanced understanding and working of solution – Planned using HCLTech Lab </a:t>
              </a:r>
            </a:p>
            <a:p>
              <a:pPr>
                <a:buFont typeface="Arial" panose="020B0604020202020204" pitchFamily="34" charset="0"/>
                <a:buChar char="•"/>
              </a:pPr>
              <a:r>
                <a:rPr lang="en-IN" sz="900" dirty="0">
                  <a:solidFill>
                    <a:srgbClr val="212121"/>
                  </a:solidFill>
                  <a:latin typeface="Poppins" pitchFamily="2" charset="77"/>
                  <a:cs typeface="Poppins" pitchFamily="2" charset="77"/>
                </a:rPr>
                <a:t>Professional Service Readiness for deployment and implementation -Planning</a:t>
              </a:r>
            </a:p>
            <a:p>
              <a:pPr>
                <a:buFont typeface="Arial" panose="020B0604020202020204" pitchFamily="34" charset="0"/>
                <a:buChar char="•"/>
              </a:pPr>
              <a:endParaRPr lang="en-IN" sz="900" dirty="0">
                <a:solidFill>
                  <a:srgbClr val="212121"/>
                </a:solidFill>
                <a:latin typeface="Poppins" pitchFamily="2" charset="77"/>
                <a:cs typeface="Poppins" pitchFamily="2" charset="77"/>
              </a:endParaRPr>
            </a:p>
          </p:txBody>
        </p:sp>
      </p:grpSp>
      <p:sp>
        <p:nvSpPr>
          <p:cNvPr id="17" name="Title 3">
            <a:extLst>
              <a:ext uri="{FF2B5EF4-FFF2-40B4-BE49-F238E27FC236}">
                <a16:creationId xmlns:a16="http://schemas.microsoft.com/office/drawing/2014/main" id="{34ACC057-E0B4-BE68-65E2-D9E7CFF1DA33}"/>
              </a:ext>
            </a:extLst>
          </p:cNvPr>
          <p:cNvSpPr>
            <a:spLocks noGrp="1"/>
          </p:cNvSpPr>
          <p:nvPr>
            <p:ph type="title"/>
          </p:nvPr>
        </p:nvSpPr>
        <p:spPr>
          <a:xfrm>
            <a:off x="774917" y="378574"/>
            <a:ext cx="10414289" cy="675009"/>
          </a:xfrm>
        </p:spPr>
        <p:txBody>
          <a:bodyPr>
            <a:normAutofit fontScale="90000"/>
          </a:bodyPr>
          <a:lstStyle/>
          <a:p>
            <a:r>
              <a:rPr lang="en-US" dirty="0">
                <a:solidFill>
                  <a:schemeClr val="bg2"/>
                </a:solidFill>
              </a:rPr>
              <a:t>What in it for Intel Sellers: </a:t>
            </a:r>
            <a:br>
              <a:rPr lang="en-US" dirty="0">
                <a:solidFill>
                  <a:schemeClr val="bg2"/>
                </a:solidFill>
              </a:rPr>
            </a:br>
            <a:r>
              <a:rPr lang="en-IN" sz="2200" dirty="0">
                <a:latin typeface="Calibri" panose="020F0502020204030204" pitchFamily="34" charset="0"/>
              </a:rPr>
              <a:t>Value based solution sales which will help influence Intel portfolio of Silicon &amp; Software's*</a:t>
            </a:r>
            <a:endParaRPr lang="en-US" sz="2200" dirty="0"/>
          </a:p>
        </p:txBody>
      </p:sp>
    </p:spTree>
    <p:extLst>
      <p:ext uri="{BB962C8B-B14F-4D97-AF65-F5344CB8AC3E}">
        <p14:creationId xmlns:p14="http://schemas.microsoft.com/office/powerpoint/2010/main" val="39050391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AE577F39-B882-FB4F-BD46-95C2A231B68A}" type="slidenum">
              <a:rPr lang="en-US" smtClean="0"/>
              <a:t>31</a:t>
            </a:fld>
            <a:endParaRPr lang="en-US"/>
          </a:p>
        </p:txBody>
      </p:sp>
      <p:pic>
        <p:nvPicPr>
          <p:cNvPr id="4" name="Picture 3">
            <a:extLst>
              <a:ext uri="{FF2B5EF4-FFF2-40B4-BE49-F238E27FC236}">
                <a16:creationId xmlns:a16="http://schemas.microsoft.com/office/drawing/2014/main" id="{2934455C-6CD3-9143-90AF-8BD5A98AA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
        <p:nvSpPr>
          <p:cNvPr id="5" name="Google Shape;1353;p117">
            <a:extLst>
              <a:ext uri="{FF2B5EF4-FFF2-40B4-BE49-F238E27FC236}">
                <a16:creationId xmlns:a16="http://schemas.microsoft.com/office/drawing/2014/main" id="{A31CDEE4-AB14-4AF5-4DB2-8449EB5A3825}"/>
              </a:ext>
            </a:extLst>
          </p:cNvPr>
          <p:cNvSpPr txBox="1">
            <a:spLocks/>
          </p:cNvSpPr>
          <p:nvPr/>
        </p:nvSpPr>
        <p:spPr>
          <a:xfrm>
            <a:off x="7241310" y="2789155"/>
            <a:ext cx="4950690" cy="2891208"/>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IN" dirty="0" smtClean="0"/>
              <a:t>Tools</a:t>
            </a:r>
          </a:p>
          <a:p>
            <a:pPr algn="ctr">
              <a:spcBef>
                <a:spcPts val="0"/>
              </a:spcBef>
            </a:pPr>
            <a:r>
              <a:rPr lang="en-IN" dirty="0" smtClean="0"/>
              <a:t>Worked </a:t>
            </a:r>
          </a:p>
          <a:p>
            <a:pPr algn="ctr">
              <a:spcBef>
                <a:spcPts val="0"/>
              </a:spcBef>
            </a:pPr>
            <a:r>
              <a:rPr lang="en-IN" dirty="0" smtClean="0"/>
              <a:t>On </a:t>
            </a:r>
            <a:endParaRPr lang="en-IN" dirty="0"/>
          </a:p>
        </p:txBody>
      </p:sp>
    </p:spTree>
    <p:extLst>
      <p:ext uri="{BB962C8B-B14F-4D97-AF65-F5344CB8AC3E}">
        <p14:creationId xmlns:p14="http://schemas.microsoft.com/office/powerpoint/2010/main" val="162500814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97815"/>
            <a:ext cx="11430000" cy="478537"/>
          </a:xfrm>
        </p:spPr>
        <p:txBody>
          <a:bodyPr/>
          <a:lstStyle/>
          <a:p>
            <a:r>
              <a:rPr lang="en-US" dirty="0">
                <a:latin typeface="+mn-lt"/>
              </a:rPr>
              <a:t>Solutions Driving Business Outcomes</a:t>
            </a:r>
          </a:p>
        </p:txBody>
      </p:sp>
      <p:sp>
        <p:nvSpPr>
          <p:cNvPr id="3" name="Slide Number Placeholder 2"/>
          <p:cNvSpPr>
            <a:spLocks noGrp="1"/>
          </p:cNvSpPr>
          <p:nvPr>
            <p:ph type="sldNum" sz="quarter" idx="12"/>
          </p:nvPr>
        </p:nvSpPr>
        <p:spPr/>
        <p:txBody>
          <a:bodyPr/>
          <a:lstStyle/>
          <a:p>
            <a:fld id="{AE577F39-B882-FB4F-BD46-95C2A231B68A}" type="slidenum">
              <a:rPr lang="en-US" smtClean="0"/>
              <a:t>32</a:t>
            </a:fld>
            <a:endParaRPr lang="en-US"/>
          </a:p>
        </p:txBody>
      </p:sp>
      <p:sp>
        <p:nvSpPr>
          <p:cNvPr id="4" name="Content Placeholder 2">
            <a:extLst>
              <a:ext uri="{FF2B5EF4-FFF2-40B4-BE49-F238E27FC236}">
                <a16:creationId xmlns:a16="http://schemas.microsoft.com/office/drawing/2014/main" id="{EA654FA6-F5F7-BE15-E978-FB08F9207554}"/>
              </a:ext>
            </a:extLst>
          </p:cNvPr>
          <p:cNvSpPr txBox="1">
            <a:spLocks/>
          </p:cNvSpPr>
          <p:nvPr/>
        </p:nvSpPr>
        <p:spPr>
          <a:xfrm>
            <a:off x="629377" y="2210592"/>
            <a:ext cx="11008659" cy="37660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err="1"/>
              <a:t>LibreSpace</a:t>
            </a:r>
            <a:r>
              <a:rPr lang="en-US" sz="1800" dirty="0"/>
              <a:t> – Workplace modernization with Fluid and Smart Workplace transformation framework that enables organizations to work from anywhere, anytime, from any device with seamless and secured </a:t>
            </a:r>
            <a:r>
              <a:rPr lang="en-US" sz="1800" dirty="0" smtClean="0"/>
              <a:t>access</a:t>
            </a:r>
          </a:p>
          <a:p>
            <a:r>
              <a:rPr lang="en-US" sz="1800" dirty="0" err="1"/>
              <a:t>VaultNxt</a:t>
            </a:r>
            <a:r>
              <a:rPr lang="en-US" sz="1800" dirty="0"/>
              <a:t> – A robust turnkey solution to identify and protect business critical data and applications that enables quick recovery in the event of a security </a:t>
            </a:r>
            <a:r>
              <a:rPr lang="en-US" sz="1800" dirty="0" smtClean="0"/>
              <a:t>breach</a:t>
            </a:r>
          </a:p>
          <a:p>
            <a:r>
              <a:rPr lang="en-US" sz="1800" dirty="0" err="1"/>
              <a:t>FlexSpace</a:t>
            </a:r>
            <a:r>
              <a:rPr lang="en-US" sz="1800" dirty="0"/>
              <a:t> (</a:t>
            </a:r>
            <a:r>
              <a:rPr lang="en-US" sz="1800" dirty="0" err="1"/>
              <a:t>PCaaS</a:t>
            </a:r>
            <a:r>
              <a:rPr lang="en-US" sz="1800" dirty="0"/>
              <a:t>) – A cost-effective digital workplace experience that spans planning, deployment, support and refreshes at a cost that aligns with the enterprise </a:t>
            </a:r>
            <a:r>
              <a:rPr lang="en-US" sz="1800" dirty="0" smtClean="0"/>
              <a:t>budge</a:t>
            </a:r>
          </a:p>
          <a:p>
            <a:r>
              <a:rPr lang="en-US" sz="1800" dirty="0" err="1"/>
              <a:t>HyClaaS</a:t>
            </a:r>
            <a:r>
              <a:rPr lang="en-US" sz="1800" dirty="0"/>
              <a:t> – Hybrid Cloud As a Service, a GTM delivering a structured approach to transforming IT aligned with business </a:t>
            </a:r>
            <a:r>
              <a:rPr lang="en-US" sz="1800" dirty="0" smtClean="0"/>
              <a:t>goals</a:t>
            </a:r>
          </a:p>
          <a:p>
            <a:r>
              <a:rPr lang="en-US" sz="1800" dirty="0"/>
              <a:t>Telco – As-a-Service Operations and Infrastructure transformation for </a:t>
            </a:r>
            <a:r>
              <a:rPr lang="en-US" sz="1800" dirty="0" err="1"/>
              <a:t>Telcos</a:t>
            </a:r>
            <a:r>
              <a:rPr lang="en-US" sz="1800" dirty="0"/>
              <a:t> powered by Dell Compute and Storage offering committed increase in data handling capability, TCO </a:t>
            </a:r>
            <a:r>
              <a:rPr lang="en-US" sz="1800" dirty="0" smtClean="0"/>
              <a:t>optimization</a:t>
            </a:r>
          </a:p>
          <a:p>
            <a:r>
              <a:rPr lang="en-US" sz="1800" dirty="0"/>
              <a:t>SAP – A joint solution offering SAP transformation with SAP RISE PECDC with deployment accelerators like BASE 90 and SAP migration factory</a:t>
            </a:r>
            <a:endParaRPr lang="en-US" sz="1800" dirty="0" smtClean="0"/>
          </a:p>
          <a:p>
            <a:pPr marL="0" indent="0">
              <a:buNone/>
            </a:pPr>
            <a:endParaRPr lang="en-US" sz="1800" dirty="0"/>
          </a:p>
        </p:txBody>
      </p:sp>
    </p:spTree>
    <p:extLst>
      <p:ext uri="{BB962C8B-B14F-4D97-AF65-F5344CB8AC3E}">
        <p14:creationId xmlns:p14="http://schemas.microsoft.com/office/powerpoint/2010/main" val="30917252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54376"/>
            <a:ext cx="11430000" cy="478537"/>
          </a:xfrm>
        </p:spPr>
        <p:txBody>
          <a:bodyPr/>
          <a:lstStyle/>
          <a:p>
            <a:r>
              <a:rPr lang="en-US" sz="2800" dirty="0">
                <a:latin typeface="+mn-lt"/>
              </a:rPr>
              <a:t>How </a:t>
            </a:r>
            <a:r>
              <a:rPr lang="en-US" sz="2800" dirty="0" err="1">
                <a:latin typeface="+mn-lt"/>
              </a:rPr>
              <a:t>HyClaaS</a:t>
            </a:r>
            <a:r>
              <a:rPr lang="en-US" sz="2800" dirty="0">
                <a:latin typeface="+mn-lt"/>
              </a:rPr>
              <a:t> enables transformation</a:t>
            </a:r>
          </a:p>
        </p:txBody>
      </p:sp>
      <p:sp>
        <p:nvSpPr>
          <p:cNvPr id="3" name="Slide Number Placeholder 2"/>
          <p:cNvSpPr>
            <a:spLocks noGrp="1"/>
          </p:cNvSpPr>
          <p:nvPr>
            <p:ph type="sldNum" sz="quarter" idx="12"/>
          </p:nvPr>
        </p:nvSpPr>
        <p:spPr/>
        <p:txBody>
          <a:bodyPr/>
          <a:lstStyle/>
          <a:p>
            <a:fld id="{AE577F39-B882-FB4F-BD46-95C2A231B68A}" type="slidenum">
              <a:rPr lang="en-US" smtClean="0"/>
              <a:t>33</a:t>
            </a:fld>
            <a:endParaRPr lang="en-US"/>
          </a:p>
        </p:txBody>
      </p:sp>
      <p:sp>
        <p:nvSpPr>
          <p:cNvPr id="4" name="Content Placeholder 2">
            <a:extLst>
              <a:ext uri="{FF2B5EF4-FFF2-40B4-BE49-F238E27FC236}">
                <a16:creationId xmlns:a16="http://schemas.microsoft.com/office/drawing/2014/main" id="{EA654FA6-F5F7-BE15-E978-FB08F9207554}"/>
              </a:ext>
            </a:extLst>
          </p:cNvPr>
          <p:cNvSpPr txBox="1">
            <a:spLocks/>
          </p:cNvSpPr>
          <p:nvPr/>
        </p:nvSpPr>
        <p:spPr>
          <a:xfrm>
            <a:off x="345141" y="1522436"/>
            <a:ext cx="11008659" cy="6457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err="1"/>
              <a:t>HyClaaS</a:t>
            </a:r>
            <a:r>
              <a:rPr lang="en-US" sz="1800" dirty="0"/>
              <a:t> combines five key elements, underpinned by security and compliance, to deliver a custom hybrid cloud solution that makes end-to-end IT transformation easier and provides a roadmap to reduce IT infrastructure </a:t>
            </a:r>
            <a:r>
              <a:rPr lang="en-US" sz="1800" dirty="0" smtClean="0"/>
              <a:t>c</a:t>
            </a:r>
            <a:endParaRPr lang="en-US" sz="18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0183" y="2262432"/>
            <a:ext cx="6691633" cy="4595567"/>
          </a:xfrm>
          <a:prstGeom prst="rect">
            <a:avLst/>
          </a:prstGeom>
        </p:spPr>
      </p:pic>
    </p:spTree>
    <p:extLst>
      <p:ext uri="{BB962C8B-B14F-4D97-AF65-F5344CB8AC3E}">
        <p14:creationId xmlns:p14="http://schemas.microsoft.com/office/powerpoint/2010/main" val="100782076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67498"/>
            <a:ext cx="11430000" cy="478537"/>
          </a:xfrm>
        </p:spPr>
        <p:txBody>
          <a:bodyPr/>
          <a:lstStyle/>
          <a:p>
            <a:r>
              <a:rPr lang="en-US" dirty="0">
                <a:latin typeface="+mn-lt"/>
              </a:rPr>
              <a:t>Intel Value Prop for </a:t>
            </a:r>
            <a:r>
              <a:rPr lang="en-US" dirty="0" err="1">
                <a:latin typeface="+mn-lt"/>
              </a:rPr>
              <a:t>HyClaaS</a:t>
            </a:r>
            <a:endParaRPr lang="en-US" dirty="0">
              <a:latin typeface="+mn-lt"/>
            </a:endParaRPr>
          </a:p>
        </p:txBody>
      </p:sp>
      <p:sp>
        <p:nvSpPr>
          <p:cNvPr id="3" name="Slide Number Placeholder 2"/>
          <p:cNvSpPr>
            <a:spLocks noGrp="1"/>
          </p:cNvSpPr>
          <p:nvPr>
            <p:ph type="sldNum" sz="quarter" idx="12"/>
          </p:nvPr>
        </p:nvSpPr>
        <p:spPr/>
        <p:txBody>
          <a:bodyPr/>
          <a:lstStyle/>
          <a:p>
            <a:fld id="{AE577F39-B882-FB4F-BD46-95C2A231B68A}" type="slidenum">
              <a:rPr lang="en-US" smtClean="0"/>
              <a:t>34</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225" y="1165918"/>
            <a:ext cx="10058400" cy="5190432"/>
          </a:xfrm>
          <a:prstGeom prst="rect">
            <a:avLst/>
          </a:prstGeom>
        </p:spPr>
      </p:pic>
    </p:spTree>
    <p:extLst>
      <p:ext uri="{BB962C8B-B14F-4D97-AF65-F5344CB8AC3E}">
        <p14:creationId xmlns:p14="http://schemas.microsoft.com/office/powerpoint/2010/main" val="1641550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10936"/>
            <a:ext cx="11430000" cy="478537"/>
          </a:xfrm>
        </p:spPr>
        <p:txBody>
          <a:bodyPr/>
          <a:lstStyle/>
          <a:p>
            <a:r>
              <a:rPr lang="en-US" dirty="0" err="1">
                <a:latin typeface="+mn-lt"/>
              </a:rPr>
              <a:t>HyClaaS</a:t>
            </a:r>
            <a:r>
              <a:rPr lang="en-US" dirty="0">
                <a:latin typeface="+mn-lt"/>
              </a:rPr>
              <a:t> from HCLTech &amp; Dell Technologies – powered by Intel </a:t>
            </a:r>
          </a:p>
        </p:txBody>
      </p:sp>
      <p:sp>
        <p:nvSpPr>
          <p:cNvPr id="3" name="Slide Number Placeholder 2"/>
          <p:cNvSpPr>
            <a:spLocks noGrp="1"/>
          </p:cNvSpPr>
          <p:nvPr>
            <p:ph type="sldNum" sz="quarter" idx="12"/>
          </p:nvPr>
        </p:nvSpPr>
        <p:spPr/>
        <p:txBody>
          <a:bodyPr/>
          <a:lstStyle/>
          <a:p>
            <a:fld id="{AE577F39-B882-FB4F-BD46-95C2A231B68A}" type="slidenum">
              <a:rPr lang="en-US" smtClean="0"/>
              <a:t>35</a:t>
            </a:fld>
            <a:endParaRPr lang="en-US"/>
          </a:p>
        </p:txBody>
      </p:sp>
      <p:sp>
        <p:nvSpPr>
          <p:cNvPr id="4" name="Content Placeholder 2">
            <a:extLst>
              <a:ext uri="{FF2B5EF4-FFF2-40B4-BE49-F238E27FC236}">
                <a16:creationId xmlns:a16="http://schemas.microsoft.com/office/drawing/2014/main" id="{EA654FA6-F5F7-BE15-E978-FB08F9207554}"/>
              </a:ext>
            </a:extLst>
          </p:cNvPr>
          <p:cNvSpPr txBox="1">
            <a:spLocks/>
          </p:cNvSpPr>
          <p:nvPr/>
        </p:nvSpPr>
        <p:spPr>
          <a:xfrm>
            <a:off x="629377" y="2210592"/>
            <a:ext cx="11008659" cy="37660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Hybrid Cloud as-a-Service (</a:t>
            </a:r>
            <a:r>
              <a:rPr lang="en-US" sz="1800" dirty="0" err="1"/>
              <a:t>HyClaaS</a:t>
            </a:r>
            <a:r>
              <a:rPr lang="en-US" sz="1800" dirty="0"/>
              <a:t>) from HCLTech and Dell Technologies, powered by Intel, is an infrastructure modernization approach that provides better application performance and cost profile and enhanced security and regulatory control. </a:t>
            </a:r>
            <a:endParaRPr lang="en-US" sz="1800" dirty="0" smtClean="0"/>
          </a:p>
          <a:p>
            <a:pPr marL="0" indent="0">
              <a:buNone/>
            </a:pPr>
            <a:r>
              <a:rPr lang="en-US" sz="1800" dirty="0" smtClean="0"/>
              <a:t>By </a:t>
            </a:r>
            <a:r>
              <a:rPr lang="en-US" sz="1800" dirty="0"/>
              <a:t>modernizing your IT infrastructure and moving everything to an as-a-Service platform, you get a simplified and future-proof hybrid cloud environment that delivers value, reliability, and predictability in terms of cost, service, and security. </a:t>
            </a:r>
            <a:endParaRPr lang="en-US" sz="1800" dirty="0" smtClean="0"/>
          </a:p>
          <a:p>
            <a:pPr marL="0" indent="0">
              <a:buNone/>
            </a:pPr>
            <a:r>
              <a:rPr lang="en-US" sz="1800" dirty="0" smtClean="0"/>
              <a:t>With </a:t>
            </a:r>
            <a:r>
              <a:rPr lang="en-US" sz="1800" dirty="0"/>
              <a:t>an optimal combination of hybrid cloud capabilities and business benefits, all delivered, managed, and consumed on a single platform, HCLTech delivers IT transformation aligned with business objectives, technology and financial requirements.</a:t>
            </a:r>
            <a:endParaRPr lang="en-US" sz="1800" dirty="0"/>
          </a:p>
        </p:txBody>
      </p:sp>
    </p:spTree>
    <p:extLst>
      <p:ext uri="{BB962C8B-B14F-4D97-AF65-F5344CB8AC3E}">
        <p14:creationId xmlns:p14="http://schemas.microsoft.com/office/powerpoint/2010/main" val="410475310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73230"/>
            <a:ext cx="11430000" cy="478537"/>
          </a:xfrm>
        </p:spPr>
        <p:txBody>
          <a:bodyPr/>
          <a:lstStyle/>
          <a:p>
            <a:r>
              <a:rPr lang="en-US" dirty="0" err="1">
                <a:latin typeface="+mn-lt"/>
              </a:rPr>
              <a:t>HyClaaS</a:t>
            </a:r>
            <a:r>
              <a:rPr lang="en-US" dirty="0">
                <a:latin typeface="+mn-lt"/>
              </a:rPr>
              <a:t> transforms your IT without boundaries</a:t>
            </a:r>
          </a:p>
        </p:txBody>
      </p:sp>
      <p:sp>
        <p:nvSpPr>
          <p:cNvPr id="3" name="Slide Number Placeholder 2"/>
          <p:cNvSpPr>
            <a:spLocks noGrp="1"/>
          </p:cNvSpPr>
          <p:nvPr>
            <p:ph type="sldNum" sz="quarter" idx="12"/>
          </p:nvPr>
        </p:nvSpPr>
        <p:spPr/>
        <p:txBody>
          <a:bodyPr/>
          <a:lstStyle/>
          <a:p>
            <a:fld id="{AE577F39-B882-FB4F-BD46-95C2A231B68A}" type="slidenum">
              <a:rPr lang="en-US" smtClean="0"/>
              <a:t>36</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755" y="1368673"/>
            <a:ext cx="10737130" cy="4628321"/>
          </a:xfrm>
          <a:prstGeom prst="rect">
            <a:avLst/>
          </a:prstGeom>
        </p:spPr>
      </p:pic>
    </p:spTree>
    <p:extLst>
      <p:ext uri="{BB962C8B-B14F-4D97-AF65-F5344CB8AC3E}">
        <p14:creationId xmlns:p14="http://schemas.microsoft.com/office/powerpoint/2010/main" val="789311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67498"/>
            <a:ext cx="11430000" cy="478537"/>
          </a:xfrm>
        </p:spPr>
        <p:txBody>
          <a:bodyPr/>
          <a:lstStyle/>
          <a:p>
            <a:r>
              <a:rPr lang="en-US" dirty="0" smtClean="0"/>
              <a:t>POWERFLEX	</a:t>
            </a:r>
            <a:endParaRPr lang="en-US" dirty="0"/>
          </a:p>
        </p:txBody>
      </p:sp>
      <p:sp>
        <p:nvSpPr>
          <p:cNvPr id="3" name="Slide Number Placeholder 2"/>
          <p:cNvSpPr>
            <a:spLocks noGrp="1"/>
          </p:cNvSpPr>
          <p:nvPr>
            <p:ph type="sldNum" sz="quarter" idx="12"/>
          </p:nvPr>
        </p:nvSpPr>
        <p:spPr/>
        <p:txBody>
          <a:bodyPr/>
          <a:lstStyle/>
          <a:p>
            <a:fld id="{AE577F39-B882-FB4F-BD46-95C2A231B68A}" type="slidenum">
              <a:rPr lang="en-US" smtClean="0"/>
              <a:t>37</a:t>
            </a:fld>
            <a:endParaRPr lang="en-US"/>
          </a:p>
        </p:txBody>
      </p:sp>
      <p:sp>
        <p:nvSpPr>
          <p:cNvPr id="4" name="TextBox 3"/>
          <p:cNvSpPr txBox="1"/>
          <p:nvPr/>
        </p:nvSpPr>
        <p:spPr>
          <a:xfrm flipH="1">
            <a:off x="761999" y="1192393"/>
            <a:ext cx="4997777" cy="707886"/>
          </a:xfrm>
          <a:prstGeom prst="rect">
            <a:avLst/>
          </a:prstGeom>
          <a:noFill/>
        </p:spPr>
        <p:txBody>
          <a:bodyPr wrap="square" rtlCol="0">
            <a:spAutoFit/>
          </a:bodyPr>
          <a:lstStyle/>
          <a:p>
            <a:r>
              <a:rPr lang="en-US" sz="2000" dirty="0"/>
              <a:t>Flexible software defined infrastructure for mission critical applications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954" y="1952764"/>
            <a:ext cx="10273644" cy="4403586"/>
          </a:xfrm>
          <a:prstGeom prst="rect">
            <a:avLst/>
          </a:prstGeom>
        </p:spPr>
      </p:pic>
    </p:spTree>
    <p:extLst>
      <p:ext uri="{BB962C8B-B14F-4D97-AF65-F5344CB8AC3E}">
        <p14:creationId xmlns:p14="http://schemas.microsoft.com/office/powerpoint/2010/main" val="245930090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29791"/>
            <a:ext cx="11430000" cy="478537"/>
          </a:xfrm>
        </p:spPr>
        <p:txBody>
          <a:bodyPr/>
          <a:lstStyle/>
          <a:p>
            <a:r>
              <a:rPr lang="en-US" dirty="0" err="1">
                <a:latin typeface="+mn-lt"/>
              </a:rPr>
              <a:t>PowerFlex</a:t>
            </a:r>
            <a:r>
              <a:rPr lang="en-US" dirty="0">
                <a:latin typeface="+mn-lt"/>
              </a:rPr>
              <a:t> on AWS – Flexibility and choice</a:t>
            </a:r>
          </a:p>
        </p:txBody>
      </p:sp>
      <p:sp>
        <p:nvSpPr>
          <p:cNvPr id="3" name="Slide Number Placeholder 2"/>
          <p:cNvSpPr>
            <a:spLocks noGrp="1"/>
          </p:cNvSpPr>
          <p:nvPr>
            <p:ph type="sldNum" sz="quarter" idx="12"/>
          </p:nvPr>
        </p:nvSpPr>
        <p:spPr/>
        <p:txBody>
          <a:bodyPr/>
          <a:lstStyle/>
          <a:p>
            <a:fld id="{AE577F39-B882-FB4F-BD46-95C2A231B68A}" type="slidenum">
              <a:rPr lang="en-US" smtClean="0"/>
              <a:t>38</a:t>
            </a:fld>
            <a:endParaRPr lang="en-US"/>
          </a:p>
        </p:txBody>
      </p:sp>
      <p:sp>
        <p:nvSpPr>
          <p:cNvPr id="4" name="TextBox 3"/>
          <p:cNvSpPr txBox="1"/>
          <p:nvPr/>
        </p:nvSpPr>
        <p:spPr>
          <a:xfrm flipH="1">
            <a:off x="762000" y="2139884"/>
            <a:ext cx="3574174" cy="1631216"/>
          </a:xfrm>
          <a:prstGeom prst="rect">
            <a:avLst/>
          </a:prstGeom>
          <a:noFill/>
        </p:spPr>
        <p:txBody>
          <a:bodyPr wrap="square" rtlCol="0">
            <a:spAutoFit/>
          </a:bodyPr>
          <a:lstStyle/>
          <a:p>
            <a:pPr marL="285750" indent="-285750">
              <a:buFont typeface="Arial" panose="020B0604020202020204" pitchFamily="34" charset="0"/>
              <a:buChar char="•"/>
            </a:pPr>
            <a:r>
              <a:rPr lang="en-US" sz="2000" b="1" dirty="0"/>
              <a:t>Elastic Block </a:t>
            </a:r>
            <a:r>
              <a:rPr lang="en-US" sz="2000" b="1" dirty="0" smtClean="0"/>
              <a:t>Storage</a:t>
            </a:r>
          </a:p>
          <a:p>
            <a:pPr marL="742950" lvl="1" indent="-285750">
              <a:buFont typeface="Arial" panose="020B0604020202020204" pitchFamily="34" charset="0"/>
              <a:buChar char="•"/>
            </a:pPr>
            <a:r>
              <a:rPr lang="en-US" sz="2000" dirty="0"/>
              <a:t>Persistent </a:t>
            </a:r>
            <a:r>
              <a:rPr lang="en-US" sz="2000" dirty="0" smtClean="0"/>
              <a:t>storage</a:t>
            </a:r>
          </a:p>
          <a:p>
            <a:pPr marL="742950" lvl="1" indent="-285750">
              <a:buFont typeface="Arial" panose="020B0604020202020204" pitchFamily="34" charset="0"/>
              <a:buChar char="•"/>
            </a:pPr>
            <a:r>
              <a:rPr lang="en-US" sz="2000" dirty="0"/>
              <a:t>Optimized for ease of </a:t>
            </a:r>
            <a:r>
              <a:rPr lang="en-US" sz="2000" dirty="0" smtClean="0"/>
              <a:t>use</a:t>
            </a:r>
          </a:p>
          <a:p>
            <a:pPr marL="742950" lvl="1" indent="-285750">
              <a:buFont typeface="Arial" panose="020B0604020202020204" pitchFamily="34" charset="0"/>
              <a:buChar char="•"/>
            </a:pPr>
            <a:r>
              <a:rPr lang="en-US" sz="2000" dirty="0"/>
              <a:t>Additional AWS </a:t>
            </a:r>
            <a:r>
              <a:rPr lang="en-US" sz="2000" dirty="0" smtClean="0"/>
              <a:t>costs</a:t>
            </a:r>
          </a:p>
          <a:p>
            <a:pPr marL="742950" lvl="1" indent="-285750">
              <a:buFont typeface="Arial" panose="020B0604020202020204" pitchFamily="34" charset="0"/>
              <a:buChar char="•"/>
            </a:pPr>
            <a:r>
              <a:rPr lang="en-US" sz="2000" dirty="0"/>
              <a:t>Better for on/off users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3931" y="1047089"/>
            <a:ext cx="5429250" cy="5448022"/>
          </a:xfrm>
          <a:prstGeom prst="rect">
            <a:avLst/>
          </a:prstGeom>
        </p:spPr>
      </p:pic>
    </p:spTree>
    <p:extLst>
      <p:ext uri="{BB962C8B-B14F-4D97-AF65-F5344CB8AC3E}">
        <p14:creationId xmlns:p14="http://schemas.microsoft.com/office/powerpoint/2010/main" val="31644719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29791"/>
            <a:ext cx="11430000" cy="478537"/>
          </a:xfrm>
        </p:spPr>
        <p:txBody>
          <a:bodyPr/>
          <a:lstStyle/>
          <a:p>
            <a:r>
              <a:rPr lang="en-US" dirty="0" err="1">
                <a:latin typeface="+mn-lt"/>
              </a:rPr>
              <a:t>PowerFlex</a:t>
            </a:r>
            <a:r>
              <a:rPr lang="en-US" dirty="0">
                <a:latin typeface="+mn-lt"/>
              </a:rPr>
              <a:t> on AWS – Flexibility and choice</a:t>
            </a:r>
          </a:p>
        </p:txBody>
      </p:sp>
      <p:sp>
        <p:nvSpPr>
          <p:cNvPr id="3" name="Slide Number Placeholder 2"/>
          <p:cNvSpPr>
            <a:spLocks noGrp="1"/>
          </p:cNvSpPr>
          <p:nvPr>
            <p:ph type="sldNum" sz="quarter" idx="12"/>
          </p:nvPr>
        </p:nvSpPr>
        <p:spPr/>
        <p:txBody>
          <a:bodyPr/>
          <a:lstStyle/>
          <a:p>
            <a:fld id="{AE577F39-B882-FB4F-BD46-95C2A231B68A}" type="slidenum">
              <a:rPr lang="en-US" smtClean="0"/>
              <a:t>39</a:t>
            </a:fld>
            <a:endParaRPr lang="en-US"/>
          </a:p>
        </p:txBody>
      </p:sp>
      <p:sp>
        <p:nvSpPr>
          <p:cNvPr id="4" name="TextBox 3"/>
          <p:cNvSpPr txBox="1"/>
          <p:nvPr/>
        </p:nvSpPr>
        <p:spPr>
          <a:xfrm flipH="1">
            <a:off x="761999" y="2139884"/>
            <a:ext cx="3866561" cy="1323439"/>
          </a:xfrm>
          <a:prstGeom prst="rect">
            <a:avLst/>
          </a:prstGeom>
          <a:noFill/>
        </p:spPr>
        <p:txBody>
          <a:bodyPr wrap="square" rtlCol="0">
            <a:spAutoFit/>
          </a:bodyPr>
          <a:lstStyle/>
          <a:p>
            <a:pPr marL="285750" indent="-285750">
              <a:buFont typeface="Arial" panose="020B0604020202020204" pitchFamily="34" charset="0"/>
              <a:buChar char="•"/>
            </a:pPr>
            <a:r>
              <a:rPr lang="en-US" sz="2000" b="1" dirty="0"/>
              <a:t>EC2 Instance </a:t>
            </a:r>
            <a:r>
              <a:rPr lang="en-US" sz="2000" b="1" dirty="0" smtClean="0"/>
              <a:t>store</a:t>
            </a:r>
          </a:p>
          <a:p>
            <a:pPr marL="742950" lvl="1" indent="-285750">
              <a:buFont typeface="Arial" panose="020B0604020202020204" pitchFamily="34" charset="0"/>
              <a:buChar char="•"/>
            </a:pPr>
            <a:r>
              <a:rPr lang="en-US" sz="2000" dirty="0"/>
              <a:t>Non persistent </a:t>
            </a:r>
            <a:r>
              <a:rPr lang="en-US" sz="2000" dirty="0" smtClean="0"/>
              <a:t>storage</a:t>
            </a:r>
          </a:p>
          <a:p>
            <a:pPr marL="742950" lvl="1" indent="-285750">
              <a:buFont typeface="Arial" panose="020B0604020202020204" pitchFamily="34" charset="0"/>
              <a:buChar char="•"/>
            </a:pPr>
            <a:r>
              <a:rPr lang="en-US" sz="2000" dirty="0" smtClean="0"/>
              <a:t>Optimized </a:t>
            </a:r>
            <a:r>
              <a:rPr lang="en-US" sz="2000" dirty="0"/>
              <a:t>for </a:t>
            </a:r>
            <a:r>
              <a:rPr lang="en-US" sz="2000" dirty="0" smtClean="0"/>
              <a:t>performance</a:t>
            </a:r>
          </a:p>
          <a:p>
            <a:pPr marL="742950" lvl="1" indent="-285750">
              <a:buFont typeface="Arial" panose="020B0604020202020204" pitchFamily="34" charset="0"/>
              <a:buChar char="•"/>
            </a:pPr>
            <a:r>
              <a:rPr lang="en-US" sz="2000" dirty="0"/>
              <a:t>Predictable storage costs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1352" y="990600"/>
            <a:ext cx="4657725" cy="5365750"/>
          </a:xfrm>
          <a:prstGeom prst="rect">
            <a:avLst/>
          </a:prstGeom>
        </p:spPr>
      </p:pic>
    </p:spTree>
    <p:extLst>
      <p:ext uri="{BB962C8B-B14F-4D97-AF65-F5344CB8AC3E}">
        <p14:creationId xmlns:p14="http://schemas.microsoft.com/office/powerpoint/2010/main" val="19955003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E07314-2419-9C9A-0FC8-6739AC6050CE}"/>
              </a:ext>
            </a:extLst>
          </p:cNvPr>
          <p:cNvSpPr>
            <a:spLocks noGrp="1"/>
          </p:cNvSpPr>
          <p:nvPr>
            <p:ph idx="1"/>
          </p:nvPr>
        </p:nvSpPr>
        <p:spPr>
          <a:xfrm>
            <a:off x="7239785" y="1376695"/>
            <a:ext cx="4337587" cy="3940023"/>
          </a:xfrm>
        </p:spPr>
        <p:txBody>
          <a:bodyPr>
            <a:normAutofit lnSpcReduction="10000"/>
          </a:bodyPr>
          <a:lstStyle/>
          <a:p>
            <a:pPr marL="0" indent="0">
              <a:buNone/>
            </a:pPr>
            <a:endParaRPr lang="en-US" sz="3200" dirty="0">
              <a:latin typeface="+mj-lt"/>
            </a:endParaRPr>
          </a:p>
          <a:p>
            <a:endParaRPr lang="en-US" sz="2000" dirty="0" smtClean="0"/>
          </a:p>
          <a:p>
            <a:r>
              <a:rPr lang="en-US" sz="2000" dirty="0"/>
              <a:t>Powered by a global team of 224,700+ diverse and passionate people across 60 countries, we deliver smarter, better ways for all our stakeholders to benefit from technology</a:t>
            </a:r>
            <a:r>
              <a:rPr lang="en-US" sz="2000" dirty="0" smtClean="0"/>
              <a:t>.</a:t>
            </a:r>
          </a:p>
          <a:p>
            <a:endParaRPr lang="en-US" sz="1600" dirty="0"/>
          </a:p>
          <a:p>
            <a:r>
              <a:rPr lang="en-US" sz="1900" dirty="0"/>
              <a:t>D</a:t>
            </a:r>
            <a:r>
              <a:rPr lang="en-US" sz="1900" dirty="0" smtClean="0"/>
              <a:t>elivering </a:t>
            </a:r>
            <a:r>
              <a:rPr lang="en-US" sz="1900" dirty="0"/>
              <a:t>long-lasting impact through our actions as a company and through our pacts with stakeholders for a more sustainable future.</a:t>
            </a:r>
            <a:endParaRPr lang="en-US" sz="1900" dirty="0"/>
          </a:p>
        </p:txBody>
      </p:sp>
      <p:sp>
        <p:nvSpPr>
          <p:cNvPr id="4" name="Slide Number Placeholder 3">
            <a:extLst>
              <a:ext uri="{FF2B5EF4-FFF2-40B4-BE49-F238E27FC236}">
                <a16:creationId xmlns:a16="http://schemas.microsoft.com/office/drawing/2014/main" id="{0A1747F8-D001-873B-E6FC-2299A501ACEF}"/>
              </a:ext>
            </a:extLst>
          </p:cNvPr>
          <p:cNvSpPr>
            <a:spLocks noGrp="1"/>
          </p:cNvSpPr>
          <p:nvPr>
            <p:ph type="sldNum" sz="quarter" idx="12"/>
          </p:nvPr>
        </p:nvSpPr>
        <p:spPr/>
        <p:txBody>
          <a:bodyPr/>
          <a:lstStyle/>
          <a:p>
            <a:fld id="{BDCDBBEF-AA6C-4BA6-85B2-A17D7F280E38}" type="slidenum">
              <a:rPr lang="en-US" smtClean="0"/>
              <a:pPr/>
              <a:t>4</a:t>
            </a:fld>
            <a:endParaRPr lang="en-US"/>
          </a:p>
        </p:txBody>
      </p:sp>
      <p:sp>
        <p:nvSpPr>
          <p:cNvPr id="2" name="AutoShape 2" descr="data:image/png;base64,iVBORw0KGgoAAAANSUhEUgAADwAAAAhwAgMAAADt0CPhAAAADFBMVEVHcEwPX9wPX9wPX9yq5+8JAAAAA3RSTlMAvmtaUP84AAAgAElEQVR42uzBAQEAAACAkP6v7ggK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Nm5e9xG7gMOw+CoELQqVLkW4EaIGx5BOoTXMNJElWH4EpxLGC4lBHBiq/ERyCOwiIMtWaZUwQhTiGRiBAsY2V3x/z0j43kOMKLHv3c5M6QEAAAAAAAAAAAAAAAAAAAAAAAAAAAAAAAAAAAAAAAAAAAAAAAAAAAAAAAAAAAAAAAAAAAAAAAAAAAAAAAAAAAAAAAAAAAAAAAAAAAAAAAAAAAAAAAAAAAAAAAAAAAAAAAAAAAAAAAAAAAAAAAAAAAAAAAAAAAAAAAAAAAAAAAAAAAAAAAAAAAAAAAAAAAAAAAAAAAAAAAAAAAAAAAAAAAAAAAAAAAAAAAU8fkXD3/75pvvHh4+dy7gVeke3h5+59fveucEXok3Px4+8OtfnRd4Dfn+cPiof//k3MDU/Xj4pKd7pwcm/fb7l8NL/uwMwXT96XDEU+8kwUT9/XDUzmU0r99nb4/7KuP4ZwHHf3tb+D+quzuE+Lbgj/w+4D/zS3OjtOuAoe8zjn8aUtJ6lH6LFrwI+HHP5vaHdfwfcAEX7/dw+Pq1Bnx9mArtBv7/7wVcvN/D4Z2ABSzgSQV8F7W/fwlYwAKeUMB3kQO8FbCABTyZgK+iF9gLWMACnkjAZ/EL3PUCFrCAJxHwm5QJPglYwAKeRMCLpA2+E7CABTyBgH9JHOGtgAUs4NEDPksd4b4XsIAFPHLA3SJ5hf8QsIAFPHLAdxkzvBWwgAU8asDnOTPMvogWsIAFPNIFdIkn0QIWsIBzzDOHeC9gAQt4tIDPcof4JGABC3i0gO+yl7gWsIAFPFLA5/lLzPtOtIAFLOC6/VR9jiVgAQs42VWJKWa9BQtYwAJO1S2KbHEQsIAFPELA80Jj7AUsYAE3D7grNcZBwAIWcPOA58XW2AtYwAJuHHBXbo2DgAUs4MYBzwvOsRewgAXcNOCu5BwHAQtYwE0Dviq6x17AAhZwy4AXRff4TsACFnDDgE/L7nEnYAELuGHAy8KDXAtYwAJuFvB56UHuBSxgATcL+K74Im8FLGABNwp4Vn6RWwELWMCNAp5XmGQvYAELuEnAXY1JDgIWsICbBHxaY5I7AQtYwE0CXlbZ5EbAAhZwg4BndTa5FbCABdwg4HmlUfYCFrCAqwfc1RrlWsACFnD1gM9rjXIvYAELuHrAy2qrvBGwgAVcOeCu3ioHAQtYwJUDvqq3yp2ABSzgygEvK85yI2ABC7hqwLOasxwELGABVw14XnOWOwELWMBVA15U3eVGwAIWcMWAT+ruchCwgAVcMeB53V3uBCxgAVcMeFF5mBsBC1jA1QI+qT3MQcACFnC1gOe1h7kTsIAFXC3gRfVlrgQsYAFXCvik/jIHAQtYwJUCntdf5l7AAhZwpYCXDaZ5I2ABC7hKwLMW01wLWMACrhLwRYtpPgtYwAKuEvCyyTZ7AQtYwBUC7tpscyNgAQu4QsCnbba5FbCABVwh4Ms229wJWMACrhDwotE4bwQsYAEXD/ik1TjXAhawgIsHfNFqnM8CFrCAiwe8nOA6BSxgAU/qQ6TfrAQsYAEXDvi03TofBSxgARcO+LLdOp8FLGABFw54McV5CljAAg4yaznPjYAFLOCiAZ+2nOcgYAELuGjAly3nuRewgAVcNOBp7lPAAhbw5G6Bwz8JFrCABTy5W+DD4VHAAhZwwYAv2+7zWcACFnDBgCc6UAELWMDTuwUOvgkWsIAFPL1b4ODXJmABC3h6t8DBfxhLwAIW8ARvgUP/MJaABSzgCd4Ch/5hLAELWMATvAUO/X0GAQtYwBO8BQ79fQYBC1jAZTopbC9gAQu4TMDdZCcqYAEL+KjzMSa6ErCABVwk4PkYE10LWMACLhLwKLvdCljAAi4S8CgT3QtYwAIuEfDJOBvtBSxgARcI+HScja4ELGABFwj4cpyNrgUsYAEXCHg5zka3AhawgPMD7kba6F7AAhZwfsAnY420F7CABZwd8MVYI10JWMACzg74cqyRrgUsYAFnB7wYa6SDgAUs4NyAu9FGuhewgAWcG/DJlFcqYAELeKLPsEL+LpaABSzgiT7DCvm7WAIWsIBfthxvpY8CFrCA8wLuRlzpVsACFnBewCM+wwo4AwIWsICn+gwr4OwLWMACnuozrIDH0AIWsICn+gwr4BUKWMACftGoMx0ELGAB5wQ8G3WmWwELWMA5AZ+POtO9gAUs4JyA5+PutBewgAWcEXDOZHdvH/7r+0XGIW4ELGABZwScXt9XP70/xhc/JB9kI2ABCzg94OQvUv7z/veHeXOXeJhHAQtYwOkBp36R8tv/P9DPdR5DC1jAAs49zoc3v/cfHulN0sX4XsACFnB6wEkPoXcfPWlpBQtYwAJOD/i6WL+JBd8IWMACTg44pbn7Tx3srPxjaAELWMBlH0LffvpwCV/rWgtYwAJODTjhIfS7srfUg4AFLODUgOMfQj+9fMBl7PGeJxVwvJMy/yMQcMpu4t8xj5yv6NvgvYARcOpuroteQP/mquy1ooAFLOByD6GPv+Qu9iL6RsAIOG030Q+hb4+/stgn0RsBI+C03cQ+hN6GvLTIt+C1gBFw2m7Oi17upj3HGgSMgNN2c1H0M9v37gq+qwtYwAL+pMuiHyGlvQXvBYyA03azrPEGHPsWLGAEnLabCnfA8bfWvYARcMpuZgVvVtPf2VcCRsApu4n7FOk2/NVFvQVvBIyAU3YT9asMMa+2i/mG16OAEXDKbubF3ihzjrwVMAJO2U3MrzLsok5UzN31s4ARcMpuYp41DeX/+9//0yBgBJyymyqfIcU/xhIwAk7YTcx1buxrjfk9p17ACDh+NzGfIkVPMOJbmisBI+D43ZwWepfMvYbeCBgBx+8m4rOebY1TH/JBsIAFLOD8q9yEBYYffRAwAo7fzbLiFXTMNfRWwAg4fjeLmlfQER9S7QWMgKN301W9go64ht4JGAFH7+ak6hV0zEPuXsAIOHY350WucUu8w98IGAHH7uai7hV0xEOylYARcOxu5iXeIYv8gI2AEXDsboJ/YWhXc9tHvskhYAELOPMKd0h9kQV+gIAFLOC8vOL+FkfKe/xWwAg4cjfhD4n7qi/y5QIFLGAB592hpvcxy7/JFrCABfxRwR8DP9Y8/f8jYAQcuZuL6rfA4TfBvYARcNxugj+lzXiVoT/jRsAIOG4319VvgcPvs1cCRsBxu1nWvwUOftK9FjACjtvNov4tcPC/Eo8CRsBRu+ka3AIH3wQPAkbAUbuZNbgFDv4qx1bACDhqN6HPl4as0zDL/VdCwAIWcMZ7Y94tcOgXrvcCRsBRuwn9Hkdf/zy89F1KAQtYwBmPl/aZ5yHwxwgYAUftJvB7HNvM83Ca+T7/H/buX8eNIwkDuDgb8CQGfAQCBg46OeEjLF9ChuHECg2/BOcuEu5i48JdGDAsbOJHIB+ByRmGowkVTkAJxIHDOUuQdCtpd6aq66v+Q38Tm2RPd/26q6t7ZQImYAK+6xGe0FpDT1jFWhEwHwLWxI35kqPsqYw/Q8AETMDhsHpzR8hW+oaA+RCwIm6Eqe3J3BELW6ZOwARMwKFxZ73G8eaRHVe1BMyHgBVxI/z3OOyRN7NNFARMwAQcvDCaa1jSXH1PwHwIWBE31gsW8sd2GZqACZiAg2tLJ0BPbEw/RMAETMCB7bPfwxJPFR0Bhz3VFzdvnud1Btj+8kdDnn51c/NjnRfg52+76MfzArwWAW4BQzA35eoEPPA8+unb/0+BX/2YVO/ttvSvvr/OBfCXP3z4L7968acDvAUMgawMXROw9vnnt5/8yqvvk/XCl5+2pf/1RQ6AP2nXqxfnAlh4EauOFeH3XoYmYDGZN8twGsKPru566V+vUwOu/v3Zf/17fR6AZYc7HWJ0KwLGA65+vueXIGqUz0/3vfY3aQE/uuvDr67PArBsWcTIWFuSdQIWh+a7Sfe7yB1QXd3/3q/rhICf3POB63MAbLwfpXpE50gNAcufJ4M/9nvc9HlwhLrrZID/eu8nnp0BYNnf2WPibmH5KQLW+u37/0Z8/bG29N8lAjzUsOvyAcvOdraQMRb9VkvA0ufx6M+9zsevVXAo4IeDeUFdPGDZRawaMshTS7ZOwHq/ff9rPn77/mUCwI/MM1zmgEUXsbqIIU7AwuehaOr9Lcq7y9piWoPDAFfrwHArBrCosASCITqy2hMw0kwUwZO1sDHPYgP+xd6kzAGvLaui9rFMFgSsW1oQaOBtkew5kYBngCZlDriPGXZrQ18Q8EfPVR8BDbwt/amOCVg0s+yLBiy7HdWARvqSgCMWsGKVojVtCW9MCOAFIkXJG7DsJuUKNNSSDu0IGLcBjrEN1rWl/zoeYGHLTiUDlt2kRI310vBjBKytXMTZBlfKtoQeSQYA3ghbtCsY8Kx3bt5Hz9wwwAQcmLT+8bxyfO2lsi2h0aQHPJO2aLhKkDdg0adhLmYEnCBpdU2i9W0JbIwe8BrTorwBi9bEQ9QYXxHwyLPRo1l5vXVAW8IaowY8lTdocAnOG/AyXt4nLZltCRgw4pEq0Y/7WI1RA9bszQ/FAl4YSAUUPAxnVgQcWjVyrGNVfdCziwBYNc0NLcF5A76Mm3+tCTjNoocrROrnf8zdEi3gDWpKyRuw6DXj7ph2BOyw6Ln8c3oPA9sSUlVRAp4pp5RSAa/jTt6XBBz92GY8RKNWsEIPg5WAtU1rCgXcx2UhSblaAnZYgD2W4FlwWwL+RwE6wBNtg16XCbhyyncsy8eBgB0WYI8/aghfgAOKajrA+m5aFQlYNFG1uCGfE3CqBRi/BBsW4ICjJBXggG46FAlYFHQNbsyn4dkVAdsWYPwu2LIA65dgFeAZsHfKB7yNO2kfCfj+x2Rml88CrF+CVYA3wN7JGrDow3XcICdg42BHOgu2LcDqJVgDeIKcUcoHDBz0SXhnEPAD9Z8ROm6GhH+IiitEawCHbTTqAgHPI8/bBJwya4XeiL6yAlZe8NMADksOdgUCXkZWIakOdgTslbUCL8VOzH6Vx5MKwIFtOxUIeAHvZ3sRhoD90ODGcmkHrCuuKAAvodNb1oAljWuRUS5hSMBuaGCXOSqAX91f9isAhyYqbXmAN94xF/KDBOxxhoQtY00RgE8+gC+w7Ske8BYZ5ZLeqAnYDc0p4kSMnU7kgMMTlVVxgNehb0XA8QFD0GBGcwbxq6qKywGH99OuOMCR73HIqmYrAnbbdoLKWAsMYM10IgZsKPUdSwNsONVxrMMQsFvdFzScFcivZjoRA7bsNOrCAE+c2xYWhVsC9tt2QspYUxTgzgHwAtw5pQPGopgTsOfXC5494FU3KMCK6UQMGN05OQO+iDTgOsANAbtl0JCaxgTmVxFdUsAX6IwgZ8CSYmILjfIpAQc+6/iLnvtcoplOpIBtjVuVBXjqGnKhUwYB+x3cQFKqNRDwDg3Ylt635we4iQ54R8Cuq14dYQzxN0uEgI0F8mNZgMNLSp5RTsC+q551SkZm0PKjYCHgGXx2yxnwEtjBuChvCditBo3IoddQwDss4CV8dssZsOTIDBvlEwJOv+rZcmhoBi2PfSFg6wnXgYDNgA8E7Lvq2XJobAYtTvFkgCv8fJIz4Evfpt3xVASc+OTVnEOvwYBbJGB7elCXBHgT3UR1M/68IOCQaqPtukKqDFoc/DLA9o5qzgzw/kEmz58a8AZrxnKygM6gpTm0DPAlPiHIGbAAxYGA0wOuwGQOzuPgUYeWAba35lgSYNwOhYA9AU/BZAzx9hDuVzhqIsCIWkFBgCu3iCNgaHcu0GZWwW+Jz6CFx1oiwIiZbntegBsCTg8YnraGT8sbB8A7GOCFQ2syBjwJmI8IOD7gCziZ4NLkxMGvrDUiwBuH1mQMWBIYKwJODniON+MabS6tkQCGFPu68wJcE3BywJd4MqGJ1cIF8BYEGJOq1MUAnjlO1QQMA1w5kAk9SHLxK2qNBDAmP2jOCXBHwMkBzxzInBzf0ac1EsCY/KAtBvDUt2UEjAHscXITuDVa+gCWtEYCGFMiPxYDeJ45CQJ2O7kJPB7cOAHeYQBjGtOdE+A9AacGXLmQCdoEV05+JWEmAIw641qVAnjpNM4EjAQ8cyFzcos1xNFNGGBUTzUETMA4wE77zpBN8MILsOC6gQAwqqfaUgAvtO9CwAkAO+07G6cx8NoECwCj5pd9KYAvXQKOgKH96bXvDMitJm5+BZtgAWDU/NKdEeCGgBMDnjmROTmFmtcmeHz8/+GzvcgYsCA52xJwYsBzLzP6TbDfFliwCR4f/7/DGrM9H8ArAk4M+NKLTOMyBG6b4PEf/5dPYzIGvPaYpgkYC9iNjLo+6bgFFmyCx8f/F5/6QMaAewLOHvCFG5mjS6S5bYLHx3/h0zVlA35AwGkBO6rJaQs8vlkbH/+1z2ySL+AKMC8SsDPgRToyMbfA41ty318fSDyLBnwi4MSAHeNW2ZbK18whJ8BbAiZgCGBPNco/VJn5mjnlBHhXBOBJ5iII2FeNMuqWzmhyAnwoAvAFfJImYDTguWeY6o4YNs5othkBPp4L4AMBpwV86Rmmjaop3mjajAB3RQCeEXD2gF3Ddgd/PccteVTAt5OTogG3BJwUsOvlJ113TWOueskBbwmYgAGAZynJRDuQFm3J4wJuSgA8hccbAYM7dJ6STGxATUaAWx3g7ib8+cUTcEPASQFfpiQT7UBalO7FBbyPNgaGcsWcgHMHvE5JJuY1jvEqVlzApzMBvCXglICrpGRiJvPjW/K4gLsSAC8JOHPAs6RkYibz41vyuIBvtaVowCsCTgl4npRMdD9NRoBX5wG4JuCUgN2PbsQZVhUjStuMADcFAF4QcOaAN0niIlENa2RLHhlwex6AHxBwSsCJC79xa1gj1yEiAz4UAPiSgPMGfJGWTOwa1nDCFxnw8SwAdwScEvDUPzByqmEN10wjAz4VAHiDm6AJ2APwMi2Z2DWs4d6JDLgnYAK2Ao4QOk0uyfwnG8/0gOtzAHwk4JSAI8Rsm1ENa3j8YgPeEjAB2wDHyFuFZehlnDDtMgLc5A94jRpeAnYBrMtbu29uvvjb85sfXMrQm0hxWucDuCVgArYB1hShu+8/rNs/O5Sho+et6QEf8gdsKyoQsDdgRd76++2l64km1kVl6EnSOE0DeE/ABGwDLI+crz/+4CNFsIvK0LPoy156wCcCJmAbYHHIvvys/CWPdlEZeh4rTo/5AO6yB1yBRpeAfQCLi9C/ff7Zh9gy9CL6spcecE/ABGwCLN14vr7rw4+hZehNtECt8wFcnwHgHQGnAzwzxfwVsgwdL1BX+QDeEjABW3p0Hj60msLxCpcLAJ4mH8DNGQBuCDgdYNnG82Q9hGpwuQDgafMBvMsd8ISAswYs23g+u7cGtg4PjVRF6KGaWnTALQETsAVweAVLVcc6oHIB53Ok6ID3uQMWBNyWgJMBlp0iDYyQcAk+onIB7OlresBHAiZgA2DR170e+obHRjIJitAD50jRAZ8ImIANgEV/ytAAboLUGRWhB4ri0QF3ZwB4RcDJAC/tq+fSRiZBEXpgSooOuM8d8IyAcwYsqRyNFKAe2siocoHPnv88fRpirs0HcF0+4JqAkwHeABbPjYmM9kT51vPqxdvQefSz+pOHfACvCJiAwwEryiy2tXP0HEkfwR/+dQHVXzYOD2F8wFsCJuBgwBXiy6oe0WlaOt317SZchdV+MwDcEDABBwOWfNv48FxZyOiK2Xf71QvOB/CufMAPCDgV4JldnjSHBp8iPQu7UDI2KwUD7p4+fRr0wTZzwFMCzhjwHFB9Eq6eK+gp0m+BxfBPdp4owK9fvP30TcDHDwRMwMGAF2Z44jr0FnmKdNfdsMeaL2iggL/7MJXpC+J7AibgYMDjYdOBFvKxNqlOkbo6+DhrJK8IAnwdOo3ciqaCAXcEnAzwWrpA2DewLfAU6aXhRsnwqVYI4I+349o1+JQ54DkBZwwY9VWCbtsDboOM1NWu1OseAvDL8FbcCn8CJmA9YMHKuRJ90cLca4gN7MQ+B+gBfzYxKevhffGATwScCvAFanad9sZvmgAWYM2/CdChAN+xHVfe6q4JmIADAU/160u4P/trjSzAqmmgBgFujNuB9zkOAROwHvAc9k1raaDaT5GG4uVKycYM+GStpmUPeEnA+QJe2tTpktet9SBK8HLy6yBbDOBn1mra+5YQMAHrAY9GjbjAODU2Sr57Hb6bLc5eGwjge/6xIdUS3BAwAQcC3sDGRrD7bDHHwMN/lyi+R9FCAD8DnGrvCJiAAwEbteg67mDt97ES1tszHOM8oAN8sqfy76eSggEfCTgR4MqoRbfmHCHHwGPTvXT7uUcAbgAT0ruphIAJWA14PO9didtly7QmvXHlVK99RwDgztIdBEzAVsAzQ4Tq4XSQY+CVOasYbI0K8AGQyr/PBQiYgNWAp8A3FayhNeAYeLxgIq1nAwCvEOXwd51MwASsBjw3LDEBPbcCHAMf7LPS4HSiAXxCNOMMAO8JOBHgBeh7hEvOFrBlHN+UV6Zv0gBuIeXwd/MAAROwGt6lgVzAQO/sx8Ad4q2G3k0DeGWc0D56JwImYDXg0RirFQ2bWlYsabRLYkV4l6OxAj5hUvncAS8IOFvAa8B6p2jYwX4MLDmXnoQHa8D5LeBkjIAJOAhwBX3RytBv/2Pv7rHU15EwjDcQEBB4CUSTTOIlwCbunNkN3snkN5kl2EtgCSyBwHMOAYYJ5iO4/9vtt0olW8aPc2hZVT9LKgm3vGBsomL43XzAAPgc0oz/3RSAAWwFvEkcY6xd90oerbRTt8eEAVQHPDo9qQEM4KyAd75Byl08GtJuSn6iaKvPPhHwaNoeTEM5gAFsBTyaYTdTy8ZHnOSCj9YgbTx/JgIe7WN5XdAtHPADwPMArqShIbAM3bhbYquKSwpfiYDHO6cFMIBnBWxr2cGf8+JyUf3hqbQIHtIACxX62jKvADCArYCP6Tlqm7l27uWzLVO0GXka4D7iiQZgACcAPgXfp79ZrSHTo/roz+fjl5Rcd9bWrwAGsAdwGxyYUYb3xC1TdU2+9X+bDPgclEwABrAX8MXrzTsRfrjHbuOUXhrRuxTAUlu0Den/9DOAAWwFHLuLJBRt+rQNlz6uJd/engpYaksFYADnA7x1DVEp+fpMWrMaZgT77IDvYbH6LwAAA9gIeLTGcjY2bbTq+kpL9NsEnaQC7kIekQAGsB/w6DeFN21I2vYx/Lhx6x5EVcBNWDYBGMA+wAcntwQ2SWtFS3ta1Y0TsHikRKti9QAGsAPwPiZJLcXkJqHmZOr2Y2bAYj2t0m8MwAA2Aq5iktTSeeeUgcqyq1V7EYqAxbYcAAzgbIDr8LiMJmHn/Jx5V+vgDaMIWGzLBsAAzgb4GDjiibG++VestqK40kuvBMBqPU1fUAMYwEbAp4gvsU1crynF2th6WhJguZ7WAhjAuQCPJVdnbttozeaeOk5FxnHwA5Yz4LgGwLyRYx7AY7d6Nrdt73tWa+cdbGlycg7php3bsDL0AGAAOwDHnZuQS0d9QqnHtiSvswK+hj3SAAxgZ4JtPfmd2Lbef0vGn1YoQ1/jBnwLjRaAAewAvFHSynY5XzSt7ZbaluTKd57dgM9hPfL/RyWAAWwDPPZFL0fjfIUo7Sh0E95NfsBxPVI+4BrAZQI+ZLhL3/aLXumJ3UfqvIANz7YWwADOA3ifISyta+hSCk7xL+hKAGxoy0mdXAAYwLGAHzkAN+7N0vAXdP15KeoS3JZ6BYCfAJ4D8NjE9e5o3GgWnt2j1D26KQmAr3ozKgADOA/gOi5L9bH07F4n3oxNqX29dAluywHAAM4D+BgsRgp25wbcGZtS+QZ1CfA5OFwABrAd8ClYjKTm5t5qaYxN2WcEbGjLVn0gABjANsBt3DCjA756AZuPlQhz14cz/qa2ABjA8wBuHI3bexomDVKvDP3kBWxqS/v5gF8AngPwJQPg0WHvz2at0m8ZzH2+yQfYtO95AjCAswB2nblIbdzDe0fmXemtD+Ilui1HAAM4B+CxBB+yNK733pF9VzofYFNblJMcHYABHA3YFZWNx4y0VXrLEMmnM/6mtlRLB1wBuEjAmxw36fo9ofRjJPumVpsNsKktewADOAfg3SyAX84xyrGpdcoG2NSWw+cDHgA8A+CxxPL9xMQDWFklOkpqR9fIocS/iY4XgAEcDviRBfDgBOzIkToXYFtbtgAGcA7A+yyAL46RVNlocSyzKgCHAN4DuEjAY7wIDMkAAByJSURBVPl9nwzwKU+XZwNsbMvnA34DuEDAV1frRku/jadc7FqR+0aOS3hbLgAGcAbA9aIAO+YDh1yAH8FdAmAAZwB8ywP47OvykgAb23JaOGBhH6wB8PSAj0JS2a/T2/61Spc7Hieb30YvX/yNc5MjgAGcAfCpGMDKDXUFxd/4MKkBDOAMgMcmu2dX64727JffWVFK/DsAAxjANsDNcgFXnw/4DODyADd5AP/aMun3/CXF35iuewADOAPgSxbAo/PFu+uGhpLib+yZw8IB7wBcJOCxr/jddf0jD+BXSfH/AvBcJUYA22q/Ga6HJ8En7PF4wDsAAzge8HZRgPuC4j8AOObQD4A/A/De9an54m+dzm8WDngD4BIBb2ZKkd6zzVIU4CeAATw/4N2iAN8XDHi7cMBbAAP4p76rQ+5nuvj3AJ4vPAC2lI7KAXwrKP7m6fznA74DeDWAfy0BHd9ahgMYwAAGcHL87wAG8PyA98UAVjL3vGTAl2UDFh5ADwCvBvDgAtwUFP8rgAE8P+CqGMCt8KmvJQNuPx5wD+DVAH4vHvBtPsDD7/7rn+68uQC4QMD1kgAPAP6mgKBf+4yAnwBeMeBL3sQFcCrgFsAA/qEetTTAHYBnjA+ADbuv0wAuq8MzAD4BGMAABnC5gAcATw74VApg5YfJfUnxP68N8AnAAP4+/xXADwAXDfgNYAADuFTARwAXCLhdEuB7SfFvrF95/HzADYBXC3gD4MIB1wAG8PdF3E3I7QB4VsBnAK8W8A7AywfcAXhqwJclAb4BeEbAFYABDOCPBnwD8GoA/zHWBwAXDngP4AIBv5cEuANw2YCvAAYwgAsFLEToDmAAA3i5gB8ABnAZ24wABvASAG+LAbwHcOGAhYzrAQzgMk7qAdiTcU8AAxjAhQLeABjAAF4u4G3ehgF42YArAC8f8ABgAAN4uYDfAAZwGekBYNeWI4AnBrwBMIADATcABjCACwUsmDgDeK2A67JKJAD+9Wrf0h0AGMAAXijgG4ABDOBCAZ8ADGAAfzTgK4CnBbwDMIDVvBm/gfcdwAAu4qAegF2AHwAGMIALBSyEqAcwgAG8XMBPAAMYwIUCrsoKEYABDGBL3ggfHQAMYAAvF/AbwAAGcKGAlfcONgAGMICXC/gMYAADuEzAOwADGMDLBbxxhBXAAAZwIYC3ERkHYAADuFzAdwADGMBlAlbeqfMAMIABvFzAPYABDOBCAV8KNwFgAAP4h7xpp4/ReOV7ADCAASzljdC2YfI0Xzfg+V6p0wH4EwG/J0/zF4CXAphX6swM+Ch8tImNwwHAAAZwEODaEVcAAxjACwJ8i43DHsAABnAQ4Coi5WxXBeCFAK4AXDxg5bP3qQE/Vw14vn8venY83QE8L2DlB8HBZylrAAMYwBMCfgIYwAAuE/Auc9tcndYDGMAAlvJGqZgEFypOAC4UcONIrAbAswKWsiU2Dq130Q1gAAP4j5dnagVgAAN4QYC7ieOwbsBfAAawnjeKiltoHNwbzwCeGHBhLx0GsG9C+y0o37UFMIABHAZYaVzoSY4NgJMTtSDAHYDnBXwUPttPnOVXAM9yfQH4MwG/Js7yG4ABDGAtb+qpN4L3AE7eZysI8A3A8wKuPIsjAH8i4MFzPwCeGbD04chSo/DE6AAMYABreaNMk0KjdARwIuB//Zbn+pvnfq4AnhdwUNKFAj6vG/BYvkz2v242AC4fsPQCl8iUaQH8SYDvAJ4XsHR0/jlpGL6Lw1oAH0sBvAVw+YClg3uRG8FvACdmVV8S4AeAZwassBimTYqvdQOuS7lHAH8K4MCN4A2APwpwD+CZASutCzwwt/OP9wCOX9AkL3eeAF4C4FtYFPb+vgAwgAFsTpfgWmMF4NQuGgoiM+X/FwWwH3DcSqf2IwQwgAHs+3RcmE4ATo7nZDckHLoZALwEwMOUOdGvHPAhPE8zBusN4JkBS1kXlzOCwgeAFwS4AfASAEftI6WcDQDwz2fF468TgMsHrL1H/BoUhJTz8WsBvFsU4DOAlwA46sTcAcDpX9NNdUPHCedmAPbmjXSWMgrGPqGpawE8Oku5ARjAtkpF2D6Ssut8WzngbfpXFBAtAE8FWDpLGVWrSHmmA7hEwFcAzwz4KAEOqlW0AB7/nukOto5cwrnX6RoD4ITHbNhMKeVZAeDgimII4AeAZwZcSYBj4iSVvJu1Ax670cl+g6tkVg/gmQFLHw+SIaX419oBt6Xc5KGoHgewP0pRp6H3AAYwgGMBa2cpY8rQdcqjYjWATxmTJfyGBgDPDFg7ihWzYZ/UFQCe2gyAlwBY/I/w14gYtCkGVwN4NK2muiHprf8AnhuwdJYypAyd9hb51QCuwxM1Z7zOAJ4ZsHSWMmThJT3RewCXYgbAiwCsnaWMmCodkob61QCulKya5JrwiA+A3XmjHcWKeNJKf+m+esD7YsxMVhwBcEI3a0exIgJ1TPo7AC7QzA8P3B+uv/4+egFYjrl2FCuiinVJmpKtBvAhh5lsuwaPLN87AFjOG+0oVkAVS9tx7lYPeDfBszQOcA/gmQGLR7He0yQ4gMe/Z7IfEJwydfnFAwLASQNjQBVLm6s3qwe8KeYulaKF5yjWG8CBgMWjWOmlkyOApV7c5jCTb9sgy1rqCWA9b7SjWOkTN+3EyNfqAX9lMJMRsJmNcqAHwIa80WClV7GkvzIA+CuDGd8l7TCecwDuAaznjTa1TU6bXeJjYj2A23gzGVPrlqOjAGzIG/EoVuoBoNRXfwB48rOUh6g7MmfCA8B6L4tHsd73KWpYPYDHM+ZaEuAHgGcGLJ7kSNWhLbUfAB7Pq3tJd2QvblauwQLAaYvT1OLnNnWYXw/gOn7Q813S7z/tuXsEcCjgjQo4aekljvNXAI+PUFPdpvTQte9Kn1zdBOC0/Z3UmZu40r4BeLyrJnutXZ7didaVBgBOopHM45Q6yq8H8D5+0MsJ2LypdQFwLOCTOgRnz4WfgrAewIf4VHVel7RJkz8VOgAb8kY9yZGyCE7/zdN6AO+yBOIvv41cf3fuHFg3tTYADgasnuRIWQRXAJazfRM/6CnZ+nDOzR4Z+ukMYEPe7FXACT7EafoLwErx95ojAnfn3Mza6cp+RANgQ8TVkxwpa6/0R8R6AH+FD3rSdPjunJtZk7fyTcQAnLQo8U/dTEvgHsDKrWZ5DcbVu/AxNqQGcDDgrQzYfQSoTv8DKwLc5sgXz9NZW1wZ95EEEAOATXkjA3ZvQLbiH7gCWEoZe+u2HsCHHPOy1ucBwOm83L9Elcd4AGuJZY/DRkpW18rHWFJzxhHAySVi/0aSXOfuACwtOLoMreu81ZFH8JMEwNa8kTeCvQ09BozwKwJcRQ960mz47J05vcK7qQewKeDyAOndSIr4+hUB3gcPetp3Nt7ADeH5+gCwKW/0jWDfyyDk7x++ACz1l/1GK1f+X1LnTb7p3h3AprzRN4J9ROQp+gvA2jcNGWLgL2+aytAnAIcD1jeCfXPokMfDigBvMoTh5HomaOVNU2nz4nwiADixU/1zaH2G3gNYfKCay9C+wyH/Zu/8deM4kjDeHAYyzWAfgQcBB1m8YB9h5yV0Bph4Q8EvsRsKyg2FJAwIkpjcI+w+wgZngXA04YUbDIkJdoa+k3GGLWk5Vd1V1bXs78s16D/fr7qqurk6S962qMMCADN9Q79Hihkqvcm9BcDEubLj6CJqY6finiCt0hoA8/b7jA4w/w1BtRA53gFwShu6ilu7CW3flsJ2rQEwzzcTBsA3ehn0g92QkgCeic90fHBtwgUjI6GfxgYEACzDGH+sZzKne0kAjy9ZLx5FuwRjMLpYpGotAGCeb44ZAHPfrku1uEsCeHov7dYncRASjcHoYkU/BwDAQpBxf4qf8czrPgBgaknDDKPTOICJxqDnA/G/FQ+ARW5q+Qu1on94AMDkPd3yBjeLjAjSliDl5DsAzPXNigMw6wqDU17vADD5U8ypriIBJt4gkPMBUg+rBcBc33DukXgNFM6XOwBMTjSZXazYTvJKYOfYPawOAHN9w7lHYtVfR5zvbgEwvfRk2ZWwDXU8cIyFj/cBAJbqNLGGOxULDCUBHGSjKKmQWSbtn+QafX2RALDYPdL9/VzjDmnkPUBRABMyV9ZbrEksghOJreMeFA0A5vqGB9r9ncoB/PAOFAXwTHiu49/r01KzrRQye7N5ABxS8eAfwcy4EAAww+iyTegh7RKB6OAFAFYCeKVyBPMO4AEAcxZuTR9aFb105CbkUmyJ9oQmACx3j0Q9gpkH8A4AczZ1Kzq0NnELGzGv7snmAbDgPRLxCGZGhQ4AczJXxmQn8YtP3TzSA1vapdQAgPm+OWUCTHHiCfOTWwDM+pakU/cuPrW2Ij0sScnEAHDqTf9nGza+XMy6eiQLKwpgUuZKL4IX8QObUXevlskr9iYDAFgiOHJypmfcL9YAmLUd5CL4KCF6kssgwr00sae5BcARvlmxCZ4Ln+kjG1AWwCtJ15wmHOfk5sggkgjsXyMALNuGHkuiK3ZE6AMA5mWuVMdOE9If+iPb0Rya2hNpAHCEb6ZsgB/uRPMDwg4AM7dD8jhP7252UharAXDEVp/yAX7o9+3+wf9aK5BUXotpmRfgicCKsYqZ9Epo1MTEDHoPiABYwH5kgk8iPraVLtKTlBlgWuYq960hqR9OestBPiICAI7wTRVl85dy/I7tf1kAH0ssGaOa2QlcT3QyGfQAgKN8s5Ij+HnUp9YAmJu50nLotC+thNaMfELsAHCUb2ZxRv/1yy99UEGmLICJB5/UJdIDpyfDF5v0omB/LAHA8m3o33vRV59F2jdx3+kDAGZ3fCg5dGJDeyq0heT92wLgKN+cRnv9Ypl+/I5fARUG8Exk0cihoEnrh4/HE7q9NgA4yjdHCW6/eP9p8arzt/Hf6ABwxMG3FArMa5HAPkhs3xoAx/km0fEvXqT9+y0Ajjj4bgRc+vB0WYG9EQgDNQCO840xIdxyrjCAiY4f/Ss+YvNX6H5xENi9AIDjfHOWF+AlAI55WDMW954lx4EFZ9k2yQdwD4AjfTPJC3AAwDEH35h1aPjtpO4X+2VqENgB4EjfnGbld3QJZmUBTG5JzCU2tRXLzO7i04CHhwKAdR5TSqkFwHEZxyDxlU4uM/tKTs96WbsFwLG+WeQEeAuAIw++RiCr2ghmZl+kBJVEFQ2AnbehGzFDPxKAyQffIBCTG4F22t4y+JL1z9cAONY305wA1wA4Yl8/6SaxBX3/8B+SsEur/iqB370LD4AFLZOhCV0cwPSDb+9vGx3JzJZdWvV/+hu16lLICABY9TGlehPaOj/IDjDj4Nv320Zkdnrp0urj/w/hDwspIwBg123oFgAnPG29SUugR/wXlfv8cv3zd6/fLuSMAIBdd7E2ADhlN5q0y9fWzwufDgDH+yZjF6sBwEkH35fPOZ5LUGP/wmcDgON9k7GLNb74k9IA5k348982eitCjX1vZA2A431znI3fPgDgxIPv4i/tDN7PojR+eiNLAJzgm2wA79ylB/kB5h58t+//II77syi1n95IAMAJvsnWxeoAsMDB119cP331+vp7OWrMX7EOADjFN9m6WI14Rnn4ANuF08GPLVoAnOKbbF2sGgBnPPh2fmyxBcApvsn2FisA4IwHXycxM+1UDAA77mINUnw8KoDNQtbYoAzb0DUATvLNLA/AHQDOOePRDsTCbNkDAE7yTaYu1sZfeu8AYLODr3YT1wcAnOabTL+LVXuysxuAzdrQfuJ6C4DTfJOpixUAcMaDb5DxmG4TGgDTtMjBL2365QFsdPC1MlNTrsYBsNCcMvWwSgTYqKDZHkQ1DoD9PuXYOEwOPABsVNAQnsE5qMYBsN8uVk0a2qo4gI0OvrWbxGwAwMm+8drDKhFgoykTpjrJX0sBYLdPOXYeR+YCYJODb/CTmG0AcLJvpvYAd47c7AvgiZf4aVSNrwFwsm8yFMENAM55fbOljGSRfdEBsLP3e+yFn5YHcOUmfprUL0MAwOm+WVnz23vKJ30BbHLw1W6iZwuABXxjXgS3khN9ZABblA1+Fn8LgAV8Y14Eb1wOzAfABtGU5j2TLlYDgAV8Y/73DLUkII8MYIOgRUyAsq85APZUd0WUwEUCbNDFIo5oltsJANjV6wF+CWycGvgA2CCaEi/xprmdAIBFP2jUuch3weUE4JmXiT7J7QQA7PQmeE0eWIkAT7xUMEe5nQCAnd4EOy3OnQCs3sVq/az+EgDL+GZqCcrgNLA4AVg9HSJXMLPMTgDAPm+Ct/RxzQoEWP3ga9yE9RYAC/nGtAheS673IwT4zMs81cP6BgBL+cbyqPOa2nsBWLn72/sJ6zUAlvLNxI6T1uew/AB87Gb9F3lDCQCm68SOE87ATksEWPnybCtp9yTtALCcb+wubGo/h5FTgHXrmbWw0eLVAWA535i1i3rOqI6KBHjqZZrKy78GwHK+MXtNySmBbbvjbgBWLRwGP3nZEgDL+cYMFd64FiUCrLoXnZu8bAgAWNA3K5eYrEoEWDVssYYzyRpKALDDiyTmvGdFAqx58HF6iLrJfAOAJX1jdJHU8UY1LRJgxYZEzxtJ1vUGwA7LzbXLvMAZwIrd39ZNBjQEACzqG5OLJOYBYPqSww/AisF04yaAdgBY1jcmrLQaiDw+gPWCae3GFA0AFvaNBSQNc0xVmQCrFcG9H1MsAbCwb848QlImwGpFMDcD0iuCCf/BGgB29xhrxx7UqkiA1YrgjRtTdABY2jd+fpE4z0WwJ4C1sqHaTS6wBsDivtHPodn+sbwI9gSwUvOod5ML9AEAi/tGPYceHI7JJ8BK2VDrJqq3AFjeN35+DzHLPZIngJVqfz9RfQOAD+r6MTaDtvyLYFcAT71sQJXPCgDYWb4aNedCAVbJPHo3uQDJCgDYWQ69deMf/wBXGs2jzk0u0AHgg7q9iE7gLH8a2hXAKvNu3OQCawB8SLcXKVOeFAqwRjkTNxKFXKAPAFjn9mKhCEick08LBVihnGnd5AItAFbyzZkrQGzb0L4AVij+I0eiEEIbAHxIzc/fdRc520WhAMvXDrWbXCAAYC3f6DV9m+BtRL4BFk89oi0nnpa1AFjNN1MtPPplcDYi5wCLpx6dqt8UYjkA9nQV7Mc+hwKwdOSqYwdSZVppAByjSyU85rGzPSoVYOF+RB9vuJnsSNoAgPV8o3RtkzDfUgEWzqE7ZcPJd0MAsKOu742b+H84AMvm0Ov4HajyLDQAdtQ0Wobga0AHALBoMpSQQQvH0DYAYE3fqLSx2oTpnpYKsGgy1AVtx4nfJwJgP22sJmG6VbEAS+YedXCyBX0AwAeUuaXP1uwphz+Aj73sgORbjg4AKwPs5xWu1kugQwFYcCe6NIAFg3oNgLUBFn86Ef0Ky/Qph0OApxmwUS7HhwCAtQEW/6PCxPBfFQvwUQZslEPJBgCrAyx+cbNMdM+qVIDFZr5JBfgowyoDYCdHXusm/B8cwE+chFCxUMLxAgB2Qkxq/WX049AeARZ6R9ol8ysVSuYA2AJg0SP4Ltk8qr/04xvgqTk2qpZg2R4A+ziCBdxzVizAJy5aWGKW2ABgG4CPPB3ARq8pXQIsUntuJAA+Ml9jAOzizBM4gG0uknwCLFB7Jl7DC4YSXi0OgD0gcydinrNiARao/zuRLZBIg2oAbAWwWBU892KeAwVYYCNkDmCB11htAMBmAFeeDmCTHNopwJUxNorZ/BwA2wEcnvm4A7Z7y+EU4OTyYS4FcGo2fxcAsCHAIpevnZR5TssFOLH9OwQxJUbRBgBbAuyo/yl1nXKYACf+wsJcDuDK9AAGwPmZuZEzz5NyAT5xcgAnHsENADYGOPnqXtQ85QKcdATPJfegsjyAAXD2ztHcTfQ/bIBPnMTQpE2YA2BzgBP7WP8OXqL/gQOccATPZQGOd0TEfSIAztv7FexgmRzBjgE+McRG6XKxBsAZAE66gxQO/upHsGOAo/ehlgY49jlWFwBwDoATkuguuIn+hw9w5WUPIpOyqGwMAOdM3qQT6ITo/wgAjgteGnsQV4//JwDgPABHH3tzBe+clAtwVCq0UdiDqMvFIQDgXABHdkBvNLyj28dyDXBM6nqnsgcxIf0KAOcDOCr2K3lHNYn2DXBEIF162YSbAIDzARyTuN4qWUf15+2cA8ye+o3WJpwYuQEA58qZeq3Yr1oGOweY+xr8Tm0PuIaYA+C8ALMJvtLzjiLB3gHmXQYrBlFmOh+dCQBgMf0rewP6TwQvSgWYlUSrbgJnJPGZAADOE3J1+Q3h28tCAeZkHze6e0Afye0SADsAmEGwNr//1YdFmQDTy+A77S2gVlUpmTwAltQ74oYZ8Ps/hH8oEmAqN3f6O/BOP5xnA/j8mqCUHJLy/assO9ZfBSNVT6+FdQgA03ZhWBpswKV6OpYN4Eeq54TIvwwl6dhnLXNrswuEkbwMugAHAMw6+cfy1otQlqrvXo1rac3NsDSa/qUuv+HpqNif/MZ8u3zp7YOB/ypABnrnJgt656EdArEO4b1Rt/8Rq2Okvz+Eza9eqiq7dgjE0flX8+j+YomlsduDhVbWyg7oe0fyEYZwa5+fPt+sX66xKrbF957k9aP5qVd9varqX2KTPPvn/O33f1S+/7z+G1bEvpb5SiJ0+z7LSN4gHztIffP66aufwW6+ROiNlzTo27+ewrc/Al8IIoTQ659+cJIGnX948akavn1x/QobA0EQBEEQBEEQBEEQBEEQBEEQBEEQBEEQBEEQBEEQBEEQBEEQBEEQBEEQBEEQBEEQBEEQBEEQBEEQBEEQBEEQBEEQBEEQBEEQBEEQBEEQBP3GHhwIAAAAAAD5vzaC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qkp7cEACAAAAIOj/636ECgAAAAAAAAAAAAAAAAAAAAAAAAAAAAAAAAAAAAAAAAAAAAAAAAAAAAAAAAAAAAAAAAAAAAAAAAAAAAAAAAAAAAAAAAAAAAAAAAAAAAAAAAAAAAAAAAAAAAAAAAAAAAAAAAAAAAAAAAAAAAAAAAAAAAAAAAAAAAAAAAAAAAAAAAAAAAAAAAAAAAAAAAAAAGcBgqOlMcg3UocAAAAASUVORK5CYII="/>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299" y="1615919"/>
            <a:ext cx="6748937" cy="360653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517" y="1186999"/>
            <a:ext cx="2168166" cy="857839"/>
          </a:xfrm>
          <a:prstGeom prst="rect">
            <a:avLst/>
          </a:prstGeom>
        </p:spPr>
      </p:pic>
    </p:spTree>
    <p:extLst>
      <p:ext uri="{BB962C8B-B14F-4D97-AF65-F5344CB8AC3E}">
        <p14:creationId xmlns:p14="http://schemas.microsoft.com/office/powerpoint/2010/main" val="311787125"/>
      </p:ext>
    </p:extLst>
  </p:cSld>
  <p:clrMapOvr>
    <a:masterClrMapping/>
  </p:clrMapOvr>
  <p:transition spd="slow">
    <p:cove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48644"/>
            <a:ext cx="11430000" cy="889962"/>
          </a:xfrm>
        </p:spPr>
        <p:txBody>
          <a:bodyPr/>
          <a:lstStyle/>
          <a:p>
            <a:r>
              <a:rPr lang="en-US" dirty="0">
                <a:latin typeface="+mn-lt"/>
              </a:rPr>
              <a:t>As-a-Service </a:t>
            </a:r>
            <a:r>
              <a:rPr lang="en-US" dirty="0" smtClean="0">
                <a:latin typeface="+mn-lt"/>
              </a:rPr>
              <a:t>Consumption</a:t>
            </a:r>
            <a:br>
              <a:rPr lang="en-US" dirty="0" smtClean="0">
                <a:latin typeface="+mn-lt"/>
              </a:rPr>
            </a:br>
            <a:r>
              <a:rPr lang="en-US" sz="1800" b="0" dirty="0">
                <a:latin typeface="+mn-lt"/>
              </a:rPr>
              <a:t>Accelerating IT transformation</a:t>
            </a:r>
            <a:r>
              <a:rPr lang="en-US" dirty="0">
                <a:latin typeface="+mn-lt"/>
              </a:rPr>
              <a:t/>
            </a:r>
            <a:br>
              <a:rPr lang="en-US" dirty="0">
                <a:latin typeface="+mn-lt"/>
              </a:rPr>
            </a:br>
            <a:endParaRPr lang="en-US" dirty="0">
              <a:latin typeface="+mn-lt"/>
            </a:endParaRPr>
          </a:p>
        </p:txBody>
      </p:sp>
      <p:sp>
        <p:nvSpPr>
          <p:cNvPr id="3" name="Slide Number Placeholder 2"/>
          <p:cNvSpPr>
            <a:spLocks noGrp="1"/>
          </p:cNvSpPr>
          <p:nvPr>
            <p:ph type="sldNum" sz="quarter" idx="12"/>
          </p:nvPr>
        </p:nvSpPr>
        <p:spPr/>
        <p:txBody>
          <a:bodyPr/>
          <a:lstStyle/>
          <a:p>
            <a:fld id="{AE577F39-B882-FB4F-BD46-95C2A231B68A}" type="slidenum">
              <a:rPr lang="en-US" smtClean="0"/>
              <a:t>40</a:t>
            </a:fld>
            <a:endParaRPr lang="en-US"/>
          </a:p>
        </p:txBody>
      </p:sp>
      <p:sp>
        <p:nvSpPr>
          <p:cNvPr id="4" name="TextBox 3"/>
          <p:cNvSpPr txBox="1"/>
          <p:nvPr/>
        </p:nvSpPr>
        <p:spPr>
          <a:xfrm flipH="1">
            <a:off x="671816" y="1451728"/>
            <a:ext cx="7938784" cy="1231106"/>
          </a:xfrm>
          <a:prstGeom prst="rect">
            <a:avLst/>
          </a:prstGeom>
          <a:noFill/>
        </p:spPr>
        <p:txBody>
          <a:bodyPr wrap="square" rtlCol="0">
            <a:spAutoFit/>
          </a:bodyPr>
          <a:lstStyle/>
          <a:p>
            <a:r>
              <a:rPr lang="en-US" sz="2000" b="1" dirty="0"/>
              <a:t>Keeping costs predictable </a:t>
            </a:r>
            <a:endParaRPr lang="en-US" sz="2000" b="1" dirty="0" smtClean="0"/>
          </a:p>
          <a:p>
            <a:r>
              <a:rPr lang="en-US" dirty="0" smtClean="0"/>
              <a:t>By </a:t>
            </a:r>
            <a:r>
              <a:rPr lang="en-US" dirty="0"/>
              <a:t>proposing a transparent Utility for Everything (U4X) contract for the infrastructure provisioned in your transformed environment, you have a </a:t>
            </a:r>
            <a:r>
              <a:rPr lang="en-US" dirty="0" err="1"/>
              <a:t>payper-use</a:t>
            </a:r>
            <a:r>
              <a:rPr lang="en-US" dirty="0"/>
              <a:t> subscription model that helps keep IT costs </a:t>
            </a:r>
            <a:r>
              <a:rPr lang="en-US" dirty="0" err="1"/>
              <a:t>predicta</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316" y="3035222"/>
            <a:ext cx="10058400" cy="2702891"/>
          </a:xfrm>
          <a:prstGeom prst="rect">
            <a:avLst/>
          </a:prstGeom>
        </p:spPr>
      </p:pic>
    </p:spTree>
    <p:extLst>
      <p:ext uri="{BB962C8B-B14F-4D97-AF65-F5344CB8AC3E}">
        <p14:creationId xmlns:p14="http://schemas.microsoft.com/office/powerpoint/2010/main" val="67892402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92084"/>
            <a:ext cx="11430000" cy="478537"/>
          </a:xfrm>
        </p:spPr>
        <p:txBody>
          <a:bodyPr/>
          <a:lstStyle/>
          <a:p>
            <a:r>
              <a:rPr lang="en-US" dirty="0">
                <a:latin typeface="+mn-lt"/>
              </a:rPr>
              <a:t>Utility Model Cloud Connected Platforms</a:t>
            </a:r>
          </a:p>
        </p:txBody>
      </p:sp>
      <p:sp>
        <p:nvSpPr>
          <p:cNvPr id="3" name="Slide Number Placeholder 2"/>
          <p:cNvSpPr>
            <a:spLocks noGrp="1"/>
          </p:cNvSpPr>
          <p:nvPr>
            <p:ph type="sldNum" sz="quarter" idx="12"/>
          </p:nvPr>
        </p:nvSpPr>
        <p:spPr/>
        <p:txBody>
          <a:bodyPr/>
          <a:lstStyle/>
          <a:p>
            <a:fld id="{AE577F39-B882-FB4F-BD46-95C2A231B68A}" type="slidenum">
              <a:rPr lang="en-US" smtClean="0"/>
              <a:t>41</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121790"/>
            <a:ext cx="4619625" cy="5527348"/>
          </a:xfrm>
          <a:prstGeom prst="rect">
            <a:avLst/>
          </a:prstGeom>
        </p:spPr>
      </p:pic>
      <p:sp>
        <p:nvSpPr>
          <p:cNvPr id="5" name="TextBox 4"/>
          <p:cNvSpPr txBox="1"/>
          <p:nvPr/>
        </p:nvSpPr>
        <p:spPr>
          <a:xfrm flipH="1">
            <a:off x="6145197" y="1081537"/>
            <a:ext cx="3225382" cy="369332"/>
          </a:xfrm>
          <a:prstGeom prst="rect">
            <a:avLst/>
          </a:prstGeom>
          <a:noFill/>
        </p:spPr>
        <p:txBody>
          <a:bodyPr wrap="square" rtlCol="0">
            <a:spAutoFit/>
          </a:bodyPr>
          <a:lstStyle/>
          <a:p>
            <a:r>
              <a:rPr lang="en-US" b="1" dirty="0"/>
              <a:t>Terms &amp; Conditions</a:t>
            </a:r>
          </a:p>
        </p:txBody>
      </p:sp>
      <p:graphicFrame>
        <p:nvGraphicFramePr>
          <p:cNvPr id="6" name="Table 5"/>
          <p:cNvGraphicFramePr>
            <a:graphicFrameLocks noGrp="1"/>
          </p:cNvGraphicFramePr>
          <p:nvPr>
            <p:extLst>
              <p:ext uri="{D42A27DB-BD31-4B8C-83A1-F6EECF244321}">
                <p14:modId xmlns:p14="http://schemas.microsoft.com/office/powerpoint/2010/main" val="3686737406"/>
              </p:ext>
            </p:extLst>
          </p:nvPr>
        </p:nvGraphicFramePr>
        <p:xfrm>
          <a:off x="6145197" y="1523335"/>
          <a:ext cx="4997286" cy="4057332"/>
        </p:xfrm>
        <a:graphic>
          <a:graphicData uri="http://schemas.openxmlformats.org/drawingml/2006/table">
            <a:tbl>
              <a:tblPr firstRow="1" bandRow="1">
                <a:tableStyleId>{5C22544A-7EE6-4342-B048-85BDC9FD1C3A}</a:tableStyleId>
              </a:tblPr>
              <a:tblGrid>
                <a:gridCol w="2498643">
                  <a:extLst>
                    <a:ext uri="{9D8B030D-6E8A-4147-A177-3AD203B41FA5}">
                      <a16:colId xmlns:a16="http://schemas.microsoft.com/office/drawing/2014/main" val="1413456983"/>
                    </a:ext>
                  </a:extLst>
                </a:gridCol>
                <a:gridCol w="2498643">
                  <a:extLst>
                    <a:ext uri="{9D8B030D-6E8A-4147-A177-3AD203B41FA5}">
                      <a16:colId xmlns:a16="http://schemas.microsoft.com/office/drawing/2014/main" val="3622555315"/>
                    </a:ext>
                  </a:extLst>
                </a:gridCol>
              </a:tblGrid>
              <a:tr h="1622933">
                <a:tc>
                  <a:txBody>
                    <a:bodyPr/>
                    <a:lstStyle/>
                    <a:p>
                      <a:r>
                        <a:rPr lang="en-US" dirty="0" smtClean="0"/>
                        <a:t>Minimum Commit (Volume)</a:t>
                      </a:r>
                      <a:endParaRPr lang="en-US" dirty="0"/>
                    </a:p>
                  </a:txBody>
                  <a:tcPr/>
                </a:tc>
                <a:tc>
                  <a:txBody>
                    <a:bodyPr/>
                    <a:lstStyle/>
                    <a:p>
                      <a:r>
                        <a:rPr lang="en-US" dirty="0" smtClean="0"/>
                        <a:t>Starts with min. 50% with an option to select commit level till 100% of the deployed capacity</a:t>
                      </a:r>
                      <a:endParaRPr lang="en-US" dirty="0"/>
                    </a:p>
                  </a:txBody>
                  <a:tcPr/>
                </a:tc>
                <a:extLst>
                  <a:ext uri="{0D108BD9-81ED-4DB2-BD59-A6C34878D82A}">
                    <a16:rowId xmlns:a16="http://schemas.microsoft.com/office/drawing/2014/main" val="387360227"/>
                  </a:ext>
                </a:extLst>
              </a:tr>
              <a:tr h="710033">
                <a:tc>
                  <a:txBody>
                    <a:bodyPr/>
                    <a:lstStyle/>
                    <a:p>
                      <a:r>
                        <a:rPr lang="en-US" dirty="0" smtClean="0"/>
                        <a:t>Minimum Commit (Term) </a:t>
                      </a:r>
                      <a:endParaRPr lang="en-US" dirty="0"/>
                    </a:p>
                  </a:txBody>
                  <a:tcPr/>
                </a:tc>
                <a:tc>
                  <a:txBody>
                    <a:bodyPr/>
                    <a:lstStyle/>
                    <a:p>
                      <a:r>
                        <a:rPr lang="en-US" dirty="0" smtClean="0"/>
                        <a:t>3/4/5 years</a:t>
                      </a:r>
                      <a:endParaRPr lang="en-US" dirty="0"/>
                    </a:p>
                  </a:txBody>
                  <a:tcPr/>
                </a:tc>
                <a:extLst>
                  <a:ext uri="{0D108BD9-81ED-4DB2-BD59-A6C34878D82A}">
                    <a16:rowId xmlns:a16="http://schemas.microsoft.com/office/drawing/2014/main" val="3315352553"/>
                  </a:ext>
                </a:extLst>
              </a:tr>
              <a:tr h="710033">
                <a:tc>
                  <a:txBody>
                    <a:bodyPr/>
                    <a:lstStyle/>
                    <a:p>
                      <a:r>
                        <a:rPr lang="en-US" dirty="0" smtClean="0"/>
                        <a:t>Min. qualification criteria</a:t>
                      </a:r>
                      <a:endParaRPr lang="en-US" dirty="0"/>
                    </a:p>
                  </a:txBody>
                  <a:tcPr/>
                </a:tc>
                <a:tc>
                  <a:txBody>
                    <a:bodyPr/>
                    <a:lstStyle/>
                    <a:p>
                      <a:r>
                        <a:rPr lang="en-US" dirty="0" smtClean="0"/>
                        <a:t>8 Node per site </a:t>
                      </a:r>
                      <a:endParaRPr lang="en-US" dirty="0"/>
                    </a:p>
                  </a:txBody>
                  <a:tcPr/>
                </a:tc>
                <a:extLst>
                  <a:ext uri="{0D108BD9-81ED-4DB2-BD59-A6C34878D82A}">
                    <a16:rowId xmlns:a16="http://schemas.microsoft.com/office/drawing/2014/main" val="4173152924"/>
                  </a:ext>
                </a:extLst>
              </a:tr>
              <a:tr h="1014333">
                <a:tc>
                  <a:txBody>
                    <a:bodyPr/>
                    <a:lstStyle/>
                    <a:p>
                      <a:r>
                        <a:rPr lang="en-US" dirty="0" smtClean="0"/>
                        <a:t>Termination charges</a:t>
                      </a:r>
                      <a:endParaRPr lang="en-US" dirty="0"/>
                    </a:p>
                  </a:txBody>
                  <a:tcPr/>
                </a:tc>
                <a:tc>
                  <a:txBody>
                    <a:bodyPr/>
                    <a:lstStyle/>
                    <a:p>
                      <a:r>
                        <a:rPr lang="en-US" dirty="0" smtClean="0"/>
                        <a:t>Equivalent to Sum of Base commit fee for remaining term</a:t>
                      </a:r>
                      <a:endParaRPr lang="en-US" dirty="0"/>
                    </a:p>
                  </a:txBody>
                  <a:tcPr/>
                </a:tc>
                <a:extLst>
                  <a:ext uri="{0D108BD9-81ED-4DB2-BD59-A6C34878D82A}">
                    <a16:rowId xmlns:a16="http://schemas.microsoft.com/office/drawing/2014/main" val="3048977968"/>
                  </a:ext>
                </a:extLst>
              </a:tr>
            </a:tbl>
          </a:graphicData>
        </a:graphic>
      </p:graphicFrame>
    </p:spTree>
    <p:extLst>
      <p:ext uri="{BB962C8B-B14F-4D97-AF65-F5344CB8AC3E}">
        <p14:creationId xmlns:p14="http://schemas.microsoft.com/office/powerpoint/2010/main" val="179365643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29790"/>
            <a:ext cx="11430000" cy="478537"/>
          </a:xfrm>
        </p:spPr>
        <p:txBody>
          <a:bodyPr/>
          <a:lstStyle/>
          <a:p>
            <a:r>
              <a:rPr lang="en-US" dirty="0">
                <a:latin typeface="+mn-lt"/>
              </a:rPr>
              <a:t>Intel® Speed Select Technology (Intel® SST)</a:t>
            </a:r>
          </a:p>
        </p:txBody>
      </p:sp>
      <p:sp>
        <p:nvSpPr>
          <p:cNvPr id="3" name="Slide Number Placeholder 2"/>
          <p:cNvSpPr>
            <a:spLocks noGrp="1"/>
          </p:cNvSpPr>
          <p:nvPr>
            <p:ph type="sldNum" sz="quarter" idx="12"/>
          </p:nvPr>
        </p:nvSpPr>
        <p:spPr/>
        <p:txBody>
          <a:bodyPr/>
          <a:lstStyle/>
          <a:p>
            <a:fld id="{AE577F39-B882-FB4F-BD46-95C2A231B68A}" type="slidenum">
              <a:rPr lang="en-US" smtClean="0"/>
              <a:t>42</a:t>
            </a:fld>
            <a:endParaRPr lang="en-US"/>
          </a:p>
        </p:txBody>
      </p:sp>
      <p:sp>
        <p:nvSpPr>
          <p:cNvPr id="4" name="TextBox 3"/>
          <p:cNvSpPr txBox="1"/>
          <p:nvPr/>
        </p:nvSpPr>
        <p:spPr>
          <a:xfrm flipH="1">
            <a:off x="761999" y="1414020"/>
            <a:ext cx="8834487" cy="646331"/>
          </a:xfrm>
          <a:prstGeom prst="rect">
            <a:avLst/>
          </a:prstGeom>
          <a:noFill/>
        </p:spPr>
        <p:txBody>
          <a:bodyPr wrap="square" rtlCol="0">
            <a:spAutoFit/>
          </a:bodyPr>
          <a:lstStyle/>
          <a:p>
            <a:r>
              <a:rPr lang="en-US" dirty="0"/>
              <a:t>Configure your CPU to fit changing workloads. Collection of features giving you more granular control over CPU performance for optimized TCO</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999" y="2060352"/>
            <a:ext cx="9820275" cy="4189620"/>
          </a:xfrm>
          <a:prstGeom prst="rect">
            <a:avLst/>
          </a:prstGeom>
        </p:spPr>
      </p:pic>
    </p:spTree>
    <p:extLst>
      <p:ext uri="{BB962C8B-B14F-4D97-AF65-F5344CB8AC3E}">
        <p14:creationId xmlns:p14="http://schemas.microsoft.com/office/powerpoint/2010/main" val="72673811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20364"/>
            <a:ext cx="11430000" cy="478537"/>
          </a:xfrm>
        </p:spPr>
        <p:txBody>
          <a:bodyPr/>
          <a:lstStyle/>
          <a:p>
            <a:r>
              <a:rPr lang="en-US" dirty="0" err="1">
                <a:latin typeface="+mn-lt"/>
              </a:rPr>
              <a:t>DRYiCE</a:t>
            </a:r>
            <a:r>
              <a:rPr lang="en-US" dirty="0">
                <a:latin typeface="+mn-lt"/>
              </a:rPr>
              <a:t> </a:t>
            </a:r>
            <a:r>
              <a:rPr lang="en-US" dirty="0" err="1">
                <a:latin typeface="+mn-lt"/>
              </a:rPr>
              <a:t>MyCloud</a:t>
            </a:r>
            <a:r>
              <a:rPr lang="en-US" dirty="0">
                <a:latin typeface="+mn-lt"/>
              </a:rPr>
              <a:t> workflow</a:t>
            </a:r>
          </a:p>
        </p:txBody>
      </p:sp>
      <p:sp>
        <p:nvSpPr>
          <p:cNvPr id="3" name="Slide Number Placeholder 2"/>
          <p:cNvSpPr>
            <a:spLocks noGrp="1"/>
          </p:cNvSpPr>
          <p:nvPr>
            <p:ph type="sldNum" sz="quarter" idx="12"/>
          </p:nvPr>
        </p:nvSpPr>
        <p:spPr/>
        <p:txBody>
          <a:bodyPr/>
          <a:lstStyle/>
          <a:p>
            <a:fld id="{AE577F39-B882-FB4F-BD46-95C2A231B68A}" type="slidenum">
              <a:rPr lang="en-US" smtClean="0"/>
              <a:t>43</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412" y="1209181"/>
            <a:ext cx="10058400" cy="5147169"/>
          </a:xfrm>
          <a:prstGeom prst="rect">
            <a:avLst/>
          </a:prstGeom>
        </p:spPr>
      </p:pic>
    </p:spTree>
    <p:extLst>
      <p:ext uri="{BB962C8B-B14F-4D97-AF65-F5344CB8AC3E}">
        <p14:creationId xmlns:p14="http://schemas.microsoft.com/office/powerpoint/2010/main" val="311892893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20363"/>
            <a:ext cx="11430000" cy="478537"/>
          </a:xfrm>
        </p:spPr>
        <p:txBody>
          <a:bodyPr/>
          <a:lstStyle/>
          <a:p>
            <a:r>
              <a:rPr lang="en-US" dirty="0">
                <a:latin typeface="+mn-lt"/>
              </a:rPr>
              <a:t>Sustainability by Intel Gen 4 processor</a:t>
            </a:r>
          </a:p>
        </p:txBody>
      </p:sp>
      <p:sp>
        <p:nvSpPr>
          <p:cNvPr id="3" name="Slide Number Placeholder 2"/>
          <p:cNvSpPr>
            <a:spLocks noGrp="1"/>
          </p:cNvSpPr>
          <p:nvPr>
            <p:ph type="sldNum" sz="quarter" idx="12"/>
          </p:nvPr>
        </p:nvSpPr>
        <p:spPr/>
        <p:txBody>
          <a:bodyPr/>
          <a:lstStyle/>
          <a:p>
            <a:fld id="{AE577F39-B882-FB4F-BD46-95C2A231B68A}" type="slidenum">
              <a:rPr lang="en-US" smtClean="0"/>
              <a:t>44</a:t>
            </a:fld>
            <a:endParaRPr lang="en-US"/>
          </a:p>
        </p:txBody>
      </p:sp>
      <p:sp>
        <p:nvSpPr>
          <p:cNvPr id="4" name="TextBox 3"/>
          <p:cNvSpPr txBox="1"/>
          <p:nvPr/>
        </p:nvSpPr>
        <p:spPr>
          <a:xfrm>
            <a:off x="1084081" y="1451728"/>
            <a:ext cx="9247695" cy="4247317"/>
          </a:xfrm>
          <a:prstGeom prst="rect">
            <a:avLst/>
          </a:prstGeom>
          <a:noFill/>
        </p:spPr>
        <p:txBody>
          <a:bodyPr wrap="square" rtlCol="0">
            <a:spAutoFit/>
          </a:bodyPr>
          <a:lstStyle/>
          <a:p>
            <a:pPr marL="285750" indent="-285750">
              <a:buFont typeface="Arial" panose="020B0604020202020204" pitchFamily="34" charset="0"/>
              <a:buChar char="•"/>
            </a:pPr>
            <a:r>
              <a:rPr lang="en-US" b="1" dirty="0"/>
              <a:t>Power/perf optimized to high density, ultra-efficient compute for cloud / hybrid cloud</a:t>
            </a:r>
            <a:r>
              <a:rPr lang="en-US" b="1" dirty="0" smtClean="0"/>
              <a:t>.</a:t>
            </a:r>
          </a:p>
          <a:p>
            <a:endParaRPr lang="en-US" dirty="0" smtClean="0"/>
          </a:p>
          <a:p>
            <a:pPr marL="285750" indent="-285750">
              <a:buFont typeface="Arial" panose="020B0604020202020204" pitchFamily="34" charset="0"/>
              <a:buChar char="•"/>
            </a:pPr>
            <a:r>
              <a:rPr lang="en-US" b="1" dirty="0"/>
              <a:t>Perf/watt improvements (2.9x) </a:t>
            </a:r>
            <a:r>
              <a:rPr lang="en-US" dirty="0"/>
              <a:t>– from the most built-in accelerators ever offered in an intel processor Ex: Integrated intel AMX (AI) </a:t>
            </a:r>
            <a:endParaRPr lang="en-US" dirty="0" smtClean="0"/>
          </a:p>
          <a:p>
            <a:endParaRPr lang="en-US" dirty="0" smtClean="0"/>
          </a:p>
          <a:p>
            <a:pPr marL="285750" indent="-285750">
              <a:buFont typeface="Arial" panose="020B0604020202020204" pitchFamily="34" charset="0"/>
              <a:buChar char="•"/>
            </a:pPr>
            <a:r>
              <a:rPr lang="en-US" b="1" dirty="0"/>
              <a:t>New optimized power mode (</a:t>
            </a:r>
            <a:r>
              <a:rPr lang="en-US" b="1" dirty="0" err="1"/>
              <a:t>upto</a:t>
            </a:r>
            <a:r>
              <a:rPr lang="en-US" b="1" dirty="0"/>
              <a:t> 70W) </a:t>
            </a:r>
            <a:r>
              <a:rPr lang="en-US" dirty="0"/>
              <a:t>– delivers higher power savings with negligible performance impact on select workloads. </a:t>
            </a:r>
            <a:endParaRPr lang="en-US" dirty="0" smtClean="0"/>
          </a:p>
          <a:p>
            <a:endParaRPr lang="en-US" dirty="0" smtClean="0"/>
          </a:p>
          <a:p>
            <a:pPr marL="285750" indent="-285750">
              <a:buFont typeface="Arial" panose="020B0604020202020204" pitchFamily="34" charset="0"/>
              <a:buChar char="•"/>
            </a:pPr>
            <a:r>
              <a:rPr lang="en-US" b="1" dirty="0"/>
              <a:t>55% Lower TCO </a:t>
            </a:r>
            <a:r>
              <a:rPr lang="en-US" dirty="0"/>
              <a:t>while reducing CO2 </a:t>
            </a:r>
            <a:r>
              <a:rPr lang="en-US" dirty="0" smtClean="0"/>
              <a:t>emissions</a:t>
            </a:r>
          </a:p>
          <a:p>
            <a:endParaRPr lang="en-US" dirty="0" smtClean="0"/>
          </a:p>
          <a:p>
            <a:pPr marL="285750" indent="-285750">
              <a:buFont typeface="Arial" panose="020B0604020202020204" pitchFamily="34" charset="0"/>
              <a:buChar char="•"/>
            </a:pPr>
            <a:r>
              <a:rPr lang="en-US" b="1" dirty="0"/>
              <a:t>Built-in advanced telemetry </a:t>
            </a:r>
            <a:r>
              <a:rPr lang="en-US" dirty="0"/>
              <a:t>- enables monitoring and control of electricity consumption and carbon emissions</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Manufactured at sites with state-of-the-art water reclaim facilities that in 2021 recycled 2.8 billion gallons of water </a:t>
            </a:r>
          </a:p>
        </p:txBody>
      </p:sp>
    </p:spTree>
    <p:extLst>
      <p:ext uri="{BB962C8B-B14F-4D97-AF65-F5344CB8AC3E}">
        <p14:creationId xmlns:p14="http://schemas.microsoft.com/office/powerpoint/2010/main" val="1222662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695" y="461499"/>
            <a:ext cx="11430000" cy="478537"/>
          </a:xfrm>
        </p:spPr>
        <p:txBody>
          <a:bodyPr/>
          <a:lstStyle/>
          <a:p>
            <a:r>
              <a:rPr lang="en-US" dirty="0">
                <a:latin typeface="+mn-lt"/>
              </a:rPr>
              <a:t>Savings calculator results</a:t>
            </a:r>
          </a:p>
        </p:txBody>
      </p:sp>
      <p:sp>
        <p:nvSpPr>
          <p:cNvPr id="3" name="Slide Number Placeholder 2"/>
          <p:cNvSpPr>
            <a:spLocks noGrp="1"/>
          </p:cNvSpPr>
          <p:nvPr>
            <p:ph type="sldNum" sz="quarter" idx="12"/>
          </p:nvPr>
        </p:nvSpPr>
        <p:spPr/>
        <p:txBody>
          <a:bodyPr/>
          <a:lstStyle/>
          <a:p>
            <a:fld id="{AE577F39-B882-FB4F-BD46-95C2A231B68A}" type="slidenum">
              <a:rPr lang="en-US" smtClean="0"/>
              <a:t>45</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889" y="3795106"/>
            <a:ext cx="10058400" cy="2351170"/>
          </a:xfrm>
          <a:prstGeom prst="rect">
            <a:avLst/>
          </a:prstGeom>
        </p:spPr>
      </p:pic>
      <p:sp>
        <p:nvSpPr>
          <p:cNvPr id="9" name="TextBox 8"/>
          <p:cNvSpPr txBox="1"/>
          <p:nvPr/>
        </p:nvSpPr>
        <p:spPr>
          <a:xfrm>
            <a:off x="352720" y="1323020"/>
            <a:ext cx="3333160" cy="1754326"/>
          </a:xfrm>
          <a:prstGeom prst="rect">
            <a:avLst/>
          </a:prstGeom>
          <a:noFill/>
        </p:spPr>
        <p:txBody>
          <a:bodyPr wrap="square" rtlCol="0">
            <a:spAutoFit/>
          </a:bodyPr>
          <a:lstStyle/>
          <a:p>
            <a:pPr algn="ctr"/>
            <a:r>
              <a:rPr lang="en-US" dirty="0"/>
              <a:t>Cluster Size Reduction </a:t>
            </a:r>
            <a:endParaRPr lang="en-US" dirty="0" smtClean="0"/>
          </a:p>
          <a:p>
            <a:endParaRPr lang="en-US" dirty="0"/>
          </a:p>
          <a:p>
            <a:pPr algn="ctr"/>
            <a:r>
              <a:rPr lang="en-US" dirty="0" smtClean="0"/>
              <a:t>Leverage </a:t>
            </a:r>
            <a:r>
              <a:rPr lang="en-US" dirty="0"/>
              <a:t>Granulate performance improvements to run the same workload with less instances and better performance</a:t>
            </a:r>
          </a:p>
        </p:txBody>
      </p:sp>
      <p:sp>
        <p:nvSpPr>
          <p:cNvPr id="10" name="TextBox 9"/>
          <p:cNvSpPr txBox="1"/>
          <p:nvPr/>
        </p:nvSpPr>
        <p:spPr>
          <a:xfrm>
            <a:off x="4454951" y="1305161"/>
            <a:ext cx="2701565" cy="1754326"/>
          </a:xfrm>
          <a:prstGeom prst="rect">
            <a:avLst/>
          </a:prstGeom>
          <a:noFill/>
        </p:spPr>
        <p:txBody>
          <a:bodyPr wrap="square" rtlCol="0">
            <a:spAutoFit/>
          </a:bodyPr>
          <a:lstStyle/>
          <a:p>
            <a:pPr algn="ctr"/>
            <a:r>
              <a:rPr lang="en-US" dirty="0"/>
              <a:t>Save On 3rd Party </a:t>
            </a:r>
            <a:r>
              <a:rPr lang="en-US" dirty="0" smtClean="0"/>
              <a:t>Costs</a:t>
            </a:r>
          </a:p>
          <a:p>
            <a:pPr algn="ctr"/>
            <a:endParaRPr lang="en-US" dirty="0"/>
          </a:p>
          <a:p>
            <a:pPr algn="ctr"/>
            <a:r>
              <a:rPr lang="en-US" dirty="0"/>
              <a:t>Save on 3rd parry costs by reducing cluster size: APM, logging, security and licenses</a:t>
            </a:r>
          </a:p>
        </p:txBody>
      </p:sp>
      <p:sp>
        <p:nvSpPr>
          <p:cNvPr id="11" name="TextBox 10"/>
          <p:cNvSpPr txBox="1"/>
          <p:nvPr/>
        </p:nvSpPr>
        <p:spPr>
          <a:xfrm>
            <a:off x="8085842" y="1337703"/>
            <a:ext cx="3150909" cy="1754326"/>
          </a:xfrm>
          <a:prstGeom prst="rect">
            <a:avLst/>
          </a:prstGeom>
          <a:noFill/>
        </p:spPr>
        <p:txBody>
          <a:bodyPr wrap="square" rtlCol="0">
            <a:spAutoFit/>
          </a:bodyPr>
          <a:lstStyle/>
          <a:p>
            <a:pPr algn="ctr"/>
            <a:r>
              <a:rPr lang="en-US" dirty="0"/>
              <a:t>CO2 footprint reduction </a:t>
            </a:r>
            <a:endParaRPr lang="en-US" dirty="0" smtClean="0"/>
          </a:p>
          <a:p>
            <a:pPr algn="ctr"/>
            <a:endParaRPr lang="en-US" dirty="0"/>
          </a:p>
          <a:p>
            <a:pPr algn="ctr"/>
            <a:r>
              <a:rPr lang="en-US" dirty="0"/>
              <a:t>Reducing the number of servers also has an environmental impacts, reducing CO2 emissions</a:t>
            </a:r>
          </a:p>
        </p:txBody>
      </p:sp>
    </p:spTree>
    <p:extLst>
      <p:ext uri="{BB962C8B-B14F-4D97-AF65-F5344CB8AC3E}">
        <p14:creationId xmlns:p14="http://schemas.microsoft.com/office/powerpoint/2010/main" val="218144738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39218"/>
            <a:ext cx="11430000" cy="478537"/>
          </a:xfrm>
        </p:spPr>
        <p:txBody>
          <a:bodyPr/>
          <a:lstStyle/>
          <a:p>
            <a:r>
              <a:rPr lang="en-US" dirty="0">
                <a:latin typeface="+mn-lt"/>
              </a:rPr>
              <a:t>Sustainability by Granulate Solution</a:t>
            </a:r>
          </a:p>
        </p:txBody>
      </p:sp>
      <p:sp>
        <p:nvSpPr>
          <p:cNvPr id="3" name="Slide Number Placeholder 2"/>
          <p:cNvSpPr>
            <a:spLocks noGrp="1"/>
          </p:cNvSpPr>
          <p:nvPr>
            <p:ph type="sldNum" sz="quarter" idx="12"/>
          </p:nvPr>
        </p:nvSpPr>
        <p:spPr/>
        <p:txBody>
          <a:bodyPr/>
          <a:lstStyle/>
          <a:p>
            <a:fld id="{AE577F39-B882-FB4F-BD46-95C2A231B68A}" type="slidenum">
              <a:rPr lang="en-US" smtClean="0"/>
              <a:t>46</a:t>
            </a:fld>
            <a:endParaRPr lang="en-US"/>
          </a:p>
        </p:txBody>
      </p:sp>
      <p:sp>
        <p:nvSpPr>
          <p:cNvPr id="4" name="TextBox 3"/>
          <p:cNvSpPr txBox="1"/>
          <p:nvPr/>
        </p:nvSpPr>
        <p:spPr>
          <a:xfrm rot="10800000" flipH="1" flipV="1">
            <a:off x="762000" y="1777273"/>
            <a:ext cx="3885414" cy="3600986"/>
          </a:xfrm>
          <a:prstGeom prst="rect">
            <a:avLst/>
          </a:prstGeom>
          <a:noFill/>
        </p:spPr>
        <p:txBody>
          <a:bodyPr wrap="square" rtlCol="0">
            <a:spAutoFit/>
          </a:bodyPr>
          <a:lstStyle/>
          <a:p>
            <a:r>
              <a:rPr lang="en-US" sz="2400" b="1" dirty="0"/>
              <a:t>Continuous workload optimization </a:t>
            </a:r>
            <a:endParaRPr lang="en-US" sz="2400" b="1" dirty="0" smtClean="0"/>
          </a:p>
          <a:p>
            <a:endParaRPr lang="en-US" b="1" dirty="0"/>
          </a:p>
          <a:p>
            <a:r>
              <a:rPr lang="en-US" b="1" dirty="0" smtClean="0"/>
              <a:t>Intel Granulate</a:t>
            </a:r>
            <a:r>
              <a:rPr lang="en-US" dirty="0" smtClean="0"/>
              <a:t>, </a:t>
            </a:r>
            <a:r>
              <a:rPr lang="en-US" dirty="0"/>
              <a:t>Intel’s real-time continuous workload optimizer, is a new approach to optimizing production workloads whilst reducing carbon footprint. It leverages resource usage patterns and data flow to automatically adapt OS and runtime level resource management to better fit an application’s needs.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3255" y="1577784"/>
            <a:ext cx="6240545" cy="3800475"/>
          </a:xfrm>
          <a:prstGeom prst="rect">
            <a:avLst/>
          </a:prstGeom>
        </p:spPr>
      </p:pic>
    </p:spTree>
    <p:extLst>
      <p:ext uri="{BB962C8B-B14F-4D97-AF65-F5344CB8AC3E}">
        <p14:creationId xmlns:p14="http://schemas.microsoft.com/office/powerpoint/2010/main" val="298855378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Granulate?</a:t>
            </a:r>
            <a:endParaRPr lang="en-US" dirty="0"/>
          </a:p>
        </p:txBody>
      </p:sp>
      <p:sp>
        <p:nvSpPr>
          <p:cNvPr id="3" name="Content Placeholder 2"/>
          <p:cNvSpPr>
            <a:spLocks noGrp="1"/>
          </p:cNvSpPr>
          <p:nvPr>
            <p:ph idx="1"/>
          </p:nvPr>
        </p:nvSpPr>
        <p:spPr/>
        <p:txBody>
          <a:bodyPr/>
          <a:lstStyle/>
          <a:p>
            <a:r>
              <a:rPr lang="en-US" dirty="0" smtClean="0"/>
              <a:t>An </a:t>
            </a:r>
            <a:r>
              <a:rPr lang="en-US" dirty="0"/>
              <a:t>AI-driven backend to detect optimizations in the application runtime layer that can be implemented with zero code </a:t>
            </a:r>
            <a:r>
              <a:rPr lang="en-US" dirty="0" smtClean="0"/>
              <a:t>changes</a:t>
            </a:r>
          </a:p>
          <a:p>
            <a:pPr marL="228600" lvl="2">
              <a:spcBef>
                <a:spcPts val="1000"/>
              </a:spcBef>
            </a:pPr>
            <a:r>
              <a:rPr lang="en-US" dirty="0"/>
              <a:t>optimizes specific application runtime environments to reduce cloud costs and enable organizations to do more with their existing budget.</a:t>
            </a:r>
            <a:endParaRPr lang="en-US" sz="1600" dirty="0"/>
          </a:p>
          <a:p>
            <a:r>
              <a:rPr lang="en-US" dirty="0"/>
              <a:t>update its optimizations in real time, eliminating a lot of the overhead involved with other solutions at the application </a:t>
            </a:r>
            <a:r>
              <a:rPr lang="en-US" dirty="0" smtClean="0"/>
              <a:t>layer</a:t>
            </a:r>
          </a:p>
          <a:p>
            <a:pPr marL="0" indent="0">
              <a:buNone/>
            </a:pPr>
            <a:endParaRPr lang="en-US" dirty="0" smtClean="0"/>
          </a:p>
        </p:txBody>
      </p:sp>
    </p:spTree>
    <p:extLst>
      <p:ext uri="{BB962C8B-B14F-4D97-AF65-F5344CB8AC3E}">
        <p14:creationId xmlns:p14="http://schemas.microsoft.com/office/powerpoint/2010/main" val="861508724"/>
      </p:ext>
    </p:extLst>
  </p:cSld>
  <p:clrMapOvr>
    <a:masterClrMapping/>
  </p:clrMapOvr>
  <p:transition spd="slow">
    <p:cove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76924"/>
            <a:ext cx="11430000" cy="478537"/>
          </a:xfrm>
        </p:spPr>
        <p:txBody>
          <a:bodyPr/>
          <a:lstStyle/>
          <a:p>
            <a:r>
              <a:rPr lang="en-US" dirty="0">
                <a:latin typeface="+mn-lt"/>
              </a:rPr>
              <a:t>How does Granulate work? </a:t>
            </a:r>
          </a:p>
        </p:txBody>
      </p:sp>
      <p:sp>
        <p:nvSpPr>
          <p:cNvPr id="3" name="Slide Number Placeholder 2"/>
          <p:cNvSpPr>
            <a:spLocks noGrp="1"/>
          </p:cNvSpPr>
          <p:nvPr>
            <p:ph type="sldNum" sz="quarter" idx="12"/>
          </p:nvPr>
        </p:nvSpPr>
        <p:spPr/>
        <p:txBody>
          <a:bodyPr/>
          <a:lstStyle/>
          <a:p>
            <a:fld id="{AE577F39-B882-FB4F-BD46-95C2A231B68A}" type="slidenum">
              <a:rPr lang="en-US" smtClean="0"/>
              <a:t>48</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279935"/>
            <a:ext cx="10484177" cy="4866341"/>
          </a:xfrm>
          <a:prstGeom prst="rect">
            <a:avLst/>
          </a:prstGeom>
        </p:spPr>
      </p:pic>
    </p:spTree>
    <p:extLst>
      <p:ext uri="{BB962C8B-B14F-4D97-AF65-F5344CB8AC3E}">
        <p14:creationId xmlns:p14="http://schemas.microsoft.com/office/powerpoint/2010/main" val="341757227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sides of a coin</a:t>
            </a:r>
            <a:endParaRPr lang="en-US" dirty="0"/>
          </a:p>
        </p:txBody>
      </p:sp>
      <p:pic>
        <p:nvPicPr>
          <p:cNvPr id="4" name="Picture 3"/>
          <p:cNvPicPr/>
          <p:nvPr/>
        </p:nvPicPr>
        <p:blipFill>
          <a:blip r:embed="rId2"/>
          <a:stretch>
            <a:fillRect/>
          </a:stretch>
        </p:blipFill>
        <p:spPr>
          <a:xfrm>
            <a:off x="509833" y="1690688"/>
            <a:ext cx="5586167" cy="3972505"/>
          </a:xfrm>
          <a:prstGeom prst="rect">
            <a:avLst/>
          </a:prstGeom>
        </p:spPr>
      </p:pic>
      <p:pic>
        <p:nvPicPr>
          <p:cNvPr id="5" name="Picture 4"/>
          <p:cNvPicPr/>
          <p:nvPr/>
        </p:nvPicPr>
        <p:blipFill>
          <a:blip r:embed="rId3"/>
          <a:stretch>
            <a:fillRect/>
          </a:stretch>
        </p:blipFill>
        <p:spPr>
          <a:xfrm>
            <a:off x="6556342" y="1690688"/>
            <a:ext cx="5255443" cy="3918096"/>
          </a:xfrm>
          <a:prstGeom prst="rect">
            <a:avLst/>
          </a:prstGeom>
        </p:spPr>
      </p:pic>
    </p:spTree>
    <p:extLst>
      <p:ext uri="{BB962C8B-B14F-4D97-AF65-F5344CB8AC3E}">
        <p14:creationId xmlns:p14="http://schemas.microsoft.com/office/powerpoint/2010/main" val="295489984"/>
      </p:ext>
    </p:extLst>
  </p:cSld>
  <p:clrMapOvr>
    <a:masterClrMapping/>
  </p:clrMapOvr>
  <p:transition spd="slow">
    <p:cove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A1747F8-D001-873B-E6FC-2299A501ACEF}"/>
              </a:ext>
            </a:extLst>
          </p:cNvPr>
          <p:cNvSpPr>
            <a:spLocks noGrp="1"/>
          </p:cNvSpPr>
          <p:nvPr>
            <p:ph type="sldNum" sz="quarter" idx="12"/>
          </p:nvPr>
        </p:nvSpPr>
        <p:spPr/>
        <p:txBody>
          <a:bodyPr/>
          <a:lstStyle/>
          <a:p>
            <a:fld id="{BDCDBBEF-AA6C-4BA6-85B2-A17D7F280E38}" type="slidenum">
              <a:rPr lang="en-US" smtClean="0"/>
              <a:pPr/>
              <a:t>5</a:t>
            </a:fld>
            <a:endParaRPr lang="en-US" dirty="0"/>
          </a:p>
        </p:txBody>
      </p:sp>
      <p:sp>
        <p:nvSpPr>
          <p:cNvPr id="2" name="TextBox 1"/>
          <p:cNvSpPr txBox="1"/>
          <p:nvPr/>
        </p:nvSpPr>
        <p:spPr>
          <a:xfrm>
            <a:off x="999241" y="263951"/>
            <a:ext cx="6052008" cy="830997"/>
          </a:xfrm>
          <a:prstGeom prst="rect">
            <a:avLst/>
          </a:prstGeom>
          <a:noFill/>
        </p:spPr>
        <p:txBody>
          <a:bodyPr wrap="square" rtlCol="0">
            <a:spAutoFit/>
          </a:bodyPr>
          <a:lstStyle/>
          <a:p>
            <a:r>
              <a:rPr lang="en-US" sz="4800" b="1" dirty="0" smtClean="0"/>
              <a:t>AREA OF EXPERTISE</a:t>
            </a:r>
            <a:endParaRPr lang="en-US" sz="4800"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938" y="1605307"/>
            <a:ext cx="11255603" cy="4239311"/>
          </a:xfrm>
          <a:prstGeom prst="rect">
            <a:avLst/>
          </a:prstGeom>
        </p:spPr>
      </p:pic>
    </p:spTree>
    <p:extLst>
      <p:ext uri="{BB962C8B-B14F-4D97-AF65-F5344CB8AC3E}">
        <p14:creationId xmlns:p14="http://schemas.microsoft.com/office/powerpoint/2010/main" val="2883132754"/>
      </p:ext>
    </p:extLst>
  </p:cSld>
  <p:clrMapOvr>
    <a:masterClrMapping/>
  </p:clrMapOvr>
  <p:transition spd="slow">
    <p:cove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Operatrion</a:t>
            </a:r>
            <a:r>
              <a:rPr lang="en-US" dirty="0" smtClean="0"/>
              <a:t>/Workflow Cycle</a:t>
            </a:r>
            <a:endParaRPr lang="en-US" dirty="0"/>
          </a:p>
        </p:txBody>
      </p:sp>
      <p:pic>
        <p:nvPicPr>
          <p:cNvPr id="4" name="Picture 3"/>
          <p:cNvPicPr/>
          <p:nvPr/>
        </p:nvPicPr>
        <p:blipFill>
          <a:blip r:embed="rId2"/>
          <a:stretch>
            <a:fillRect/>
          </a:stretch>
        </p:blipFill>
        <p:spPr>
          <a:xfrm>
            <a:off x="3384222" y="1690688"/>
            <a:ext cx="5524107" cy="4653551"/>
          </a:xfrm>
          <a:prstGeom prst="rect">
            <a:avLst/>
          </a:prstGeom>
        </p:spPr>
      </p:pic>
    </p:spTree>
    <p:extLst>
      <p:ext uri="{BB962C8B-B14F-4D97-AF65-F5344CB8AC3E}">
        <p14:creationId xmlns:p14="http://schemas.microsoft.com/office/powerpoint/2010/main" val="1701804211"/>
      </p:ext>
    </p:extLst>
  </p:cSld>
  <p:clrMapOvr>
    <a:masterClrMapping/>
  </p:clrMapOvr>
  <p:transition spd="slow">
    <p:cove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77176"/>
          </a:xfrm>
        </p:spPr>
        <p:txBody>
          <a:bodyPr/>
          <a:lstStyle/>
          <a:p>
            <a:r>
              <a:rPr lang="en-US" dirty="0" smtClean="0"/>
              <a:t>POV(Proof-Of-Value)</a:t>
            </a:r>
            <a:br>
              <a:rPr lang="en-US" dirty="0" smtClean="0"/>
            </a:br>
            <a:r>
              <a:rPr lang="en-US" sz="1800" dirty="0" smtClean="0"/>
              <a:t>Prove the specific value that Intel Granulate can provide the customer</a:t>
            </a:r>
            <a:endParaRPr lang="en-US" dirty="0"/>
          </a:p>
        </p:txBody>
      </p:sp>
      <p:pic>
        <p:nvPicPr>
          <p:cNvPr id="4" name="Picture 3"/>
          <p:cNvPicPr/>
          <p:nvPr/>
        </p:nvPicPr>
        <p:blipFill>
          <a:blip r:embed="rId2"/>
          <a:stretch>
            <a:fillRect/>
          </a:stretch>
        </p:blipFill>
        <p:spPr>
          <a:xfrm>
            <a:off x="1084083" y="2017336"/>
            <a:ext cx="9502218" cy="4506011"/>
          </a:xfrm>
          <a:prstGeom prst="rect">
            <a:avLst/>
          </a:prstGeom>
        </p:spPr>
      </p:pic>
    </p:spTree>
    <p:extLst>
      <p:ext uri="{BB962C8B-B14F-4D97-AF65-F5344CB8AC3E}">
        <p14:creationId xmlns:p14="http://schemas.microsoft.com/office/powerpoint/2010/main" val="682925618"/>
      </p:ext>
    </p:extLst>
  </p:cSld>
  <p:clrMapOvr>
    <a:masterClrMapping/>
  </p:clrMapOvr>
  <p:transition spd="slow">
    <p:cove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Intel Granulate SaaS Offering</a:t>
            </a:r>
            <a:br>
              <a:rPr lang="en-US" b="1" dirty="0"/>
            </a:br>
            <a:endParaRPr lang="en-US" dirty="0"/>
          </a:p>
        </p:txBody>
      </p:sp>
      <p:sp>
        <p:nvSpPr>
          <p:cNvPr id="3" name="Content Placeholder 2"/>
          <p:cNvSpPr>
            <a:spLocks noGrp="1"/>
          </p:cNvSpPr>
          <p:nvPr>
            <p:ph idx="1"/>
          </p:nvPr>
        </p:nvSpPr>
        <p:spPr>
          <a:xfrm>
            <a:off x="838200" y="1825624"/>
            <a:ext cx="3969470" cy="4358359"/>
          </a:xfrm>
        </p:spPr>
        <p:txBody>
          <a:bodyPr/>
          <a:lstStyle/>
          <a:p>
            <a:r>
              <a:rPr lang="en-US" b="1" dirty="0"/>
              <a:t>After the profiling is completed, the customer receives an optimization assessment, backed by data, showing whether the customer is a good fit for the Intel Granulate SaaS offering</a:t>
            </a:r>
            <a:endParaRPr lang="en-US" dirty="0"/>
          </a:p>
        </p:txBody>
      </p:sp>
      <p:pic>
        <p:nvPicPr>
          <p:cNvPr id="4" name="Picture 3"/>
          <p:cNvPicPr/>
          <p:nvPr/>
        </p:nvPicPr>
        <p:blipFill>
          <a:blip r:embed="rId2"/>
          <a:stretch>
            <a:fillRect/>
          </a:stretch>
        </p:blipFill>
        <p:spPr>
          <a:xfrm>
            <a:off x="5410200" y="1989530"/>
            <a:ext cx="5943600" cy="3515724"/>
          </a:xfrm>
          <a:prstGeom prst="rect">
            <a:avLst/>
          </a:prstGeom>
        </p:spPr>
      </p:pic>
    </p:spTree>
    <p:extLst>
      <p:ext uri="{BB962C8B-B14F-4D97-AF65-F5344CB8AC3E}">
        <p14:creationId xmlns:p14="http://schemas.microsoft.com/office/powerpoint/2010/main" val="1461444750"/>
      </p:ext>
    </p:extLst>
  </p:cSld>
  <p:clrMapOvr>
    <a:masterClrMapping/>
  </p:clrMapOvr>
  <p:transition spd="slow">
    <p:cove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Potential Customer Guidance</a:t>
            </a:r>
            <a:endParaRPr lang="en-US" dirty="0"/>
          </a:p>
        </p:txBody>
      </p:sp>
      <p:pic>
        <p:nvPicPr>
          <p:cNvPr id="4" name="Picture 3"/>
          <p:cNvPicPr/>
          <p:nvPr/>
        </p:nvPicPr>
        <p:blipFill>
          <a:blip r:embed="rId2"/>
          <a:stretch>
            <a:fillRect/>
          </a:stretch>
        </p:blipFill>
        <p:spPr>
          <a:xfrm>
            <a:off x="838200" y="1690688"/>
            <a:ext cx="10821971" cy="4804379"/>
          </a:xfrm>
          <a:prstGeom prst="rect">
            <a:avLst/>
          </a:prstGeom>
        </p:spPr>
      </p:pic>
    </p:spTree>
    <p:extLst>
      <p:ext uri="{BB962C8B-B14F-4D97-AF65-F5344CB8AC3E}">
        <p14:creationId xmlns:p14="http://schemas.microsoft.com/office/powerpoint/2010/main" val="2592062704"/>
      </p:ext>
    </p:extLst>
  </p:cSld>
  <p:clrMapOvr>
    <a:masterClrMapping/>
  </p:clrMapOvr>
  <p:transition spd="slow">
    <p:cove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65125"/>
            <a:ext cx="10515600" cy="1325563"/>
          </a:xfrm>
        </p:spPr>
        <p:txBody>
          <a:bodyPr/>
          <a:lstStyle/>
          <a:p>
            <a:r>
              <a:rPr lang="en-US" dirty="0" smtClean="0"/>
              <a:t>Potential Customer Guidance</a:t>
            </a:r>
            <a:endParaRPr lang="en-US" dirty="0"/>
          </a:p>
        </p:txBody>
      </p:sp>
      <p:pic>
        <p:nvPicPr>
          <p:cNvPr id="5" name="Picture 4"/>
          <p:cNvPicPr/>
          <p:nvPr/>
        </p:nvPicPr>
        <p:blipFill>
          <a:blip r:embed="rId2"/>
          <a:stretch>
            <a:fillRect/>
          </a:stretch>
        </p:blipFill>
        <p:spPr>
          <a:xfrm>
            <a:off x="961533" y="1954530"/>
            <a:ext cx="9719035" cy="4615952"/>
          </a:xfrm>
          <a:prstGeom prst="rect">
            <a:avLst/>
          </a:prstGeom>
        </p:spPr>
      </p:pic>
    </p:spTree>
    <p:extLst>
      <p:ext uri="{BB962C8B-B14F-4D97-AF65-F5344CB8AC3E}">
        <p14:creationId xmlns:p14="http://schemas.microsoft.com/office/powerpoint/2010/main" val="2653539400"/>
      </p:ext>
    </p:extLst>
  </p:cSld>
  <p:clrMapOvr>
    <a:masterClrMapping/>
  </p:clrMapOvr>
  <p:transition spd="slow">
    <p:cove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Compatibility/Non-Compatibility</a:t>
            </a:r>
            <a:endParaRPr lang="en-US" dirty="0"/>
          </a:p>
        </p:txBody>
      </p:sp>
      <p:pic>
        <p:nvPicPr>
          <p:cNvPr id="3" name="Picture 2"/>
          <p:cNvPicPr/>
          <p:nvPr/>
        </p:nvPicPr>
        <p:blipFill>
          <a:blip r:embed="rId2"/>
          <a:stretch>
            <a:fillRect/>
          </a:stretch>
        </p:blipFill>
        <p:spPr>
          <a:xfrm>
            <a:off x="461913" y="1690688"/>
            <a:ext cx="11189617" cy="4870368"/>
          </a:xfrm>
          <a:prstGeom prst="rect">
            <a:avLst/>
          </a:prstGeom>
        </p:spPr>
      </p:pic>
    </p:spTree>
    <p:extLst>
      <p:ext uri="{BB962C8B-B14F-4D97-AF65-F5344CB8AC3E}">
        <p14:creationId xmlns:p14="http://schemas.microsoft.com/office/powerpoint/2010/main" val="2040645559"/>
      </p:ext>
    </p:extLst>
  </p:cSld>
  <p:clrMapOvr>
    <a:masterClrMapping/>
  </p:clrMapOvr>
  <p:transition spd="slow">
    <p:cove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pic>
        <p:nvPicPr>
          <p:cNvPr id="5" name="Picture 4"/>
          <p:cNvPicPr/>
          <p:nvPr/>
        </p:nvPicPr>
        <p:blipFill>
          <a:blip r:embed="rId2"/>
          <a:stretch>
            <a:fillRect/>
          </a:stretch>
        </p:blipFill>
        <p:spPr>
          <a:xfrm>
            <a:off x="838200" y="1840342"/>
            <a:ext cx="10785049" cy="4155106"/>
          </a:xfrm>
          <a:prstGeom prst="rect">
            <a:avLst/>
          </a:prstGeom>
        </p:spPr>
      </p:pic>
    </p:spTree>
    <p:extLst>
      <p:ext uri="{BB962C8B-B14F-4D97-AF65-F5344CB8AC3E}">
        <p14:creationId xmlns:p14="http://schemas.microsoft.com/office/powerpoint/2010/main" val="1589227152"/>
      </p:ext>
    </p:extLst>
  </p:cSld>
  <p:clrMapOvr>
    <a:masterClrMapping/>
  </p:clrMapOvr>
  <p:transition spd="slow">
    <p:cove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Other Competitors</a:t>
            </a:r>
            <a:endParaRPr lang="en-US" dirty="0">
              <a:latin typeface="+mn-lt"/>
            </a:endParaRPr>
          </a:p>
        </p:txBody>
      </p:sp>
      <p:sp>
        <p:nvSpPr>
          <p:cNvPr id="3" name="Title 1"/>
          <p:cNvSpPr txBox="1">
            <a:spLocks/>
          </p:cNvSpPr>
          <p:nvPr/>
        </p:nvSpPr>
        <p:spPr>
          <a:xfrm>
            <a:off x="838200" y="1413071"/>
            <a:ext cx="10515600" cy="5166838"/>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100" u="sng" dirty="0">
                <a:latin typeface="+mn-lt"/>
              </a:rPr>
              <a:t>D</a:t>
            </a:r>
            <a:r>
              <a:rPr lang="en-US" sz="3100" u="sng" dirty="0" smtClean="0">
                <a:latin typeface="+mn-lt"/>
              </a:rPr>
              <a:t>ifferent </a:t>
            </a:r>
            <a:r>
              <a:rPr lang="en-US" sz="3100" u="sng" dirty="0">
                <a:latin typeface="+mn-lt"/>
              </a:rPr>
              <a:t>profiling tools that focus on profiling compute and memory that are available in the market today. </a:t>
            </a:r>
            <a:endParaRPr lang="en-US" sz="3100" dirty="0">
              <a:latin typeface="+mn-lt"/>
            </a:endParaRPr>
          </a:p>
          <a:p>
            <a:pPr lvl="0"/>
            <a:endParaRPr lang="en-US" sz="3100" dirty="0" smtClean="0">
              <a:latin typeface="+mn-lt"/>
            </a:endParaRPr>
          </a:p>
          <a:p>
            <a:pPr marL="342900" lvl="0" indent="-342900">
              <a:buFont typeface="Arial" panose="020B0604020202020204" pitchFamily="34" charset="0"/>
              <a:buChar char="•"/>
            </a:pPr>
            <a:r>
              <a:rPr lang="en-US" sz="2100" dirty="0" smtClean="0">
                <a:latin typeface="+mn-lt"/>
              </a:rPr>
              <a:t>Google’s </a:t>
            </a:r>
            <a:r>
              <a:rPr lang="en-US" sz="2100" dirty="0">
                <a:latin typeface="+mn-lt"/>
              </a:rPr>
              <a:t>Cloud Profiler, that is a statistical and low-overhead profiler designed to continuously collect the CPU usage or memory allocation for an application in production. It associates the profiling information to the line of code or method that generated it, which helps discover which areas of the application are consuming the most resources. In terms of native application support, it supports Java, Go, Python and Node.js</a:t>
            </a:r>
            <a:r>
              <a:rPr lang="en-US" sz="2100" dirty="0" smtClean="0">
                <a:latin typeface="+mn-lt"/>
              </a:rPr>
              <a:t>.</a:t>
            </a:r>
          </a:p>
          <a:p>
            <a:pPr marL="342900" lvl="0" indent="-342900">
              <a:buFont typeface="Arial" panose="020B0604020202020204" pitchFamily="34" charset="0"/>
              <a:buChar char="•"/>
            </a:pPr>
            <a:endParaRPr lang="en-US" sz="2100" dirty="0">
              <a:latin typeface="+mn-lt"/>
            </a:endParaRPr>
          </a:p>
          <a:p>
            <a:pPr marL="342900" indent="-342900">
              <a:buFont typeface="Arial" panose="020B0604020202020204" pitchFamily="34" charset="0"/>
              <a:buChar char="•"/>
            </a:pPr>
            <a:r>
              <a:rPr lang="en-US" sz="2100" dirty="0" err="1"/>
              <a:t>Datadog</a:t>
            </a:r>
            <a:r>
              <a:rPr lang="en-US" sz="2100" dirty="0"/>
              <a:t> offers a continuous profiling service that can discover lines of code that have the highest CPU usage or memory allocation. The profiler is available with </a:t>
            </a:r>
            <a:r>
              <a:rPr lang="en-US" sz="2100" dirty="0" err="1"/>
              <a:t>Datadog’s</a:t>
            </a:r>
            <a:r>
              <a:rPr lang="en-US" sz="2100" dirty="0"/>
              <a:t> other agents that run on the application’s host and supports applications written in Java, Python and Go. One aspect of their profiling service is the profiling data differs based on the application language. For instance, collecting the time used per function in the CPU is available in all languages, but the profiling data for the time each method spends reading from and writing to files is only provided for Java applications. </a:t>
            </a:r>
          </a:p>
          <a:p>
            <a:pPr lvl="0"/>
            <a:endParaRPr lang="en-US" sz="3100" dirty="0">
              <a:latin typeface="+mn-lt"/>
            </a:endParaRPr>
          </a:p>
          <a:p>
            <a:pPr lvl="0"/>
            <a:endParaRPr lang="en-US" dirty="0" smtClean="0"/>
          </a:p>
          <a:p>
            <a:pPr lvl="0"/>
            <a:r>
              <a:rPr lang="en-US" dirty="0" smtClean="0"/>
              <a:t>.</a:t>
            </a:r>
            <a:endParaRPr lang="en-US" dirty="0"/>
          </a:p>
        </p:txBody>
      </p:sp>
    </p:spTree>
    <p:extLst>
      <p:ext uri="{BB962C8B-B14F-4D97-AF65-F5344CB8AC3E}">
        <p14:creationId xmlns:p14="http://schemas.microsoft.com/office/powerpoint/2010/main" val="878421643"/>
      </p:ext>
    </p:extLst>
  </p:cSld>
  <p:clrMapOvr>
    <a:masterClrMapping/>
  </p:clrMapOvr>
  <p:transition spd="slow">
    <p:cove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Other Competitors</a:t>
            </a:r>
            <a:endParaRPr lang="en-US" dirty="0">
              <a:latin typeface="+mn-lt"/>
            </a:endParaRPr>
          </a:p>
        </p:txBody>
      </p:sp>
      <p:sp>
        <p:nvSpPr>
          <p:cNvPr id="3" name="Title 1"/>
          <p:cNvSpPr txBox="1">
            <a:spLocks/>
          </p:cNvSpPr>
          <p:nvPr/>
        </p:nvSpPr>
        <p:spPr>
          <a:xfrm>
            <a:off x="838200" y="1413071"/>
            <a:ext cx="10515600" cy="51668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fontAlgn="base"/>
            <a:endParaRPr lang="en-US" sz="1900" dirty="0">
              <a:latin typeface="+mn-lt"/>
            </a:endParaRPr>
          </a:p>
          <a:p>
            <a:pPr marL="342900" lvl="0" indent="-342900" fontAlgn="base">
              <a:buFont typeface="Arial" panose="020B0604020202020204" pitchFamily="34" charset="0"/>
              <a:buChar char="•"/>
            </a:pPr>
            <a:r>
              <a:rPr lang="en-US" sz="1900" dirty="0">
                <a:latin typeface="+mn-lt"/>
              </a:rPr>
              <a:t>Amazon also has a service called </a:t>
            </a:r>
            <a:r>
              <a:rPr lang="en-US" sz="1900" dirty="0" err="1">
                <a:latin typeface="+mn-lt"/>
              </a:rPr>
              <a:t>CodeGuru</a:t>
            </a:r>
            <a:r>
              <a:rPr lang="en-US" sz="1900" dirty="0">
                <a:latin typeface="+mn-lt"/>
              </a:rPr>
              <a:t>. Among its many features, one specific feature helps developers understand the runtime behavior of an application in order to find the most expensive lines of code. You can use it to troubleshoot performance issues like high latency or low throughput by finding opportunities to improve CPU and memory utilization on applications written in Java and Python. </a:t>
            </a:r>
            <a:endParaRPr lang="en-US" sz="1900" dirty="0" smtClean="0">
              <a:latin typeface="+mn-lt"/>
            </a:endParaRPr>
          </a:p>
          <a:p>
            <a:pPr lvl="0" fontAlgn="base"/>
            <a:endParaRPr lang="en-US" sz="1900" dirty="0">
              <a:latin typeface="+mn-lt"/>
            </a:endParaRPr>
          </a:p>
          <a:p>
            <a:pPr marL="342900" lvl="0" indent="-342900">
              <a:buFont typeface="Arial" panose="020B0604020202020204" pitchFamily="34" charset="0"/>
              <a:buChar char="•"/>
            </a:pPr>
            <a:r>
              <a:rPr lang="en-US" sz="1900" dirty="0" err="1">
                <a:latin typeface="+mn-lt"/>
              </a:rPr>
              <a:t>Dynatrace</a:t>
            </a:r>
            <a:r>
              <a:rPr lang="en-US" sz="1900" dirty="0">
                <a:latin typeface="+mn-lt"/>
              </a:rPr>
              <a:t> provides code-level diagnostic tools that can highlight problematic areas causing CPU or I/O bottlenecks. It offers CPU and memory profiling tools that allow developers to drill down to the method level to detect problems. The way to do this leverage is to proprietary technology to provide code-level traces that span an end-to-end transaction on applications written in Java, .NET, PHP, Node.js and </a:t>
            </a:r>
            <a:r>
              <a:rPr lang="en-US" sz="1900" dirty="0" err="1">
                <a:latin typeface="+mn-lt"/>
              </a:rPr>
              <a:t>Golang</a:t>
            </a:r>
            <a:endParaRPr lang="en-US" sz="1900" dirty="0" smtClean="0">
              <a:latin typeface="+mn-lt"/>
            </a:endParaRPr>
          </a:p>
          <a:p>
            <a:pPr lvl="0"/>
            <a:r>
              <a:rPr lang="en-US" dirty="0" smtClean="0"/>
              <a:t>.</a:t>
            </a:r>
            <a:endParaRPr lang="en-US" dirty="0"/>
          </a:p>
        </p:txBody>
      </p:sp>
    </p:spTree>
    <p:extLst>
      <p:ext uri="{BB962C8B-B14F-4D97-AF65-F5344CB8AC3E}">
        <p14:creationId xmlns:p14="http://schemas.microsoft.com/office/powerpoint/2010/main" val="2560791595"/>
      </p:ext>
    </p:extLst>
  </p:cSld>
  <p:clrMapOvr>
    <a:masterClrMapping/>
  </p:clrMapOvr>
  <p:transition spd="slow">
    <p:cove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Case Study -</a:t>
            </a:r>
            <a:r>
              <a:rPr lang="en-US" b="1" dirty="0"/>
              <a:t>Success With a Global Commercial Airline</a:t>
            </a:r>
            <a:r>
              <a:rPr lang="en-US" dirty="0"/>
              <a:t/>
            </a:r>
            <a:br>
              <a:rPr lang="en-US" dirty="0"/>
            </a:br>
            <a:endParaRPr lang="en-US" dirty="0"/>
          </a:p>
        </p:txBody>
      </p:sp>
      <p:sp>
        <p:nvSpPr>
          <p:cNvPr id="3" name="TextBox 2"/>
          <p:cNvSpPr txBox="1"/>
          <p:nvPr/>
        </p:nvSpPr>
        <p:spPr>
          <a:xfrm>
            <a:off x="6240544" y="3346515"/>
            <a:ext cx="184731" cy="369332"/>
          </a:xfrm>
          <a:prstGeom prst="rect">
            <a:avLst/>
          </a:prstGeom>
          <a:noFill/>
        </p:spPr>
        <p:txBody>
          <a:bodyPr wrap="none" rtlCol="0">
            <a:spAutoFit/>
          </a:bodyPr>
          <a:lstStyle/>
          <a:p>
            <a:endParaRPr lang="en-US" dirty="0"/>
          </a:p>
        </p:txBody>
      </p:sp>
      <p:sp>
        <p:nvSpPr>
          <p:cNvPr id="4" name="Rectangle 3"/>
          <p:cNvSpPr/>
          <p:nvPr/>
        </p:nvSpPr>
        <p:spPr>
          <a:xfrm>
            <a:off x="650450" y="2257340"/>
            <a:ext cx="10703350" cy="2771015"/>
          </a:xfrm>
          <a:prstGeom prst="rect">
            <a:avLst/>
          </a:prstGeom>
        </p:spPr>
        <p:txBody>
          <a:bodyPr wrap="square">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The deployment of Intel </a:t>
            </a:r>
            <a:r>
              <a:rPr lang="en-US" dirty="0" err="1">
                <a:latin typeface="Calibri" panose="020F0502020204030204" pitchFamily="34" charset="0"/>
                <a:ea typeface="Calibri" panose="020F0502020204030204" pitchFamily="34" charset="0"/>
                <a:cs typeface="Times New Roman" panose="02020603050405020304" pitchFamily="18" charset="0"/>
              </a:rPr>
              <a:t>Granulate's</a:t>
            </a:r>
            <a:r>
              <a:rPr lang="en-US" dirty="0">
                <a:latin typeface="Calibri" panose="020F0502020204030204" pitchFamily="34" charset="0"/>
                <a:ea typeface="Calibri" panose="020F0502020204030204" pitchFamily="34" charset="0"/>
                <a:cs typeface="Times New Roman" panose="02020603050405020304" pitchFamily="18" charset="0"/>
              </a:rPr>
              <a:t> solution resulted in significant cost savings of over 23% and improved job completion times within a short period, enabling the airline to enhance its operational efficiency. </a:t>
            </a: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This particular airline relies on a </a:t>
            </a:r>
            <a:r>
              <a:rPr lang="en-US" dirty="0" err="1">
                <a:latin typeface="Calibri" panose="020F0502020204030204" pitchFamily="34" charset="0"/>
                <a:ea typeface="Calibri" panose="020F0502020204030204" pitchFamily="34" charset="0"/>
                <a:cs typeface="Times New Roman" panose="02020603050405020304" pitchFamily="18" charset="0"/>
              </a:rPr>
              <a:t>hyperscale</a:t>
            </a:r>
            <a:r>
              <a:rPr lang="en-US" dirty="0">
                <a:latin typeface="Calibri" panose="020F0502020204030204" pitchFamily="34" charset="0"/>
                <a:ea typeface="Calibri" panose="020F0502020204030204" pitchFamily="34" charset="0"/>
                <a:cs typeface="Times New Roman" panose="02020603050405020304" pitchFamily="18" charset="0"/>
              </a:rPr>
              <a:t> cloud provider for its cloud infrastructure and services.</a:t>
            </a: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The Intel Granulate solution quickly optimized cluster performance, leveraging both runtime- and </a:t>
            </a:r>
            <a:r>
              <a:rPr lang="en-US" dirty="0" err="1">
                <a:latin typeface="Calibri" panose="020F0502020204030204" pitchFamily="34" charset="0"/>
                <a:ea typeface="Calibri" panose="020F0502020204030204" pitchFamily="34" charset="0"/>
                <a:cs typeface="Times New Roman" panose="02020603050405020304" pitchFamily="18" charset="0"/>
              </a:rPr>
              <a:t>Databricks</a:t>
            </a:r>
            <a:r>
              <a:rPr lang="en-US" dirty="0">
                <a:latin typeface="Calibri" panose="020F0502020204030204" pitchFamily="34" charset="0"/>
                <a:ea typeface="Calibri" panose="020F0502020204030204" pitchFamily="34" charset="0"/>
                <a:cs typeface="Times New Roman" panose="02020603050405020304" pitchFamily="18" charset="0"/>
              </a:rPr>
              <a:t>-level optimizations to reduce costs by an average of 23% across all </a:t>
            </a:r>
            <a:r>
              <a:rPr lang="en-US" dirty="0" err="1">
                <a:latin typeface="Calibri" panose="020F0502020204030204" pitchFamily="34" charset="0"/>
                <a:ea typeface="Calibri" panose="020F0502020204030204" pitchFamily="34" charset="0"/>
                <a:cs typeface="Times New Roman" panose="02020603050405020304" pitchFamily="18" charset="0"/>
              </a:rPr>
              <a:t>Databricks</a:t>
            </a:r>
            <a:r>
              <a:rPr lang="en-US" dirty="0">
                <a:latin typeface="Calibri" panose="020F0502020204030204" pitchFamily="34" charset="0"/>
                <a:ea typeface="Calibri" panose="020F0502020204030204" pitchFamily="34" charset="0"/>
                <a:cs typeface="Times New Roman" panose="02020603050405020304" pitchFamily="18" charset="0"/>
              </a:rPr>
              <a:t> clusters. </a:t>
            </a: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Through excellent coordination and project management from the airline’s data engineering team, the airline projects they will save a minimum of $400k a year on their </a:t>
            </a:r>
            <a:r>
              <a:rPr lang="en-US" dirty="0" err="1">
                <a:latin typeface="Calibri" panose="020F0502020204030204" pitchFamily="34" charset="0"/>
                <a:ea typeface="Calibri" panose="020F0502020204030204" pitchFamily="34" charset="0"/>
                <a:cs typeface="Times New Roman" panose="02020603050405020304" pitchFamily="18" charset="0"/>
              </a:rPr>
              <a:t>Databricks</a:t>
            </a:r>
            <a:r>
              <a:rPr lang="en-US" dirty="0">
                <a:latin typeface="Calibri" panose="020F0502020204030204" pitchFamily="34" charset="0"/>
                <a:ea typeface="Calibri" panose="020F0502020204030204" pitchFamily="34" charset="0"/>
                <a:cs typeface="Times New Roman" panose="02020603050405020304" pitchFamily="18" charset="0"/>
              </a:rPr>
              <a:t> infrastructure on a 250% Intel Granulate ROI. </a:t>
            </a:r>
          </a:p>
        </p:txBody>
      </p:sp>
    </p:spTree>
    <p:extLst>
      <p:ext uri="{BB962C8B-B14F-4D97-AF65-F5344CB8AC3E}">
        <p14:creationId xmlns:p14="http://schemas.microsoft.com/office/powerpoint/2010/main" val="2258106278"/>
      </p:ext>
    </p:extLst>
  </p:cSld>
  <p:clrMapOvr>
    <a:masterClrMapping/>
  </p:clrMapOvr>
  <p:transition spd="slow">
    <p:cove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1085C9-9227-DDB9-1A01-EF87668130AB}"/>
              </a:ext>
            </a:extLst>
          </p:cNvPr>
          <p:cNvSpPr>
            <a:spLocks noGrp="1"/>
          </p:cNvSpPr>
          <p:nvPr>
            <p:ph type="sldNum" sz="quarter" idx="12"/>
          </p:nvPr>
        </p:nvSpPr>
        <p:spPr/>
        <p:txBody>
          <a:bodyPr/>
          <a:lstStyle/>
          <a:p>
            <a:fld id="{BDCDBBEF-AA6C-4BA6-85B2-A17D7F280E38}" type="slidenum">
              <a:rPr lang="en-US" smtClean="0"/>
              <a:pPr/>
              <a:t>6</a:t>
            </a:fld>
            <a:endParaRPr lang="en-US"/>
          </a:p>
        </p:txBody>
      </p:sp>
      <p:pic>
        <p:nvPicPr>
          <p:cNvPr id="4" name="Picture 3">
            <a:extLst>
              <a:ext uri="{FF2B5EF4-FFF2-40B4-BE49-F238E27FC236}">
                <a16:creationId xmlns:a16="http://schemas.microsoft.com/office/drawing/2014/main" id="{97D48D8F-C1E7-785D-5D29-19719C361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1440"/>
            <a:ext cx="6858000" cy="6858000"/>
          </a:xfrm>
          <a:prstGeom prst="rect">
            <a:avLst/>
          </a:prstGeom>
        </p:spPr>
      </p:pic>
      <p:sp>
        <p:nvSpPr>
          <p:cNvPr id="5" name="Title 1">
            <a:extLst>
              <a:ext uri="{FF2B5EF4-FFF2-40B4-BE49-F238E27FC236}">
                <a16:creationId xmlns:a16="http://schemas.microsoft.com/office/drawing/2014/main" id="{F528458C-1963-1CA2-B747-99D6CFF90DE0}"/>
              </a:ext>
            </a:extLst>
          </p:cNvPr>
          <p:cNvSpPr txBox="1">
            <a:spLocks/>
          </p:cNvSpPr>
          <p:nvPr/>
        </p:nvSpPr>
        <p:spPr>
          <a:xfrm>
            <a:off x="7461504" y="2770632"/>
            <a:ext cx="3892296" cy="131673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Introduction to my Job Profile</a:t>
            </a:r>
            <a:endParaRPr lang="en-IN" dirty="0"/>
          </a:p>
        </p:txBody>
      </p:sp>
    </p:spTree>
    <p:extLst>
      <p:ext uri="{BB962C8B-B14F-4D97-AF65-F5344CB8AC3E}">
        <p14:creationId xmlns:p14="http://schemas.microsoft.com/office/powerpoint/2010/main" val="2736930803"/>
      </p:ext>
    </p:extLst>
  </p:cSld>
  <p:clrMapOvr>
    <a:masterClrMapping/>
  </p:clrMapOvr>
  <p:transition spd="slow">
    <p:cove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94268" y="358219"/>
            <a:ext cx="12009748" cy="6372519"/>
          </a:xfrm>
          <a:prstGeom prst="rect">
            <a:avLst/>
          </a:prstGeom>
        </p:spPr>
      </p:pic>
    </p:spTree>
    <p:extLst>
      <p:ext uri="{BB962C8B-B14F-4D97-AF65-F5344CB8AC3E}">
        <p14:creationId xmlns:p14="http://schemas.microsoft.com/office/powerpoint/2010/main" val="3533708623"/>
      </p:ext>
    </p:extLst>
  </p:cSld>
  <p:clrMapOvr>
    <a:masterClrMapping/>
  </p:clrMapOvr>
  <p:transition spd="slow">
    <p:cove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29790"/>
            <a:ext cx="11430000" cy="478537"/>
          </a:xfrm>
        </p:spPr>
        <p:txBody>
          <a:bodyPr/>
          <a:lstStyle/>
          <a:p>
            <a:r>
              <a:rPr lang="en-US" dirty="0" smtClean="0">
                <a:latin typeface="+mn-lt"/>
              </a:rPr>
              <a:t>Intel OCR(Optimized Cloud Recipes)</a:t>
            </a:r>
            <a:endParaRPr lang="en-US" dirty="0">
              <a:latin typeface="+mn-lt"/>
            </a:endParaRPr>
          </a:p>
        </p:txBody>
      </p:sp>
      <p:sp>
        <p:nvSpPr>
          <p:cNvPr id="3" name="Slide Number Placeholder 2"/>
          <p:cNvSpPr>
            <a:spLocks noGrp="1"/>
          </p:cNvSpPr>
          <p:nvPr>
            <p:ph type="sldNum" sz="quarter" idx="12"/>
          </p:nvPr>
        </p:nvSpPr>
        <p:spPr/>
        <p:txBody>
          <a:bodyPr/>
          <a:lstStyle/>
          <a:p>
            <a:fld id="{AE577F39-B882-FB4F-BD46-95C2A231B68A}" type="slidenum">
              <a:rPr lang="en-US" smtClean="0"/>
              <a:t>61</a:t>
            </a:fld>
            <a:endParaRPr lang="en-US"/>
          </a:p>
        </p:txBody>
      </p:sp>
      <p:sp>
        <p:nvSpPr>
          <p:cNvPr id="4" name="Rectangle 3"/>
          <p:cNvSpPr/>
          <p:nvPr/>
        </p:nvSpPr>
        <p:spPr>
          <a:xfrm>
            <a:off x="762000" y="1944900"/>
            <a:ext cx="6096000" cy="2308324"/>
          </a:xfrm>
          <a:prstGeom prst="rect">
            <a:avLst/>
          </a:prstGeom>
        </p:spPr>
        <p:txBody>
          <a:bodyPr>
            <a:spAutoFit/>
          </a:bodyPr>
          <a:lstStyle/>
          <a:p>
            <a:r>
              <a:rPr lang="en-US" dirty="0">
                <a:latin typeface="Montserrat-Regular"/>
              </a:rPr>
              <a:t>Intel Optimized Cloud Recipes are</a:t>
            </a:r>
          </a:p>
          <a:p>
            <a:r>
              <a:rPr lang="en-US" b="1" dirty="0">
                <a:latin typeface="Montserrat-Bold"/>
              </a:rPr>
              <a:t>preconfigured templates </a:t>
            </a:r>
            <a:r>
              <a:rPr lang="en-US" dirty="0">
                <a:latin typeface="Montserrat-Regular"/>
              </a:rPr>
              <a:t>designed to</a:t>
            </a:r>
          </a:p>
          <a:p>
            <a:r>
              <a:rPr lang="en-US" dirty="0">
                <a:latin typeface="Montserrat-Regular"/>
              </a:rPr>
              <a:t>optimize cloud workloads. These</a:t>
            </a:r>
          </a:p>
          <a:p>
            <a:r>
              <a:rPr lang="en-US" dirty="0">
                <a:latin typeface="Montserrat-Regular"/>
              </a:rPr>
              <a:t>recipes are tailored for several leading databases  and can be easily integrated into</a:t>
            </a:r>
          </a:p>
          <a:p>
            <a:r>
              <a:rPr lang="en-US" dirty="0">
                <a:latin typeface="Montserrat-Regular"/>
              </a:rPr>
              <a:t>existing infrastructures. This reduces</a:t>
            </a:r>
          </a:p>
          <a:p>
            <a:r>
              <a:rPr lang="en-US" b="1" dirty="0">
                <a:latin typeface="Montserrat-Bold"/>
              </a:rPr>
              <a:t>time to market </a:t>
            </a:r>
            <a:r>
              <a:rPr lang="en-US" dirty="0">
                <a:latin typeface="Montserrat-Regular"/>
              </a:rPr>
              <a:t>and </a:t>
            </a:r>
            <a:r>
              <a:rPr lang="en-US" b="1" dirty="0">
                <a:latin typeface="Montserrat-Bold"/>
              </a:rPr>
              <a:t>costs </a:t>
            </a:r>
            <a:r>
              <a:rPr lang="en-US" dirty="0">
                <a:latin typeface="Montserrat-Regular"/>
              </a:rPr>
              <a:t>while</a:t>
            </a:r>
          </a:p>
          <a:p>
            <a:r>
              <a:rPr lang="en-US" dirty="0">
                <a:latin typeface="Montserrat-Regular"/>
              </a:rPr>
              <a:t>improving </a:t>
            </a:r>
            <a:r>
              <a:rPr lang="en-US" b="1" dirty="0">
                <a:latin typeface="Montserrat-Bold"/>
              </a:rPr>
              <a:t>performance</a:t>
            </a:r>
            <a:r>
              <a:rPr lang="en-US" dirty="0">
                <a:latin typeface="Montserrat-Regular"/>
              </a:rPr>
              <a:t>.</a:t>
            </a:r>
            <a:endParaRPr lang="en-US" dirty="0"/>
          </a:p>
        </p:txBody>
      </p:sp>
      <p:pic>
        <p:nvPicPr>
          <p:cNvPr id="5" name="Picture 4">
            <a:extLst>
              <a:ext uri="{FF2B5EF4-FFF2-40B4-BE49-F238E27FC236}">
                <a16:creationId xmlns:a16="http://schemas.microsoft.com/office/drawing/2014/main" id="{74D8DA65-32F0-FC8B-8993-88D40D4DB6E8}"/>
              </a:ext>
            </a:extLst>
          </p:cNvPr>
          <p:cNvPicPr>
            <a:picLocks noChangeAspect="1"/>
          </p:cNvPicPr>
          <p:nvPr/>
        </p:nvPicPr>
        <p:blipFill>
          <a:blip r:embed="rId2"/>
          <a:stretch>
            <a:fillRect/>
          </a:stretch>
        </p:blipFill>
        <p:spPr>
          <a:xfrm>
            <a:off x="6477000" y="1203928"/>
            <a:ext cx="5136508" cy="4261608"/>
          </a:xfrm>
          <a:prstGeom prst="rect">
            <a:avLst/>
          </a:prstGeom>
        </p:spPr>
      </p:pic>
    </p:spTree>
    <p:extLst>
      <p:ext uri="{BB962C8B-B14F-4D97-AF65-F5344CB8AC3E}">
        <p14:creationId xmlns:p14="http://schemas.microsoft.com/office/powerpoint/2010/main" val="267667832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AE577F39-B882-FB4F-BD46-95C2A231B68A}" type="slidenum">
              <a:rPr lang="en-US" smtClean="0"/>
              <a:t>62</a:t>
            </a:fld>
            <a:endParaRPr lang="en-US"/>
          </a:p>
        </p:txBody>
      </p:sp>
      <p:sp>
        <p:nvSpPr>
          <p:cNvPr id="4" name="Title 1"/>
          <p:cNvSpPr txBox="1">
            <a:spLocks/>
          </p:cNvSpPr>
          <p:nvPr/>
        </p:nvSpPr>
        <p:spPr>
          <a:xfrm>
            <a:off x="838200" y="110601"/>
            <a:ext cx="10515600" cy="1325563"/>
          </a:xfrm>
          <a:prstGeom prst="rect">
            <a:avLst/>
          </a:prstGeom>
        </p:spPr>
        <p:txBody>
          <a:bodyPr vert="horz" lIns="91440" tIns="45720" rIns="91440" bIns="45720" rtlCol="0" anchor="t" anchorCtr="0">
            <a:normAutofit fontScale="97500"/>
          </a:bodyPr>
          <a:lstStyle>
            <a:lvl1pPr algn="l" defTabSz="914400" rtl="0" eaLnBrk="1" latinLnBrk="0" hangingPunct="1">
              <a:lnSpc>
                <a:spcPct val="100000"/>
              </a:lnSpc>
              <a:spcBef>
                <a:spcPct val="0"/>
              </a:spcBef>
              <a:buNone/>
              <a:defRPr sz="2399" b="1" kern="1200">
                <a:solidFill>
                  <a:schemeClr val="tx1"/>
                </a:solidFill>
                <a:latin typeface="+mj-lt"/>
                <a:ea typeface="+mj-ea"/>
                <a:cs typeface="+mj-cs"/>
              </a:defRPr>
            </a:lvl1pPr>
          </a:lstStyle>
          <a:p>
            <a:pPr>
              <a:lnSpc>
                <a:spcPct val="150000"/>
              </a:lnSpc>
            </a:pPr>
            <a:r>
              <a:rPr lang="en-US" dirty="0" smtClean="0">
                <a:latin typeface="+mn-lt"/>
              </a:rPr>
              <a:t>Working of OCR</a:t>
            </a:r>
            <a:br>
              <a:rPr lang="en-US" dirty="0" smtClean="0">
                <a:latin typeface="+mn-lt"/>
              </a:rPr>
            </a:br>
            <a:r>
              <a:rPr lang="en-US" sz="2200" dirty="0" smtClean="0"/>
              <a:t>Kubernetes Cluster Optimization for Intel® Hyper-Threading: Working Overview</a:t>
            </a:r>
            <a:endParaRPr lang="en-US" sz="2200" dirty="0"/>
          </a:p>
        </p:txBody>
      </p:sp>
      <p:sp>
        <p:nvSpPr>
          <p:cNvPr id="5" name="Content Placeholder 2"/>
          <p:cNvSpPr txBox="1">
            <a:spLocks/>
          </p:cNvSpPr>
          <p:nvPr/>
        </p:nvSpPr>
        <p:spPr>
          <a:xfrm>
            <a:off x="838200" y="1825625"/>
            <a:ext cx="10436258"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00000"/>
              </a:lnSpc>
              <a:buFont typeface="Arial" panose="020B0604020202020204" pitchFamily="34" charset="0"/>
              <a:buAutoNum type="arabicPeriod"/>
            </a:pPr>
            <a:r>
              <a:rPr lang="en-US" b="1" dirty="0" smtClean="0"/>
              <a:t>Analysis and Identification:</a:t>
            </a:r>
            <a:endParaRPr lang="en-US" dirty="0" smtClean="0"/>
          </a:p>
          <a:p>
            <a:pPr marL="457200" lvl="1" indent="0">
              <a:lnSpc>
                <a:spcPct val="100000"/>
              </a:lnSpc>
              <a:buFont typeface="Arial" panose="020B0604020202020204" pitchFamily="34" charset="0"/>
              <a:buNone/>
            </a:pPr>
            <a:r>
              <a:rPr lang="en-US" dirty="0" smtClean="0"/>
              <a:t>Involves analyzing the existing configuration of the Kubernetes cluster. </a:t>
            </a:r>
          </a:p>
          <a:p>
            <a:pPr lvl="1">
              <a:lnSpc>
                <a:spcPct val="100000"/>
              </a:lnSpc>
            </a:pPr>
            <a:r>
              <a:rPr lang="en-US" b="1" dirty="0" smtClean="0"/>
              <a:t>Node hardware:</a:t>
            </a:r>
            <a:r>
              <a:rPr lang="en-US" dirty="0" smtClean="0"/>
              <a:t> Identifying the type of Intel® CPU processors and their Hyper-Threading capabilities.</a:t>
            </a:r>
          </a:p>
          <a:p>
            <a:pPr lvl="1">
              <a:lnSpc>
                <a:spcPct val="100000"/>
              </a:lnSpc>
            </a:pPr>
            <a:r>
              <a:rPr lang="en-US" b="1" dirty="0" smtClean="0"/>
              <a:t>Resource allocation:</a:t>
            </a:r>
            <a:r>
              <a:rPr lang="en-US" dirty="0" smtClean="0"/>
              <a:t> Evaluating how resources like CPU cores and memory are allocated to pods and containers.</a:t>
            </a:r>
          </a:p>
          <a:p>
            <a:pPr lvl="1">
              <a:lnSpc>
                <a:spcPct val="100000"/>
              </a:lnSpc>
            </a:pPr>
            <a:r>
              <a:rPr lang="en-US" b="1" dirty="0" smtClean="0"/>
              <a:t>Container scheduling:</a:t>
            </a:r>
            <a:r>
              <a:rPr lang="en-US" dirty="0" smtClean="0"/>
              <a:t> Analyzing the current container scheduling policies and their effectiveness</a:t>
            </a:r>
          </a:p>
          <a:p>
            <a:endParaRPr lang="en-US" dirty="0"/>
          </a:p>
        </p:txBody>
      </p:sp>
    </p:spTree>
    <p:extLst>
      <p:ext uri="{BB962C8B-B14F-4D97-AF65-F5344CB8AC3E}">
        <p14:creationId xmlns:p14="http://schemas.microsoft.com/office/powerpoint/2010/main" val="136340970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AE577F39-B882-FB4F-BD46-95C2A231B68A}" type="slidenum">
              <a:rPr lang="en-US" smtClean="0"/>
              <a:t>63</a:t>
            </a:fld>
            <a:endParaRPr lang="en-US"/>
          </a:p>
        </p:txBody>
      </p:sp>
      <p:sp>
        <p:nvSpPr>
          <p:cNvPr id="4" name="Title 1"/>
          <p:cNvSpPr txBox="1">
            <a:spLocks/>
          </p:cNvSpPr>
          <p:nvPr/>
        </p:nvSpPr>
        <p:spPr>
          <a:xfrm>
            <a:off x="838200" y="110601"/>
            <a:ext cx="10515600" cy="1325563"/>
          </a:xfrm>
          <a:prstGeom prst="rect">
            <a:avLst/>
          </a:prstGeom>
        </p:spPr>
        <p:txBody>
          <a:bodyPr vert="horz" lIns="91440" tIns="45720" rIns="91440" bIns="45720" rtlCol="0" anchor="t" anchorCtr="0">
            <a:normAutofit fontScale="97500"/>
          </a:bodyPr>
          <a:lstStyle>
            <a:lvl1pPr algn="l" defTabSz="914400" rtl="0" eaLnBrk="1" latinLnBrk="0" hangingPunct="1">
              <a:lnSpc>
                <a:spcPct val="100000"/>
              </a:lnSpc>
              <a:spcBef>
                <a:spcPct val="0"/>
              </a:spcBef>
              <a:buNone/>
              <a:defRPr sz="2399" b="1" kern="1200">
                <a:solidFill>
                  <a:schemeClr val="tx1"/>
                </a:solidFill>
                <a:latin typeface="+mj-lt"/>
                <a:ea typeface="+mj-ea"/>
                <a:cs typeface="+mj-cs"/>
              </a:defRPr>
            </a:lvl1pPr>
          </a:lstStyle>
          <a:p>
            <a:pPr>
              <a:lnSpc>
                <a:spcPct val="150000"/>
              </a:lnSpc>
            </a:pPr>
            <a:r>
              <a:rPr lang="en-US" dirty="0" smtClean="0">
                <a:latin typeface="+mn-lt"/>
              </a:rPr>
              <a:t>Working of OCR</a:t>
            </a:r>
            <a:br>
              <a:rPr lang="en-US" dirty="0" smtClean="0">
                <a:latin typeface="+mn-lt"/>
              </a:rPr>
            </a:br>
            <a:r>
              <a:rPr lang="en-US" sz="2200" dirty="0" smtClean="0"/>
              <a:t>Kubernetes Cluster Optimization for Intel® Hyper-Threading: Working Overview</a:t>
            </a:r>
            <a:endParaRPr lang="en-US" sz="2200" dirty="0"/>
          </a:p>
        </p:txBody>
      </p:sp>
      <p:sp>
        <p:nvSpPr>
          <p:cNvPr id="6" name="Content Placeholder 2"/>
          <p:cNvSpPr txBox="1">
            <a:spLocks/>
          </p:cNvSpPr>
          <p:nvPr/>
        </p:nvSpPr>
        <p:spPr>
          <a:xfrm>
            <a:off x="432846" y="1720588"/>
            <a:ext cx="10515600" cy="4351338"/>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smtClean="0"/>
              <a:t>2. Optimization Actions:</a:t>
            </a:r>
            <a:endParaRPr lang="en-US" smtClean="0"/>
          </a:p>
          <a:p>
            <a:pPr marL="0" indent="0">
              <a:buFont typeface="Arial" panose="020B0604020202020204" pitchFamily="34" charset="0"/>
              <a:buNone/>
            </a:pPr>
            <a:r>
              <a:rPr lang="en-US" smtClean="0"/>
              <a:t>     Based on the analysis, the recipe implements various optimization actions:</a:t>
            </a:r>
          </a:p>
          <a:p>
            <a:pPr lvl="1"/>
            <a:r>
              <a:rPr lang="en-US" b="1" smtClean="0"/>
              <a:t>Resource Quotas and Limits:</a:t>
            </a:r>
            <a:endParaRPr lang="en-US" smtClean="0"/>
          </a:p>
          <a:p>
            <a:pPr lvl="2"/>
            <a:r>
              <a:rPr lang="en-US" smtClean="0"/>
              <a:t>Setting resource quotas and limits for pods and containers prevents resource overutilization and ensures fair allocation.</a:t>
            </a:r>
          </a:p>
          <a:p>
            <a:pPr lvl="2"/>
            <a:r>
              <a:rPr lang="en-US" smtClean="0"/>
              <a:t>This often involves setting specific limits for CPU cores, taking Hyper-Threading into account to optimize resource utilization.</a:t>
            </a:r>
          </a:p>
          <a:p>
            <a:pPr lvl="1"/>
            <a:r>
              <a:rPr lang="en-US" b="1" smtClean="0"/>
              <a:t>Container Scheduling Policies:</a:t>
            </a:r>
            <a:endParaRPr lang="en-US" smtClean="0"/>
          </a:p>
          <a:p>
            <a:pPr lvl="2"/>
            <a:r>
              <a:rPr lang="en-US" smtClean="0"/>
              <a:t>The recipe configures container scheduling policies to leverage Intel® Hyper-Threading effectively.</a:t>
            </a:r>
          </a:p>
          <a:p>
            <a:pPr lvl="2"/>
            <a:r>
              <a:rPr lang="en-US" smtClean="0"/>
              <a:t>This may involve prioritizing containers that benefit from Hyper-Threading and ensuring efficient CPU core allocation.</a:t>
            </a:r>
          </a:p>
          <a:p>
            <a:pPr lvl="1"/>
            <a:r>
              <a:rPr lang="en-US" b="1" smtClean="0"/>
              <a:t>Node Pool Configuration:</a:t>
            </a:r>
            <a:endParaRPr lang="en-US" smtClean="0"/>
          </a:p>
          <a:p>
            <a:pPr lvl="2"/>
            <a:r>
              <a:rPr lang="en-US" smtClean="0"/>
              <a:t>Based on cluster needs and hardware capabilities, the recipe may adjust node pool configurations.</a:t>
            </a:r>
          </a:p>
          <a:p>
            <a:pPr lvl="2"/>
            <a:r>
              <a:rPr lang="en-US" smtClean="0"/>
              <a:t>This could involve optimizing the number of CPU cores per node, enabling Hyper-Threading, and configuring scheduling constraints for specific node types.</a:t>
            </a:r>
          </a:p>
          <a:p>
            <a:endParaRPr lang="en-US" dirty="0"/>
          </a:p>
        </p:txBody>
      </p:sp>
    </p:spTree>
    <p:extLst>
      <p:ext uri="{BB962C8B-B14F-4D97-AF65-F5344CB8AC3E}">
        <p14:creationId xmlns:p14="http://schemas.microsoft.com/office/powerpoint/2010/main" val="1044263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AE577F39-B882-FB4F-BD46-95C2A231B68A}" type="slidenum">
              <a:rPr lang="en-US" smtClean="0"/>
              <a:t>64</a:t>
            </a:fld>
            <a:endParaRPr lang="en-US"/>
          </a:p>
        </p:txBody>
      </p:sp>
      <p:sp>
        <p:nvSpPr>
          <p:cNvPr id="4" name="Title 1"/>
          <p:cNvSpPr txBox="1">
            <a:spLocks/>
          </p:cNvSpPr>
          <p:nvPr/>
        </p:nvSpPr>
        <p:spPr>
          <a:xfrm>
            <a:off x="838200" y="110601"/>
            <a:ext cx="10515600" cy="1325563"/>
          </a:xfrm>
          <a:prstGeom prst="rect">
            <a:avLst/>
          </a:prstGeom>
        </p:spPr>
        <p:txBody>
          <a:bodyPr vert="horz" lIns="91440" tIns="45720" rIns="91440" bIns="45720" rtlCol="0" anchor="t" anchorCtr="0">
            <a:normAutofit fontScale="97500"/>
          </a:bodyPr>
          <a:lstStyle>
            <a:lvl1pPr algn="l" defTabSz="914400" rtl="0" eaLnBrk="1" latinLnBrk="0" hangingPunct="1">
              <a:lnSpc>
                <a:spcPct val="100000"/>
              </a:lnSpc>
              <a:spcBef>
                <a:spcPct val="0"/>
              </a:spcBef>
              <a:buNone/>
              <a:defRPr sz="2399" b="1" kern="1200">
                <a:solidFill>
                  <a:schemeClr val="tx1"/>
                </a:solidFill>
                <a:latin typeface="+mj-lt"/>
                <a:ea typeface="+mj-ea"/>
                <a:cs typeface="+mj-cs"/>
              </a:defRPr>
            </a:lvl1pPr>
          </a:lstStyle>
          <a:p>
            <a:pPr>
              <a:lnSpc>
                <a:spcPct val="150000"/>
              </a:lnSpc>
            </a:pPr>
            <a:r>
              <a:rPr lang="en-US" dirty="0" smtClean="0">
                <a:latin typeface="+mn-lt"/>
              </a:rPr>
              <a:t>Working of OCR</a:t>
            </a:r>
            <a:br>
              <a:rPr lang="en-US" dirty="0" smtClean="0">
                <a:latin typeface="+mn-lt"/>
              </a:rPr>
            </a:br>
            <a:r>
              <a:rPr lang="en-US" sz="2200" dirty="0" smtClean="0"/>
              <a:t>Kubernetes Cluster Optimization for Intel® Hyper-Threading: Working Overview</a:t>
            </a:r>
            <a:endParaRPr lang="en-US" sz="2200" dirty="0"/>
          </a:p>
        </p:txBody>
      </p:sp>
      <p:sp>
        <p:nvSpPr>
          <p:cNvPr id="5" name="Content Placeholder 2"/>
          <p:cNvSpPr txBox="1">
            <a:spLocks/>
          </p:cNvSpPr>
          <p:nvPr/>
        </p:nvSpPr>
        <p:spPr>
          <a:xfrm>
            <a:off x="838200" y="1863333"/>
            <a:ext cx="10515600" cy="435133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mtClean="0"/>
              <a:t>3. Ongoing Monitoring and Adjustments:</a:t>
            </a:r>
          </a:p>
          <a:p>
            <a:pPr marL="457200" lvl="1" indent="0">
              <a:buFont typeface="Arial" panose="020B0604020202020204" pitchFamily="34" charset="0"/>
              <a:buNone/>
            </a:pPr>
            <a:r>
              <a:rPr lang="en-US" sz="2000" smtClean="0"/>
              <a:t>The recipe can be integrated with monitoring tools to track resource utilization, application performance, and other key metrics.</a:t>
            </a:r>
          </a:p>
          <a:p>
            <a:pPr marL="457200" lvl="1" indent="0">
              <a:buFont typeface="Arial" panose="020B0604020202020204" pitchFamily="34" charset="0"/>
              <a:buNone/>
            </a:pPr>
            <a:endParaRPr lang="en-US" sz="2000" smtClean="0"/>
          </a:p>
          <a:p>
            <a:pPr lvl="1"/>
            <a:r>
              <a:rPr lang="en-US" sz="2200" b="1" smtClean="0"/>
              <a:t>Improved application performance:</a:t>
            </a:r>
            <a:r>
              <a:rPr lang="en-US" sz="2200" smtClean="0"/>
              <a:t> Efficiently utilizing Hyper-Threading technology can lead to faster application execution and increased processing power within the cluster.</a:t>
            </a:r>
          </a:p>
          <a:p>
            <a:pPr lvl="1"/>
            <a:r>
              <a:rPr lang="en-US" sz="2200" b="1" smtClean="0"/>
              <a:t>Enhanced resource utilization:</a:t>
            </a:r>
            <a:r>
              <a:rPr lang="en-US" sz="2200" smtClean="0"/>
              <a:t> Optimized resource allocation ensures that CPU cores are used effectively, minimizing wasted resources and potentially reducing cloud costs.</a:t>
            </a:r>
          </a:p>
          <a:p>
            <a:pPr lvl="1"/>
            <a:r>
              <a:rPr lang="en-US" sz="2200" b="1" smtClean="0"/>
              <a:t>Increased scalability:</a:t>
            </a:r>
            <a:r>
              <a:rPr lang="en-US" sz="2200" smtClean="0"/>
              <a:t> Optimizing the cluster allows it to handle more workload without needing additional resources.</a:t>
            </a:r>
          </a:p>
          <a:p>
            <a:pPr lvl="1"/>
            <a:r>
              <a:rPr lang="en-US" sz="2200" b="1" smtClean="0"/>
              <a:t>Cost efficiency:</a:t>
            </a:r>
            <a:r>
              <a:rPr lang="en-US" sz="2200" smtClean="0"/>
              <a:t> By ensuring efficient resource utilization, the recipe can potentially lead to cost savings on cloud infrastructure.</a:t>
            </a:r>
          </a:p>
          <a:p>
            <a:pPr marL="457200" lvl="1" indent="0">
              <a:buFont typeface="Arial" panose="020B0604020202020204" pitchFamily="34" charset="0"/>
              <a:buNone/>
            </a:pPr>
            <a:endParaRPr lang="en-US" sz="2000" dirty="0"/>
          </a:p>
        </p:txBody>
      </p:sp>
    </p:spTree>
    <p:extLst>
      <p:ext uri="{BB962C8B-B14F-4D97-AF65-F5344CB8AC3E}">
        <p14:creationId xmlns:p14="http://schemas.microsoft.com/office/powerpoint/2010/main" val="193037576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AE577F39-B882-FB4F-BD46-95C2A231B68A}" type="slidenum">
              <a:rPr lang="en-US" smtClean="0"/>
              <a:t>65</a:t>
            </a:fld>
            <a:endParaRPr lang="en-US"/>
          </a:p>
        </p:txBody>
      </p:sp>
      <p:sp>
        <p:nvSpPr>
          <p:cNvPr id="6" name="Title 1"/>
          <p:cNvSpPr>
            <a:spLocks noGrp="1"/>
          </p:cNvSpPr>
          <p:nvPr>
            <p:ph type="title"/>
          </p:nvPr>
        </p:nvSpPr>
        <p:spPr>
          <a:xfrm>
            <a:off x="838200" y="365125"/>
            <a:ext cx="10515600" cy="1325563"/>
          </a:xfrm>
        </p:spPr>
        <p:txBody>
          <a:bodyPr/>
          <a:lstStyle/>
          <a:p>
            <a:r>
              <a:rPr lang="en-US" sz="2800" dirty="0">
                <a:latin typeface="+mn-lt"/>
              </a:rPr>
              <a:t>Security Measures</a:t>
            </a:r>
          </a:p>
        </p:txBody>
      </p:sp>
      <p:sp>
        <p:nvSpPr>
          <p:cNvPr id="7" name="Content Placeholder 2"/>
          <p:cNvSpPr txBox="1">
            <a:spLocks/>
          </p:cNvSpPr>
          <p:nvPr/>
        </p:nvSpPr>
        <p:spPr>
          <a:xfrm>
            <a:off x="838200" y="1863332"/>
            <a:ext cx="10515600" cy="32554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smtClean="0">
                <a:latin typeface="+mj-lt"/>
              </a:rPr>
              <a:t>Vigilant security guards </a:t>
            </a:r>
            <a:r>
              <a:rPr lang="en-US" sz="2400" dirty="0" smtClean="0">
                <a:latin typeface="+mj-lt"/>
              </a:rPr>
              <a:t>for your VM that adhere to industry best practices, implementing </a:t>
            </a:r>
            <a:r>
              <a:rPr lang="en-US" sz="2400" b="1" dirty="0" smtClean="0">
                <a:latin typeface="+mj-lt"/>
              </a:rPr>
              <a:t>robust security measures </a:t>
            </a:r>
            <a:r>
              <a:rPr lang="en-US" sz="2400" dirty="0" smtClean="0">
                <a:latin typeface="+mj-lt"/>
              </a:rPr>
              <a:t>at both the data movement (Layer 4) and application (Layer 7) levels.</a:t>
            </a:r>
          </a:p>
          <a:p>
            <a:r>
              <a:rPr lang="en-US" sz="2400" dirty="0" smtClean="0">
                <a:latin typeface="+mj-lt"/>
              </a:rPr>
              <a:t>On </a:t>
            </a:r>
            <a:r>
              <a:rPr lang="en-US" sz="2400" b="1" dirty="0" smtClean="0">
                <a:latin typeface="+mj-lt"/>
              </a:rPr>
              <a:t>one layer</a:t>
            </a:r>
            <a:r>
              <a:rPr lang="en-US" sz="2400" dirty="0" smtClean="0">
                <a:latin typeface="+mj-lt"/>
              </a:rPr>
              <a:t>, it focuses on efficient movement of data ensuring a </a:t>
            </a:r>
            <a:r>
              <a:rPr lang="en-US" sz="2400" b="1" dirty="0" smtClean="0">
                <a:latin typeface="+mj-lt"/>
              </a:rPr>
              <a:t>smooth delivery</a:t>
            </a:r>
            <a:r>
              <a:rPr lang="en-US" sz="2400" dirty="0" smtClean="0">
                <a:latin typeface="+mj-lt"/>
              </a:rPr>
              <a:t> and on the </a:t>
            </a:r>
            <a:r>
              <a:rPr lang="en-US" sz="2400" b="1" dirty="0" smtClean="0">
                <a:latin typeface="+mj-lt"/>
              </a:rPr>
              <a:t>another layer </a:t>
            </a:r>
            <a:r>
              <a:rPr lang="en-US" sz="2400" dirty="0" smtClean="0">
                <a:latin typeface="+mj-lt"/>
              </a:rPr>
              <a:t>it pays attention to how the application </a:t>
            </a:r>
            <a:r>
              <a:rPr lang="en-US" sz="2400" b="1" dirty="0" smtClean="0">
                <a:latin typeface="+mj-lt"/>
              </a:rPr>
              <a:t>interacts with the users</a:t>
            </a:r>
            <a:r>
              <a:rPr lang="en-US" sz="2400" dirty="0" smtClean="0">
                <a:latin typeface="+mj-lt"/>
              </a:rPr>
              <a:t>.</a:t>
            </a:r>
          </a:p>
          <a:p>
            <a:r>
              <a:rPr lang="en-US" sz="2400" dirty="0" smtClean="0">
                <a:latin typeface="+mj-lt"/>
              </a:rPr>
              <a:t>Regular updates </a:t>
            </a:r>
            <a:r>
              <a:rPr lang="en-US" sz="2400" b="1" dirty="0" smtClean="0">
                <a:latin typeface="+mj-lt"/>
              </a:rPr>
              <a:t>ensure a proactive defense </a:t>
            </a:r>
            <a:r>
              <a:rPr lang="en-US" sz="2400" dirty="0" smtClean="0">
                <a:latin typeface="+mj-lt"/>
              </a:rPr>
              <a:t>against emerging vulnerabilities, creating a </a:t>
            </a:r>
            <a:r>
              <a:rPr lang="en-US" sz="2400" b="1" dirty="0" smtClean="0">
                <a:latin typeface="+mj-lt"/>
              </a:rPr>
              <a:t>secure fortress </a:t>
            </a:r>
            <a:r>
              <a:rPr lang="en-US" sz="2400" dirty="0" smtClean="0">
                <a:latin typeface="+mj-lt"/>
              </a:rPr>
              <a:t>for your </a:t>
            </a:r>
            <a:r>
              <a:rPr lang="en-US" sz="2400" b="1" dirty="0" smtClean="0">
                <a:latin typeface="+mj-lt"/>
              </a:rPr>
              <a:t>cloud environment</a:t>
            </a:r>
            <a:r>
              <a:rPr lang="en-US" sz="2400" dirty="0" smtClean="0">
                <a:latin typeface="+mj-lt"/>
              </a:rPr>
              <a:t>.</a:t>
            </a:r>
          </a:p>
          <a:p>
            <a:endParaRPr lang="en-US" dirty="0"/>
          </a:p>
        </p:txBody>
      </p:sp>
    </p:spTree>
    <p:extLst>
      <p:ext uri="{BB962C8B-B14F-4D97-AF65-F5344CB8AC3E}">
        <p14:creationId xmlns:p14="http://schemas.microsoft.com/office/powerpoint/2010/main" val="126760133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67498"/>
            <a:ext cx="11430000" cy="478537"/>
          </a:xfrm>
        </p:spPr>
        <p:txBody>
          <a:bodyPr/>
          <a:lstStyle/>
          <a:p>
            <a:r>
              <a:rPr lang="en-US" dirty="0">
                <a:latin typeface="+mn-lt"/>
              </a:rPr>
              <a:t>Optimization </a:t>
            </a:r>
            <a:r>
              <a:rPr lang="en-US" dirty="0" smtClean="0">
                <a:latin typeface="+mn-lt"/>
              </a:rPr>
              <a:t>Methodology </a:t>
            </a:r>
            <a:endParaRPr lang="en-US" dirty="0">
              <a:latin typeface="+mn-lt"/>
            </a:endParaRPr>
          </a:p>
        </p:txBody>
      </p:sp>
      <p:sp>
        <p:nvSpPr>
          <p:cNvPr id="3" name="Slide Number Placeholder 2"/>
          <p:cNvSpPr>
            <a:spLocks noGrp="1"/>
          </p:cNvSpPr>
          <p:nvPr>
            <p:ph type="sldNum" sz="quarter" idx="12"/>
          </p:nvPr>
        </p:nvSpPr>
        <p:spPr/>
        <p:txBody>
          <a:bodyPr/>
          <a:lstStyle/>
          <a:p>
            <a:fld id="{AE577F39-B882-FB4F-BD46-95C2A231B68A}" type="slidenum">
              <a:rPr lang="en-US" smtClean="0"/>
              <a:t>66</a:t>
            </a:fld>
            <a:endParaRPr lang="en-US"/>
          </a:p>
        </p:txBody>
      </p:sp>
      <p:sp>
        <p:nvSpPr>
          <p:cNvPr id="4" name="TextBox 3">
            <a:extLst>
              <a:ext uri="{FF2B5EF4-FFF2-40B4-BE49-F238E27FC236}">
                <a16:creationId xmlns:a16="http://schemas.microsoft.com/office/drawing/2014/main" id="{EC533EAF-C258-11C2-4BE7-C2681C497276}"/>
              </a:ext>
            </a:extLst>
          </p:cNvPr>
          <p:cNvSpPr txBox="1"/>
          <p:nvPr/>
        </p:nvSpPr>
        <p:spPr>
          <a:xfrm>
            <a:off x="579120" y="1719743"/>
            <a:ext cx="10124440" cy="3416320"/>
          </a:xfrm>
          <a:prstGeom prst="rect">
            <a:avLst/>
          </a:prstGeom>
          <a:noFill/>
        </p:spPr>
        <p:txBody>
          <a:bodyPr wrap="square">
            <a:spAutoFit/>
          </a:bodyPr>
          <a:lstStyle/>
          <a:p>
            <a:pPr marL="285750" indent="-285750">
              <a:buFont typeface="Arial" panose="020B0604020202020204" pitchFamily="34" charset="0"/>
              <a:buChar char="•"/>
            </a:pPr>
            <a:r>
              <a:rPr lang="en-US" b="1" dirty="0"/>
              <a:t>Collaboration with CSPs</a:t>
            </a:r>
            <a:r>
              <a:rPr lang="en-US" dirty="0"/>
              <a:t>: Intel worked closely with CSPs  Amazon Web Services (AWS), Microsoft Azure, Google Cloud Platform (GCP), and others in conducting performance testing, and aligning on the best practices for optimizing workloads on Intel architecture.</a:t>
            </a:r>
          </a:p>
          <a:p>
            <a:pPr marL="285750" indent="-285750" rtl="0">
              <a:buFont typeface="Arial" panose="020B0604020202020204" pitchFamily="34" charset="0"/>
              <a:buChar char="•"/>
            </a:pPr>
            <a:endParaRPr lang="en-US" b="1" dirty="0"/>
          </a:p>
          <a:p>
            <a:pPr marL="285750" indent="-285750" rtl="0">
              <a:buFont typeface="Arial" panose="020B0604020202020204" pitchFamily="34" charset="0"/>
              <a:buChar char="•"/>
            </a:pPr>
            <a:r>
              <a:rPr lang="en-US" b="1" dirty="0"/>
              <a:t>Benchmarking</a:t>
            </a:r>
            <a:r>
              <a:rPr lang="en-US" dirty="0"/>
              <a:t>: Intel benchmarked databases with stress testing and analyze the performance characteristics of various workloads. </a:t>
            </a:r>
          </a:p>
          <a:p>
            <a:pPr rtl="0"/>
            <a:endParaRPr lang="en-US" b="1" dirty="0"/>
          </a:p>
          <a:p>
            <a:pPr marL="285750" indent="-285750" rtl="0">
              <a:buFont typeface="Arial" panose="020B0604020202020204" pitchFamily="34" charset="0"/>
              <a:buChar char="•"/>
            </a:pPr>
            <a:r>
              <a:rPr lang="en-US" b="1" dirty="0"/>
              <a:t>Tuning and Configuration: </a:t>
            </a:r>
            <a:r>
              <a:rPr lang="en-US" dirty="0"/>
              <a:t>Based on the performance benchmarking results, Intel had created optimized configurations which aims to maximize performance, reduce latency, and improve overall efficiency.</a:t>
            </a:r>
          </a:p>
          <a:p>
            <a:pPr rtl="0"/>
            <a:r>
              <a:rPr lang="en-US" dirty="0"/>
              <a:t> </a:t>
            </a:r>
          </a:p>
          <a:p>
            <a:pPr rtl="0"/>
            <a:r>
              <a:rPr lang="en-US" dirty="0"/>
              <a:t> </a:t>
            </a:r>
          </a:p>
        </p:txBody>
      </p:sp>
    </p:spTree>
    <p:extLst>
      <p:ext uri="{BB962C8B-B14F-4D97-AF65-F5344CB8AC3E}">
        <p14:creationId xmlns:p14="http://schemas.microsoft.com/office/powerpoint/2010/main" val="213466086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58071"/>
            <a:ext cx="11430000" cy="478537"/>
          </a:xfrm>
        </p:spPr>
        <p:txBody>
          <a:bodyPr/>
          <a:lstStyle/>
          <a:p>
            <a:r>
              <a:rPr lang="en-US" dirty="0">
                <a:latin typeface="+mn-lt"/>
              </a:rPr>
              <a:t>Maximizing Database Performance with Intel Optimized Cloud Recipes</a:t>
            </a:r>
          </a:p>
        </p:txBody>
      </p:sp>
      <p:sp>
        <p:nvSpPr>
          <p:cNvPr id="3" name="Slide Number Placeholder 2"/>
          <p:cNvSpPr>
            <a:spLocks noGrp="1"/>
          </p:cNvSpPr>
          <p:nvPr>
            <p:ph type="sldNum" sz="quarter" idx="12"/>
          </p:nvPr>
        </p:nvSpPr>
        <p:spPr/>
        <p:txBody>
          <a:bodyPr/>
          <a:lstStyle/>
          <a:p>
            <a:fld id="{AE577F39-B882-FB4F-BD46-95C2A231B68A}" type="slidenum">
              <a:rPr lang="en-US" smtClean="0"/>
              <a:t>67</a:t>
            </a:fld>
            <a:endParaRPr lang="en-US"/>
          </a:p>
        </p:txBody>
      </p:sp>
      <p:sp>
        <p:nvSpPr>
          <p:cNvPr id="4" name="TextBox 3">
            <a:extLst>
              <a:ext uri="{FF2B5EF4-FFF2-40B4-BE49-F238E27FC236}">
                <a16:creationId xmlns:a16="http://schemas.microsoft.com/office/drawing/2014/main" id="{FFA52BEF-CFC7-9163-C841-B8E9B2031B33}"/>
              </a:ext>
            </a:extLst>
          </p:cNvPr>
          <p:cNvSpPr txBox="1"/>
          <p:nvPr/>
        </p:nvSpPr>
        <p:spPr>
          <a:xfrm>
            <a:off x="924560" y="2142758"/>
            <a:ext cx="6096000" cy="2308324"/>
          </a:xfrm>
          <a:prstGeom prst="rect">
            <a:avLst/>
          </a:prstGeom>
          <a:noFill/>
        </p:spPr>
        <p:txBody>
          <a:bodyPr wrap="square">
            <a:spAutoFit/>
          </a:bodyPr>
          <a:lstStyle/>
          <a:p>
            <a:pPr algn="l"/>
            <a:r>
              <a:rPr lang="en-US" sz="1800" b="0" i="0" u="none" strike="noStrike" baseline="0" dirty="0">
                <a:latin typeface="Montserrat-Regular"/>
              </a:rPr>
              <a:t>By leveraging Intel Optimized</a:t>
            </a:r>
          </a:p>
          <a:p>
            <a:pPr algn="l"/>
            <a:r>
              <a:rPr lang="en-US" sz="1800" b="0" i="0" u="none" strike="noStrike" baseline="0" dirty="0">
                <a:latin typeface="Montserrat-Regular"/>
              </a:rPr>
              <a:t>Cloud Recipes, HCL Tech Teams</a:t>
            </a:r>
          </a:p>
          <a:p>
            <a:pPr algn="l"/>
            <a:r>
              <a:rPr lang="en-US" sz="1800" b="0" i="0" u="none" strike="noStrike" baseline="0" dirty="0">
                <a:latin typeface="Montserrat-Regular"/>
              </a:rPr>
              <a:t>can maximize database</a:t>
            </a:r>
          </a:p>
          <a:p>
            <a:pPr algn="l"/>
            <a:r>
              <a:rPr lang="en-US" sz="1800" b="0" i="0" u="none" strike="noStrike" baseline="0" dirty="0">
                <a:latin typeface="Montserrat-Regular"/>
              </a:rPr>
              <a:t>performance by </a:t>
            </a:r>
            <a:r>
              <a:rPr lang="en-US" sz="1800" b="1" i="0" u="none" strike="noStrike" baseline="0" dirty="0">
                <a:latin typeface="Montserrat-Bold"/>
              </a:rPr>
              <a:t>increasing</a:t>
            </a:r>
          </a:p>
          <a:p>
            <a:pPr algn="l"/>
            <a:r>
              <a:rPr lang="en-US" sz="1800" b="1" i="0" u="none" strike="noStrike" baseline="0" dirty="0">
                <a:latin typeface="Montserrat-Bold"/>
              </a:rPr>
              <a:t>processing speed</a:t>
            </a:r>
            <a:r>
              <a:rPr lang="en-US" sz="1800" b="0" i="0" u="none" strike="noStrike" baseline="0" dirty="0">
                <a:latin typeface="Montserrat-Regular"/>
              </a:rPr>
              <a:t>, </a:t>
            </a:r>
            <a:r>
              <a:rPr lang="en-US" sz="1800" b="1" i="0" u="none" strike="noStrike" baseline="0" dirty="0">
                <a:latin typeface="Montserrat-Bold"/>
              </a:rPr>
              <a:t>reducing</a:t>
            </a:r>
          </a:p>
          <a:p>
            <a:pPr algn="l"/>
            <a:r>
              <a:rPr lang="en-US" sz="1800" b="1" i="0" u="none" strike="noStrike" baseline="0" dirty="0">
                <a:latin typeface="Montserrat-Bold"/>
              </a:rPr>
              <a:t>latency</a:t>
            </a:r>
            <a:r>
              <a:rPr lang="en-US" sz="1800" b="0" i="0" u="none" strike="noStrike" baseline="0" dirty="0">
                <a:latin typeface="Montserrat-Regular"/>
              </a:rPr>
              <a:t>, and </a:t>
            </a:r>
            <a:r>
              <a:rPr lang="en-US" sz="1800" b="1" i="0" u="none" strike="noStrike" baseline="0" dirty="0">
                <a:latin typeface="Montserrat-Bold"/>
              </a:rPr>
              <a:t>improving scalability</a:t>
            </a:r>
            <a:r>
              <a:rPr lang="en-US" sz="1800" b="0" i="0" u="none" strike="noStrike" baseline="0" dirty="0">
                <a:latin typeface="Montserrat-Regular"/>
              </a:rPr>
              <a:t>.</a:t>
            </a:r>
          </a:p>
          <a:p>
            <a:pPr algn="l"/>
            <a:r>
              <a:rPr lang="en-US" sz="1800" b="0" i="0" u="none" strike="noStrike" baseline="0" dirty="0">
                <a:latin typeface="Montserrat-Regular"/>
              </a:rPr>
              <a:t>The result is </a:t>
            </a:r>
            <a:r>
              <a:rPr lang="en-US" sz="1800" b="1" i="0" u="none" strike="noStrike" baseline="0" dirty="0">
                <a:latin typeface="Montserrat-Bold"/>
              </a:rPr>
              <a:t>faster data analysis</a:t>
            </a:r>
          </a:p>
          <a:p>
            <a:pPr algn="l"/>
            <a:r>
              <a:rPr lang="en-US" sz="1800" b="0" i="0" u="none" strike="noStrike" baseline="0" dirty="0">
                <a:latin typeface="Montserrat-Regular"/>
              </a:rPr>
              <a:t>and </a:t>
            </a:r>
            <a:r>
              <a:rPr lang="en-US" sz="1800" b="1" i="0" u="none" strike="noStrike" baseline="0" dirty="0">
                <a:latin typeface="Montserrat-Bold"/>
              </a:rPr>
              <a:t>better decision-making</a:t>
            </a:r>
            <a:r>
              <a:rPr lang="en-US" sz="1800" b="0" i="0" u="none" strike="noStrike" baseline="0" dirty="0">
                <a:latin typeface="Montserrat-Regular"/>
              </a:rPr>
              <a:t>.</a:t>
            </a:r>
            <a:endParaRPr lang="en-US" dirty="0"/>
          </a:p>
        </p:txBody>
      </p:sp>
      <p:graphicFrame>
        <p:nvGraphicFramePr>
          <p:cNvPr id="5" name="Chart 4">
            <a:extLst>
              <a:ext uri="{FF2B5EF4-FFF2-40B4-BE49-F238E27FC236}">
                <a16:creationId xmlns:a16="http://schemas.microsoft.com/office/drawing/2014/main" id="{581FA88B-9B47-81C4-0FA1-F5358A53BE94}"/>
              </a:ext>
            </a:extLst>
          </p:cNvPr>
          <p:cNvGraphicFramePr>
            <a:graphicFrameLocks/>
          </p:cNvGraphicFramePr>
          <p:nvPr>
            <p:extLst>
              <p:ext uri="{D42A27DB-BD31-4B8C-83A1-F6EECF244321}">
                <p14:modId xmlns:p14="http://schemas.microsoft.com/office/powerpoint/2010/main" val="3386424333"/>
              </p:ext>
            </p:extLst>
          </p:nvPr>
        </p:nvGraphicFramePr>
        <p:xfrm>
          <a:off x="6756400" y="1915795"/>
          <a:ext cx="4572000" cy="27622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8636978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82656"/>
            <a:ext cx="11430000" cy="478537"/>
          </a:xfrm>
        </p:spPr>
        <p:txBody>
          <a:bodyPr/>
          <a:lstStyle/>
          <a:p>
            <a:r>
              <a:rPr lang="en-US" dirty="0">
                <a:latin typeface="+mn-lt"/>
              </a:rPr>
              <a:t>Maximizing Database Performance with Intel Optimized Cloud Recipes</a:t>
            </a:r>
          </a:p>
        </p:txBody>
      </p:sp>
      <p:sp>
        <p:nvSpPr>
          <p:cNvPr id="3" name="Slide Number Placeholder 2"/>
          <p:cNvSpPr>
            <a:spLocks noGrp="1"/>
          </p:cNvSpPr>
          <p:nvPr>
            <p:ph type="sldNum" sz="quarter" idx="12"/>
          </p:nvPr>
        </p:nvSpPr>
        <p:spPr/>
        <p:txBody>
          <a:bodyPr/>
          <a:lstStyle/>
          <a:p>
            <a:fld id="{AE577F39-B882-FB4F-BD46-95C2A231B68A}" type="slidenum">
              <a:rPr lang="en-US" smtClean="0"/>
              <a:t>68</a:t>
            </a:fld>
            <a:endParaRPr lang="en-US"/>
          </a:p>
        </p:txBody>
      </p:sp>
      <p:sp>
        <p:nvSpPr>
          <p:cNvPr id="4" name="TextBox 3">
            <a:extLst>
              <a:ext uri="{FF2B5EF4-FFF2-40B4-BE49-F238E27FC236}">
                <a16:creationId xmlns:a16="http://schemas.microsoft.com/office/drawing/2014/main" id="{ABCA1B82-B172-1B84-7877-0E39D2964294}"/>
              </a:ext>
            </a:extLst>
          </p:cNvPr>
          <p:cNvSpPr txBox="1"/>
          <p:nvPr/>
        </p:nvSpPr>
        <p:spPr>
          <a:xfrm>
            <a:off x="260949" y="2051029"/>
            <a:ext cx="4122515" cy="1200329"/>
          </a:xfrm>
          <a:prstGeom prst="rect">
            <a:avLst/>
          </a:prstGeom>
          <a:noFill/>
        </p:spPr>
        <p:txBody>
          <a:bodyPr wrap="square">
            <a:spAutoFit/>
          </a:bodyPr>
          <a:lstStyle/>
          <a:p>
            <a:r>
              <a:rPr lang="en-US" dirty="0"/>
              <a:t>HCL One-click integrated Intel Cloud Optimized Recipes to enhance the performance of databases within their workflows.  </a:t>
            </a:r>
          </a:p>
        </p:txBody>
      </p:sp>
      <p:pic>
        <p:nvPicPr>
          <p:cNvPr id="5" name="Picture 4">
            <a:extLst>
              <a:ext uri="{FF2B5EF4-FFF2-40B4-BE49-F238E27FC236}">
                <a16:creationId xmlns:a16="http://schemas.microsoft.com/office/drawing/2014/main" id="{9CC8C46C-56C2-AA03-8149-1966534D694A}"/>
              </a:ext>
            </a:extLst>
          </p:cNvPr>
          <p:cNvPicPr>
            <a:picLocks noChangeAspect="1"/>
          </p:cNvPicPr>
          <p:nvPr/>
        </p:nvPicPr>
        <p:blipFill>
          <a:blip r:embed="rId2"/>
          <a:stretch>
            <a:fillRect/>
          </a:stretch>
        </p:blipFill>
        <p:spPr>
          <a:xfrm>
            <a:off x="4602480" y="862809"/>
            <a:ext cx="7190105" cy="4891562"/>
          </a:xfrm>
          <a:prstGeom prst="rect">
            <a:avLst/>
          </a:prstGeom>
        </p:spPr>
      </p:pic>
    </p:spTree>
    <p:extLst>
      <p:ext uri="{BB962C8B-B14F-4D97-AF65-F5344CB8AC3E}">
        <p14:creationId xmlns:p14="http://schemas.microsoft.com/office/powerpoint/2010/main" val="232756247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AE577F39-B882-FB4F-BD46-95C2A231B68A}" type="slidenum">
              <a:rPr lang="en-US" smtClean="0"/>
              <a:t>69</a:t>
            </a:fld>
            <a:endParaRPr lang="en-US"/>
          </a:p>
        </p:txBody>
      </p:sp>
      <p:sp>
        <p:nvSpPr>
          <p:cNvPr id="4" name="Title 1"/>
          <p:cNvSpPr>
            <a:spLocks noGrp="1"/>
          </p:cNvSpPr>
          <p:nvPr>
            <p:ph type="title"/>
          </p:nvPr>
        </p:nvSpPr>
        <p:spPr>
          <a:xfrm>
            <a:off x="838200" y="327418"/>
            <a:ext cx="10515600" cy="1325563"/>
          </a:xfrm>
        </p:spPr>
        <p:txBody>
          <a:bodyPr/>
          <a:lstStyle/>
          <a:p>
            <a:r>
              <a:rPr lang="en-US" dirty="0"/>
              <a:t>CPU &amp; Memory Usage</a:t>
            </a:r>
          </a:p>
        </p:txBody>
      </p:sp>
      <p:sp>
        <p:nvSpPr>
          <p:cNvPr id="5" name="Content Placeholder 2"/>
          <p:cNvSpPr txBox="1">
            <a:spLocks/>
          </p:cNvSpPr>
          <p:nvPr/>
        </p:nvSpPr>
        <p:spPr>
          <a:xfrm>
            <a:off x="838199" y="1863332"/>
            <a:ext cx="10945305" cy="489568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smtClean="0">
                <a:latin typeface="+mj-lt"/>
              </a:rPr>
              <a:t>Strike a delicate balance, optimizing these resources to enhance performance without compromising efficiency—much like a seasoned race engineer fine-tuning a race car for optimal speed and fuel efficiency</a:t>
            </a:r>
          </a:p>
          <a:p>
            <a:endParaRPr lang="en-US" sz="2400" dirty="0" smtClean="0">
              <a:latin typeface="+mj-lt"/>
            </a:endParaRPr>
          </a:p>
          <a:p>
            <a:r>
              <a:rPr lang="en-US" sz="2400" dirty="0" smtClean="0">
                <a:latin typeface="+mj-lt"/>
              </a:rPr>
              <a:t>By leveraging Intel Optimize Cloud Recipes, HCL Tech Teams can maximize database performance by </a:t>
            </a:r>
            <a:r>
              <a:rPr lang="en-US" sz="2400" b="1" dirty="0" smtClean="0">
                <a:latin typeface="+mj-lt"/>
              </a:rPr>
              <a:t>increasing processing speed</a:t>
            </a:r>
            <a:r>
              <a:rPr lang="en-US" sz="2400" dirty="0" smtClean="0">
                <a:latin typeface="+mj-lt"/>
              </a:rPr>
              <a:t>, </a:t>
            </a:r>
            <a:r>
              <a:rPr lang="en-US" sz="2400" b="1" dirty="0" smtClean="0">
                <a:latin typeface="+mj-lt"/>
              </a:rPr>
              <a:t>reducing latency</a:t>
            </a:r>
            <a:r>
              <a:rPr lang="en-US" sz="2400" dirty="0" smtClean="0">
                <a:latin typeface="+mj-lt"/>
              </a:rPr>
              <a:t>, and </a:t>
            </a:r>
            <a:r>
              <a:rPr lang="en-US" sz="2400" b="1" dirty="0" smtClean="0">
                <a:latin typeface="+mj-lt"/>
              </a:rPr>
              <a:t>improving scalability</a:t>
            </a:r>
            <a:r>
              <a:rPr lang="en-US" sz="2400" dirty="0" smtClean="0">
                <a:latin typeface="+mj-lt"/>
              </a:rPr>
              <a:t>. The result is </a:t>
            </a:r>
            <a:r>
              <a:rPr lang="en-US" sz="2400" b="1" dirty="0" smtClean="0">
                <a:latin typeface="+mj-lt"/>
              </a:rPr>
              <a:t>faster data analysis </a:t>
            </a:r>
            <a:r>
              <a:rPr lang="en-US" sz="2400" dirty="0" smtClean="0">
                <a:latin typeface="+mj-lt"/>
              </a:rPr>
              <a:t>and </a:t>
            </a:r>
            <a:r>
              <a:rPr lang="en-US" sz="2400" b="1" dirty="0" smtClean="0">
                <a:latin typeface="+mj-lt"/>
              </a:rPr>
              <a:t>better decision-making</a:t>
            </a:r>
            <a:r>
              <a:rPr lang="en-US" sz="2400" dirty="0" smtClean="0">
                <a:latin typeface="+mj-lt"/>
              </a:rPr>
              <a:t>.</a:t>
            </a:r>
            <a:endParaRPr lang="en-US" sz="2400" dirty="0">
              <a:latin typeface="+mj-lt"/>
            </a:endParaRPr>
          </a:p>
        </p:txBody>
      </p:sp>
    </p:spTree>
    <p:extLst>
      <p:ext uri="{BB962C8B-B14F-4D97-AF65-F5344CB8AC3E}">
        <p14:creationId xmlns:p14="http://schemas.microsoft.com/office/powerpoint/2010/main" val="5577576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DA81E2-E1B8-73B5-5631-D66D3E3A27EE}"/>
              </a:ext>
            </a:extLst>
          </p:cNvPr>
          <p:cNvSpPr>
            <a:spLocks noGrp="1"/>
          </p:cNvSpPr>
          <p:nvPr>
            <p:ph idx="1"/>
          </p:nvPr>
        </p:nvSpPr>
        <p:spPr>
          <a:xfrm>
            <a:off x="325641" y="2310698"/>
            <a:ext cx="11300908" cy="3533921"/>
          </a:xfrm>
        </p:spPr>
        <p:txBody>
          <a:bodyPr>
            <a:normAutofit fontScale="92500" lnSpcReduction="10000"/>
          </a:bodyPr>
          <a:lstStyle/>
          <a:p>
            <a:r>
              <a:rPr lang="en-US" sz="2000" dirty="0" smtClean="0"/>
              <a:t>Played a </a:t>
            </a:r>
            <a:r>
              <a:rPr lang="en-US" sz="2000" dirty="0"/>
              <a:t>pivotal role in the Intel Ecosystem Business Unit</a:t>
            </a:r>
            <a:r>
              <a:rPr lang="en-US" sz="2000" dirty="0" smtClean="0"/>
              <a:t>.</a:t>
            </a:r>
            <a:endParaRPr lang="en-US" sz="2000" dirty="0"/>
          </a:p>
          <a:p>
            <a:r>
              <a:rPr lang="en-US" sz="2000" dirty="0" smtClean="0"/>
              <a:t>Focus </a:t>
            </a:r>
            <a:r>
              <a:rPr lang="en-US" sz="2000" dirty="0"/>
              <a:t>is on developing innovative solutions that leverage Intel's technologies to drive business value for our global </a:t>
            </a:r>
            <a:r>
              <a:rPr lang="en-US" sz="2000" dirty="0" smtClean="0"/>
              <a:t>clientele</a:t>
            </a:r>
            <a:r>
              <a:rPr lang="en-US" sz="2000" dirty="0" smtClean="0"/>
              <a:t>.</a:t>
            </a:r>
            <a:endParaRPr lang="en-US" sz="2000" dirty="0"/>
          </a:p>
          <a:p>
            <a:r>
              <a:rPr lang="en-US" sz="2000" dirty="0"/>
              <a:t>Collaborate with cross-functional teams to understand client requirements and design tailored solutions that integrate Intel's value adds</a:t>
            </a:r>
            <a:r>
              <a:rPr lang="en-US" sz="2000" dirty="0" smtClean="0"/>
              <a:t>.</a:t>
            </a:r>
          </a:p>
          <a:p>
            <a:r>
              <a:rPr lang="en-US" sz="2000" dirty="0"/>
              <a:t>Act as a primary point of contact for clients, providing expert guidance on solution capabilities and value propositions.</a:t>
            </a:r>
            <a:r>
              <a:rPr lang="en-US" sz="2000" dirty="0" smtClean="0"/>
              <a:t>.</a:t>
            </a:r>
            <a:endParaRPr lang="en-US" sz="2000" dirty="0"/>
          </a:p>
          <a:p>
            <a:r>
              <a:rPr lang="en-US" sz="2000" dirty="0"/>
              <a:t>Manage end-to-end project lifecycles, from requirement gathering and solution design to implementation and post-deployment support</a:t>
            </a:r>
            <a:r>
              <a:rPr lang="en-US" sz="2000" dirty="0" smtClean="0"/>
              <a:t>.</a:t>
            </a:r>
          </a:p>
          <a:p>
            <a:r>
              <a:rPr lang="en-US" sz="2000" dirty="0"/>
              <a:t>Monitor project progress, identify potential risks or bottlenecks, and implement mitigation strategies to ensure successful project delivery.</a:t>
            </a:r>
            <a:br>
              <a:rPr lang="en-US" sz="2000" dirty="0"/>
            </a:br>
            <a:endParaRPr lang="en-IN" sz="2000" dirty="0"/>
          </a:p>
        </p:txBody>
      </p:sp>
      <p:sp>
        <p:nvSpPr>
          <p:cNvPr id="4" name="Slide Number Placeholder 3">
            <a:extLst>
              <a:ext uri="{FF2B5EF4-FFF2-40B4-BE49-F238E27FC236}">
                <a16:creationId xmlns:a16="http://schemas.microsoft.com/office/drawing/2014/main" id="{317EA314-8C6F-C394-35F3-6D67A687677E}"/>
              </a:ext>
            </a:extLst>
          </p:cNvPr>
          <p:cNvSpPr>
            <a:spLocks noGrp="1"/>
          </p:cNvSpPr>
          <p:nvPr>
            <p:ph type="sldNum" sz="quarter" idx="12"/>
          </p:nvPr>
        </p:nvSpPr>
        <p:spPr/>
        <p:txBody>
          <a:bodyPr/>
          <a:lstStyle/>
          <a:p>
            <a:fld id="{BDCDBBEF-AA6C-4BA6-85B2-A17D7F280E38}" type="slidenum">
              <a:rPr lang="en-US" smtClean="0"/>
              <a:pPr/>
              <a:t>7</a:t>
            </a:fld>
            <a:endParaRPr lang="en-US"/>
          </a:p>
        </p:txBody>
      </p:sp>
      <p:sp>
        <p:nvSpPr>
          <p:cNvPr id="10" name="TextBox 9">
            <a:extLst>
              <a:ext uri="{FF2B5EF4-FFF2-40B4-BE49-F238E27FC236}">
                <a16:creationId xmlns:a16="http://schemas.microsoft.com/office/drawing/2014/main" id="{90E67B22-9538-04EC-EA25-129554944268}"/>
              </a:ext>
            </a:extLst>
          </p:cNvPr>
          <p:cNvSpPr txBox="1"/>
          <p:nvPr/>
        </p:nvSpPr>
        <p:spPr>
          <a:xfrm>
            <a:off x="4013636" y="1340502"/>
            <a:ext cx="4596964" cy="584775"/>
          </a:xfrm>
          <a:prstGeom prst="rect">
            <a:avLst/>
          </a:prstGeom>
          <a:noFill/>
        </p:spPr>
        <p:txBody>
          <a:bodyPr wrap="none" rtlCol="0">
            <a:spAutoFit/>
          </a:bodyPr>
          <a:lstStyle/>
          <a:p>
            <a:r>
              <a:rPr lang="en-US" sz="3200" b="1" dirty="0" smtClean="0"/>
              <a:t>Tech Associate</a:t>
            </a:r>
            <a:r>
              <a:rPr lang="en-US" sz="3200" b="1" dirty="0" smtClean="0"/>
              <a:t> </a:t>
            </a:r>
            <a:r>
              <a:rPr lang="en-US" sz="3200" b="1" dirty="0"/>
              <a:t>@ </a:t>
            </a:r>
            <a:r>
              <a:rPr lang="en-US" sz="3200" b="1" dirty="0" smtClean="0"/>
              <a:t>HCLTech</a:t>
            </a:r>
            <a:endParaRPr lang="en-IN" sz="3200" b="1" dirty="0"/>
          </a:p>
        </p:txBody>
      </p:sp>
    </p:spTree>
    <p:extLst>
      <p:ext uri="{BB962C8B-B14F-4D97-AF65-F5344CB8AC3E}">
        <p14:creationId xmlns:p14="http://schemas.microsoft.com/office/powerpoint/2010/main" val="1165010556"/>
      </p:ext>
    </p:extLst>
  </p:cSld>
  <p:clrMapOvr>
    <a:masterClrMapping/>
  </p:clrMapOvr>
  <p:transition spd="slow">
    <p:cove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AE577F39-B882-FB4F-BD46-95C2A231B68A}" type="slidenum">
              <a:rPr lang="en-US" smtClean="0"/>
              <a:t>70</a:t>
            </a:fld>
            <a:endParaRPr lang="en-US"/>
          </a:p>
        </p:txBody>
      </p:sp>
      <p:sp>
        <p:nvSpPr>
          <p:cNvPr id="5" name="Title 1"/>
          <p:cNvSpPr txBox="1">
            <a:spLocks/>
          </p:cNvSpPr>
          <p:nvPr/>
        </p:nvSpPr>
        <p:spPr>
          <a:xfrm>
            <a:off x="752319" y="502309"/>
            <a:ext cx="10515600" cy="1081548"/>
          </a:xfrm>
          <a:prstGeom prst="rect">
            <a:avLst/>
          </a:prstGeom>
        </p:spPr>
        <p:txBody>
          <a:bodyPr vert="horz" lIns="91440" tIns="45720" rIns="91440" bIns="45720" rtlCol="0" anchor="t" anchorCtr="0">
            <a:normAutofit fontScale="82500" lnSpcReduction="20000"/>
          </a:bodyPr>
          <a:lstStyle>
            <a:lvl1pPr algn="l" defTabSz="914400" rtl="0" eaLnBrk="1" latinLnBrk="0" hangingPunct="1">
              <a:lnSpc>
                <a:spcPct val="100000"/>
              </a:lnSpc>
              <a:spcBef>
                <a:spcPct val="0"/>
              </a:spcBef>
              <a:buNone/>
              <a:defRPr sz="2399" b="1" kern="1200">
                <a:solidFill>
                  <a:schemeClr val="tx1"/>
                </a:solidFill>
                <a:latin typeface="+mj-lt"/>
                <a:ea typeface="+mj-ea"/>
                <a:cs typeface="+mj-cs"/>
              </a:defRPr>
            </a:lvl1pPr>
          </a:lstStyle>
          <a:p>
            <a:r>
              <a:rPr lang="en-US" sz="3100" dirty="0" smtClean="0">
                <a:latin typeface="+mn-lt"/>
              </a:rPr>
              <a:t>CPU &amp; Memory Usage</a:t>
            </a:r>
            <a:r>
              <a:rPr lang="en-US" sz="1800" dirty="0" smtClean="0">
                <a:latin typeface="+mn-lt"/>
              </a:rPr>
              <a:t/>
            </a:r>
            <a:br>
              <a:rPr lang="en-US" sz="1800" dirty="0" smtClean="0">
                <a:latin typeface="+mn-lt"/>
              </a:rPr>
            </a:br>
            <a:r>
              <a:rPr lang="en-US" sz="1800" dirty="0" smtClean="0">
                <a:solidFill>
                  <a:srgbClr val="1F1F1F"/>
                </a:solidFill>
                <a:latin typeface="+mn-lt"/>
                <a:ea typeface="Times New Roman" panose="02020603050405020304" pitchFamily="18" charset="0"/>
              </a:rPr>
              <a:t>Real-Time Video Captioning: Standard vs. Intel Optimized Cloud Recipe Comparison</a:t>
            </a:r>
            <a:r>
              <a:rPr lang="en-US" sz="5400" dirty="0" smtClean="0">
                <a:latin typeface="Times New Roman" panose="02020603050405020304" pitchFamily="18" charset="0"/>
                <a:ea typeface="Calibri" panose="020F0502020204030204" pitchFamily="34" charset="0"/>
              </a:rPr>
              <a:t/>
            </a:r>
            <a:br>
              <a:rPr lang="en-US" sz="5400" dirty="0" smtClean="0">
                <a:latin typeface="Times New Roman" panose="02020603050405020304" pitchFamily="18" charset="0"/>
                <a:ea typeface="Calibri" panose="020F0502020204030204" pitchFamily="34" charset="0"/>
              </a:rPr>
            </a:br>
            <a:r>
              <a:rPr lang="en-US" u="sng" dirty="0" smtClean="0">
                <a:ea typeface="Calibri" panose="020F0502020204030204" pitchFamily="34" charset="0"/>
              </a:rPr>
              <a:t/>
            </a:r>
            <a:br>
              <a:rPr lang="en-US" u="sng" dirty="0" smtClean="0">
                <a:ea typeface="Calibri" panose="020F0502020204030204" pitchFamily="34" charset="0"/>
              </a:rPr>
            </a:br>
            <a:endParaRPr lang="en-US" dirty="0"/>
          </a:p>
        </p:txBody>
      </p:sp>
      <p:sp>
        <p:nvSpPr>
          <p:cNvPr id="7" name="Rectangle 6"/>
          <p:cNvSpPr/>
          <p:nvPr/>
        </p:nvSpPr>
        <p:spPr>
          <a:xfrm>
            <a:off x="752319" y="1583857"/>
            <a:ext cx="4891083" cy="323165"/>
          </a:xfrm>
          <a:prstGeom prst="rect">
            <a:avLst/>
          </a:prstGeom>
        </p:spPr>
        <p:txBody>
          <a:bodyPr wrap="none">
            <a:spAutoFit/>
          </a:bodyPr>
          <a:lstStyle/>
          <a:p>
            <a:pPr>
              <a:lnSpc>
                <a:spcPts val="1800"/>
              </a:lnSpc>
            </a:pPr>
            <a:r>
              <a:rPr lang="en-US" dirty="0">
                <a:solidFill>
                  <a:srgbClr val="1F1F1F"/>
                </a:solidFill>
                <a:latin typeface="Arial" panose="020B0604020202020204" pitchFamily="34" charset="0"/>
                <a:ea typeface="Calibri" panose="020F0502020204030204" pitchFamily="34" charset="0"/>
              </a:rPr>
              <a:t>Cloud Platform: Google Cloud Platform (GCP)</a:t>
            </a:r>
            <a:endParaRPr lang="en-US" dirty="0">
              <a:latin typeface="Times New Roman" panose="02020603050405020304" pitchFamily="18" charset="0"/>
              <a:ea typeface="Calibri" panose="020F0502020204030204"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403765671"/>
              </p:ext>
            </p:extLst>
          </p:nvPr>
        </p:nvGraphicFramePr>
        <p:xfrm>
          <a:off x="771173" y="2215335"/>
          <a:ext cx="9959674" cy="4210974"/>
        </p:xfrm>
        <a:graphic>
          <a:graphicData uri="http://schemas.openxmlformats.org/drawingml/2006/table">
            <a:tbl>
              <a:tblPr firstRow="1" bandRow="1">
                <a:tableStyleId>{5C22544A-7EE6-4342-B048-85BDC9FD1C3A}</a:tableStyleId>
              </a:tblPr>
              <a:tblGrid>
                <a:gridCol w="4979837">
                  <a:extLst>
                    <a:ext uri="{9D8B030D-6E8A-4147-A177-3AD203B41FA5}">
                      <a16:colId xmlns:a16="http://schemas.microsoft.com/office/drawing/2014/main" val="1422453246"/>
                    </a:ext>
                  </a:extLst>
                </a:gridCol>
                <a:gridCol w="4979837">
                  <a:extLst>
                    <a:ext uri="{9D8B030D-6E8A-4147-A177-3AD203B41FA5}">
                      <a16:colId xmlns:a16="http://schemas.microsoft.com/office/drawing/2014/main" val="1861500145"/>
                    </a:ext>
                  </a:extLst>
                </a:gridCol>
              </a:tblGrid>
              <a:tr h="121060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tx1"/>
                          </a:solidFill>
                          <a:latin typeface="+mn-lt"/>
                          <a:ea typeface="Calibri" panose="020F0502020204030204" pitchFamily="34" charset="0"/>
                        </a:rPr>
                        <a:t>Tools:</a:t>
                      </a:r>
                    </a:p>
                  </a:txBody>
                  <a:tcPr/>
                </a:tc>
                <a:tc>
                  <a:txBody>
                    <a:bodyPr/>
                    <a:lstStyle/>
                    <a:p>
                      <a:pPr marL="171450" marR="0" lvl="0" indent="-171450">
                        <a:lnSpc>
                          <a:spcPts val="1800"/>
                        </a:lnSpc>
                        <a:spcBef>
                          <a:spcPts val="0"/>
                        </a:spcBef>
                        <a:spcAft>
                          <a:spcPts val="0"/>
                        </a:spcAft>
                        <a:buSzPts val="1000"/>
                        <a:buFont typeface="Arial" panose="020B0604020202020204" pitchFamily="34" charset="0"/>
                        <a:buChar char="•"/>
                        <a:tabLst>
                          <a:tab pos="457200" algn="l"/>
                        </a:tabLst>
                      </a:pPr>
                      <a:r>
                        <a:rPr lang="en-US" sz="1400" b="1" dirty="0" smtClean="0">
                          <a:solidFill>
                            <a:srgbClr val="1F1F1F"/>
                          </a:solidFill>
                          <a:latin typeface="+mn-lt"/>
                          <a:ea typeface="Times New Roman" panose="02020603050405020304" pitchFamily="18" charset="0"/>
                        </a:rPr>
                        <a:t>Standard Cloud Recipe</a:t>
                      </a:r>
                      <a:r>
                        <a:rPr lang="en-US" sz="1400" b="0" dirty="0" smtClean="0">
                          <a:solidFill>
                            <a:srgbClr val="1F1F1F"/>
                          </a:solidFill>
                          <a:latin typeface="+mn-lt"/>
                          <a:ea typeface="Times New Roman" panose="02020603050405020304" pitchFamily="18" charset="0"/>
                        </a:rPr>
                        <a:t>: Utilizes Tesseract OCR library for text recognition within a Cloud Foundry application.</a:t>
                      </a:r>
                      <a:endParaRPr lang="en-US" sz="1400" b="0" dirty="0" smtClean="0">
                        <a:latin typeface="+mn-lt"/>
                        <a:ea typeface="Calibri" panose="020F0502020204030204" pitchFamily="34" charset="0"/>
                      </a:endParaRPr>
                    </a:p>
                    <a:p>
                      <a:pPr marL="0" marR="0" lvl="0" indent="0">
                        <a:lnSpc>
                          <a:spcPts val="1800"/>
                        </a:lnSpc>
                        <a:spcBef>
                          <a:spcPts val="0"/>
                        </a:spcBef>
                        <a:spcAft>
                          <a:spcPts val="0"/>
                        </a:spcAft>
                        <a:buSzPts val="1000"/>
                        <a:buFont typeface="Arial" panose="020B0604020202020204" pitchFamily="34" charset="0"/>
                        <a:buNone/>
                        <a:tabLst>
                          <a:tab pos="457200" algn="l"/>
                        </a:tabLst>
                      </a:pPr>
                      <a:endParaRPr lang="en-US" sz="1400" b="0" dirty="0" smtClean="0">
                        <a:latin typeface="+mn-lt"/>
                        <a:ea typeface="Calibri" panose="020F0502020204030204" pitchFamily="34" charset="0"/>
                      </a:endParaRPr>
                    </a:p>
                    <a:p>
                      <a:pPr marL="171450" marR="0" lvl="0" indent="-171450">
                        <a:lnSpc>
                          <a:spcPts val="1800"/>
                        </a:lnSpc>
                        <a:spcBef>
                          <a:spcPts val="0"/>
                        </a:spcBef>
                        <a:spcAft>
                          <a:spcPts val="0"/>
                        </a:spcAft>
                        <a:buSzPts val="1000"/>
                        <a:buFont typeface="Arial" panose="020B0604020202020204" pitchFamily="34" charset="0"/>
                        <a:buChar char="•"/>
                        <a:tabLst>
                          <a:tab pos="457200" algn="l"/>
                        </a:tabLst>
                      </a:pPr>
                      <a:r>
                        <a:rPr lang="en-US" sz="1400" b="1" dirty="0" smtClean="0">
                          <a:solidFill>
                            <a:srgbClr val="1F1F1F"/>
                          </a:solidFill>
                          <a:latin typeface="+mn-lt"/>
                          <a:ea typeface="Times New Roman" panose="02020603050405020304" pitchFamily="18" charset="0"/>
                        </a:rPr>
                        <a:t>Intel Optimized Cloud Recipe</a:t>
                      </a:r>
                      <a:r>
                        <a:rPr lang="en-US" sz="1400" b="0" dirty="0" smtClean="0">
                          <a:solidFill>
                            <a:srgbClr val="1F1F1F"/>
                          </a:solidFill>
                          <a:latin typeface="+mn-lt"/>
                          <a:ea typeface="Times New Roman" panose="02020603050405020304" pitchFamily="18" charset="0"/>
                        </a:rPr>
                        <a:t>: Leverages Intel® Media SDK with integrated </a:t>
                      </a:r>
                      <a:r>
                        <a:rPr lang="en-US" sz="1400" b="0" dirty="0" err="1" smtClean="0">
                          <a:solidFill>
                            <a:srgbClr val="1F1F1F"/>
                          </a:solidFill>
                          <a:latin typeface="+mn-lt"/>
                          <a:ea typeface="Times New Roman" panose="02020603050405020304" pitchFamily="18" charset="0"/>
                        </a:rPr>
                        <a:t>OpenCV</a:t>
                      </a:r>
                      <a:r>
                        <a:rPr lang="en-US" sz="1400" b="0" dirty="0" smtClean="0">
                          <a:solidFill>
                            <a:srgbClr val="1F1F1F"/>
                          </a:solidFill>
                          <a:latin typeface="+mn-lt"/>
                          <a:ea typeface="Times New Roman" panose="02020603050405020304" pitchFamily="18" charset="0"/>
                        </a:rPr>
                        <a:t> libraries and hardware acceleration features like Intel Deep Learning Boost (DL Boost) for text recognition and video processing.</a:t>
                      </a:r>
                      <a:endParaRPr lang="en-US" sz="1400" b="0" dirty="0">
                        <a:latin typeface="+mn-lt"/>
                        <a:ea typeface="Calibri" panose="020F0502020204030204" pitchFamily="34" charset="0"/>
                      </a:endParaRPr>
                    </a:p>
                  </a:txBody>
                  <a:tcPr/>
                </a:tc>
                <a:extLst>
                  <a:ext uri="{0D108BD9-81ED-4DB2-BD59-A6C34878D82A}">
                    <a16:rowId xmlns:a16="http://schemas.microsoft.com/office/drawing/2014/main" val="620937772"/>
                  </a:ext>
                </a:extLst>
              </a:tr>
              <a:tr h="10206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tx1"/>
                          </a:solidFill>
                          <a:latin typeface="+mn-lt"/>
                          <a:ea typeface="Calibri" panose="020F0502020204030204" pitchFamily="34" charset="0"/>
                        </a:rPr>
                        <a:t>Hardware:</a:t>
                      </a:r>
                    </a:p>
                  </a:txBody>
                  <a:tcPr/>
                </a:tc>
                <a:tc>
                  <a:txBody>
                    <a:bodyPr/>
                    <a:lstStyle/>
                    <a:p>
                      <a:pPr marL="171450" marR="0" lvl="0" indent="-171450">
                        <a:lnSpc>
                          <a:spcPts val="1800"/>
                        </a:lnSpc>
                        <a:spcBef>
                          <a:spcPts val="0"/>
                        </a:spcBef>
                        <a:spcAft>
                          <a:spcPts val="0"/>
                        </a:spcAft>
                        <a:buSzPts val="1000"/>
                        <a:buFont typeface="Arial" panose="020B0604020202020204" pitchFamily="34" charset="0"/>
                        <a:buChar char="•"/>
                        <a:tabLst>
                          <a:tab pos="457200" algn="l"/>
                        </a:tabLst>
                      </a:pPr>
                      <a:r>
                        <a:rPr lang="en-US" sz="1400" dirty="0" smtClean="0">
                          <a:solidFill>
                            <a:srgbClr val="1F1F1F"/>
                          </a:solidFill>
                          <a:latin typeface="+mn-lt"/>
                          <a:ea typeface="Times New Roman" panose="02020603050405020304" pitchFamily="18" charset="0"/>
                        </a:rPr>
                        <a:t>CPU: Intel Core i7-11800H @ 2.30GHz (8 cores, 16 threads)</a:t>
                      </a:r>
                    </a:p>
                    <a:p>
                      <a:pPr marL="171450" marR="0" lvl="0" indent="-171450">
                        <a:lnSpc>
                          <a:spcPts val="1800"/>
                        </a:lnSpc>
                        <a:spcBef>
                          <a:spcPts val="0"/>
                        </a:spcBef>
                        <a:spcAft>
                          <a:spcPts val="0"/>
                        </a:spcAft>
                        <a:buSzPts val="1000"/>
                        <a:buFont typeface="Arial" panose="020B0604020202020204" pitchFamily="34" charset="0"/>
                        <a:buChar char="•"/>
                        <a:tabLst>
                          <a:tab pos="457200" algn="l"/>
                        </a:tabLst>
                      </a:pPr>
                      <a:endParaRPr lang="en-US" sz="1400" dirty="0" smtClean="0">
                        <a:latin typeface="+mn-lt"/>
                        <a:ea typeface="Calibri" panose="020F0502020204030204" pitchFamily="34" charset="0"/>
                      </a:endParaRPr>
                    </a:p>
                    <a:p>
                      <a:pPr marL="171450" marR="0" lvl="0" indent="-171450">
                        <a:lnSpc>
                          <a:spcPts val="1800"/>
                        </a:lnSpc>
                        <a:spcBef>
                          <a:spcPts val="0"/>
                        </a:spcBef>
                        <a:spcAft>
                          <a:spcPts val="0"/>
                        </a:spcAft>
                        <a:buSzPts val="1000"/>
                        <a:buFont typeface="Arial" panose="020B0604020202020204" pitchFamily="34" charset="0"/>
                        <a:buChar char="•"/>
                        <a:tabLst>
                          <a:tab pos="457200" algn="l"/>
                        </a:tabLst>
                      </a:pPr>
                      <a:r>
                        <a:rPr lang="en-US" sz="1400" dirty="0" smtClean="0">
                          <a:solidFill>
                            <a:srgbClr val="1F1F1F"/>
                          </a:solidFill>
                          <a:latin typeface="+mn-lt"/>
                          <a:ea typeface="Times New Roman" panose="02020603050405020304" pitchFamily="18" charset="0"/>
                        </a:rPr>
                        <a:t>RAM: 16GB DDR4</a:t>
                      </a:r>
                    </a:p>
                    <a:p>
                      <a:pPr marL="0" marR="0" lvl="0" indent="0">
                        <a:lnSpc>
                          <a:spcPts val="1800"/>
                        </a:lnSpc>
                        <a:spcBef>
                          <a:spcPts val="0"/>
                        </a:spcBef>
                        <a:spcAft>
                          <a:spcPts val="0"/>
                        </a:spcAft>
                        <a:buSzPts val="1000"/>
                        <a:buFont typeface="Arial" panose="020B0604020202020204" pitchFamily="34" charset="0"/>
                        <a:buNone/>
                        <a:tabLst>
                          <a:tab pos="457200" algn="l"/>
                        </a:tabLst>
                      </a:pPr>
                      <a:endParaRPr lang="en-US" sz="1400" dirty="0" smtClean="0">
                        <a:latin typeface="+mn-lt"/>
                        <a:ea typeface="Calibri" panose="020F0502020204030204" pitchFamily="34" charset="0"/>
                      </a:endParaRPr>
                    </a:p>
                    <a:p>
                      <a:pPr marL="171450" marR="0" lvl="0" indent="-171450">
                        <a:lnSpc>
                          <a:spcPts val="1800"/>
                        </a:lnSpc>
                        <a:spcBef>
                          <a:spcPts val="0"/>
                        </a:spcBef>
                        <a:spcAft>
                          <a:spcPts val="0"/>
                        </a:spcAft>
                        <a:buSzPts val="1000"/>
                        <a:buFont typeface="Arial" panose="020B0604020202020204" pitchFamily="34" charset="0"/>
                        <a:buChar char="•"/>
                        <a:tabLst>
                          <a:tab pos="457200" algn="l"/>
                        </a:tabLst>
                      </a:pPr>
                      <a:r>
                        <a:rPr lang="en-US" sz="1400" dirty="0" smtClean="0">
                          <a:solidFill>
                            <a:srgbClr val="1F1F1F"/>
                          </a:solidFill>
                          <a:latin typeface="+mn-lt"/>
                          <a:ea typeface="Times New Roman" panose="02020603050405020304" pitchFamily="18" charset="0"/>
                        </a:rPr>
                        <a:t>Operating System: Ubuntu 22.04 LTS</a:t>
                      </a:r>
                      <a:endParaRPr lang="en-US" sz="1400" dirty="0">
                        <a:latin typeface="+mn-lt"/>
                        <a:ea typeface="Calibri" panose="020F0502020204030204" pitchFamily="34" charset="0"/>
                      </a:endParaRPr>
                    </a:p>
                  </a:txBody>
                  <a:tcPr/>
                </a:tc>
                <a:extLst>
                  <a:ext uri="{0D108BD9-81ED-4DB2-BD59-A6C34878D82A}">
                    <a16:rowId xmlns:a16="http://schemas.microsoft.com/office/drawing/2014/main" val="1465179071"/>
                  </a:ext>
                </a:extLst>
              </a:tr>
              <a:tr h="12848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tx1"/>
                          </a:solidFill>
                          <a:latin typeface="+mn-lt"/>
                          <a:ea typeface="Calibri" panose="020F0502020204030204" pitchFamily="34" charset="0"/>
                        </a:rPr>
                        <a:t>Measurements:</a:t>
                      </a:r>
                    </a:p>
                  </a:txBody>
                  <a:tcPr/>
                </a:tc>
                <a:tc>
                  <a:txBody>
                    <a:bodyPr/>
                    <a:lstStyle/>
                    <a:p>
                      <a:pPr marL="171450" marR="0" lvl="0" indent="-171450">
                        <a:lnSpc>
                          <a:spcPts val="1800"/>
                        </a:lnSpc>
                        <a:spcBef>
                          <a:spcPts val="0"/>
                        </a:spcBef>
                        <a:spcAft>
                          <a:spcPts val="0"/>
                        </a:spcAft>
                        <a:buSzPts val="1000"/>
                        <a:buFont typeface="Arial" panose="020B0604020202020204" pitchFamily="34" charset="0"/>
                        <a:buChar char="•"/>
                        <a:tabLst>
                          <a:tab pos="457200" algn="l"/>
                        </a:tabLst>
                      </a:pPr>
                      <a:r>
                        <a:rPr lang="en-US" sz="1400" dirty="0" smtClean="0">
                          <a:solidFill>
                            <a:srgbClr val="1F1F1F"/>
                          </a:solidFill>
                          <a:latin typeface="+mn-lt"/>
                          <a:ea typeface="Times New Roman" panose="02020603050405020304" pitchFamily="18" charset="0"/>
                        </a:rPr>
                        <a:t>CPU Usage: Average and peak percentages over a continuous 5-minute video captioning session.</a:t>
                      </a:r>
                    </a:p>
                    <a:p>
                      <a:pPr marL="0" marR="0" lvl="0" indent="0">
                        <a:lnSpc>
                          <a:spcPts val="1800"/>
                        </a:lnSpc>
                        <a:spcBef>
                          <a:spcPts val="0"/>
                        </a:spcBef>
                        <a:spcAft>
                          <a:spcPts val="0"/>
                        </a:spcAft>
                        <a:buSzPts val="1000"/>
                        <a:buFont typeface="Arial" panose="020B0604020202020204" pitchFamily="34" charset="0"/>
                        <a:buNone/>
                        <a:tabLst>
                          <a:tab pos="457200" algn="l"/>
                        </a:tabLst>
                      </a:pPr>
                      <a:endParaRPr lang="en-US" sz="1400" dirty="0" smtClean="0">
                        <a:solidFill>
                          <a:schemeClr val="dk1"/>
                        </a:solidFill>
                        <a:latin typeface="+mn-lt"/>
                        <a:ea typeface="Times New Roman" panose="02020603050405020304" pitchFamily="18" charset="0"/>
                      </a:endParaRPr>
                    </a:p>
                    <a:p>
                      <a:pPr marL="171450" marR="0" lvl="0" indent="-171450">
                        <a:lnSpc>
                          <a:spcPts val="1800"/>
                        </a:lnSpc>
                        <a:spcBef>
                          <a:spcPts val="0"/>
                        </a:spcBef>
                        <a:spcAft>
                          <a:spcPts val="0"/>
                        </a:spcAft>
                        <a:buSzPts val="1000"/>
                        <a:buFont typeface="Arial" panose="020B0604020202020204" pitchFamily="34" charset="0"/>
                        <a:buChar char="•"/>
                        <a:tabLst>
                          <a:tab pos="457200" algn="l"/>
                        </a:tabLst>
                      </a:pPr>
                      <a:r>
                        <a:rPr lang="en-US" sz="1400" dirty="0" smtClean="0">
                          <a:solidFill>
                            <a:srgbClr val="1F1F1F"/>
                          </a:solidFill>
                          <a:latin typeface="+mn-lt"/>
                          <a:ea typeface="Times New Roman" panose="02020603050405020304" pitchFamily="18" charset="0"/>
                        </a:rPr>
                        <a:t>Memory Usage: Maximum memory footprint observed during execution.</a:t>
                      </a:r>
                      <a:endParaRPr lang="en-US" sz="1400" dirty="0">
                        <a:latin typeface="+mn-lt"/>
                        <a:ea typeface="Calibri" panose="020F0502020204030204" pitchFamily="34" charset="0"/>
                      </a:endParaRPr>
                    </a:p>
                  </a:txBody>
                  <a:tcPr/>
                </a:tc>
                <a:extLst>
                  <a:ext uri="{0D108BD9-81ED-4DB2-BD59-A6C34878D82A}">
                    <a16:rowId xmlns:a16="http://schemas.microsoft.com/office/drawing/2014/main" val="3861522949"/>
                  </a:ext>
                </a:extLst>
              </a:tr>
            </a:tbl>
          </a:graphicData>
        </a:graphic>
      </p:graphicFrame>
    </p:spTree>
    <p:extLst>
      <p:ext uri="{BB962C8B-B14F-4D97-AF65-F5344CB8AC3E}">
        <p14:creationId xmlns:p14="http://schemas.microsoft.com/office/powerpoint/2010/main" val="378711157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AE577F39-B882-FB4F-BD46-95C2A231B68A}" type="slidenum">
              <a:rPr lang="en-US" smtClean="0"/>
              <a:t>71</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997815411"/>
              </p:ext>
            </p:extLst>
          </p:nvPr>
        </p:nvGraphicFramePr>
        <p:xfrm>
          <a:off x="489408" y="1197488"/>
          <a:ext cx="10515600" cy="2087470"/>
        </p:xfrm>
        <a:graphic>
          <a:graphicData uri="http://schemas.openxmlformats.org/drawingml/2006/table">
            <a:tbl>
              <a:tblPr firstRow="1" firstCol="1" bandRow="1">
                <a:tableStyleId>{5C22544A-7EE6-4342-B048-85BDC9FD1C3A}</a:tableStyleId>
              </a:tblPr>
              <a:tblGrid>
                <a:gridCol w="2628900">
                  <a:extLst>
                    <a:ext uri="{9D8B030D-6E8A-4147-A177-3AD203B41FA5}">
                      <a16:colId xmlns:a16="http://schemas.microsoft.com/office/drawing/2014/main" val="4041020943"/>
                    </a:ext>
                  </a:extLst>
                </a:gridCol>
                <a:gridCol w="2628900">
                  <a:extLst>
                    <a:ext uri="{9D8B030D-6E8A-4147-A177-3AD203B41FA5}">
                      <a16:colId xmlns:a16="http://schemas.microsoft.com/office/drawing/2014/main" val="2906301975"/>
                    </a:ext>
                  </a:extLst>
                </a:gridCol>
                <a:gridCol w="2628900">
                  <a:extLst>
                    <a:ext uri="{9D8B030D-6E8A-4147-A177-3AD203B41FA5}">
                      <a16:colId xmlns:a16="http://schemas.microsoft.com/office/drawing/2014/main" val="4197959322"/>
                    </a:ext>
                  </a:extLst>
                </a:gridCol>
                <a:gridCol w="2628900">
                  <a:extLst>
                    <a:ext uri="{9D8B030D-6E8A-4147-A177-3AD203B41FA5}">
                      <a16:colId xmlns:a16="http://schemas.microsoft.com/office/drawing/2014/main" val="4036391239"/>
                    </a:ext>
                  </a:extLst>
                </a:gridCol>
              </a:tblGrid>
              <a:tr h="483541">
                <a:tc>
                  <a:txBody>
                    <a:bodyPr/>
                    <a:lstStyle/>
                    <a:p>
                      <a:pPr marL="0" marR="0" algn="ctr">
                        <a:lnSpc>
                          <a:spcPts val="1500"/>
                        </a:lnSpc>
                        <a:spcBef>
                          <a:spcPts val="0"/>
                        </a:spcBef>
                        <a:spcAft>
                          <a:spcPts val="0"/>
                        </a:spcAft>
                      </a:pPr>
                      <a:r>
                        <a:rPr lang="en-US" sz="1600" dirty="0">
                          <a:effectLst/>
                          <a:latin typeface="+mn-lt"/>
                          <a:ea typeface="Times New Roman" panose="02020603050405020304" pitchFamily="18" charset="0"/>
                        </a:rPr>
                        <a:t>Metric</a:t>
                      </a:r>
                      <a:endParaRPr lang="en-US" sz="1600" dirty="0">
                        <a:effectLst/>
                        <a:latin typeface="+mn-lt"/>
                        <a:ea typeface="Calibri" panose="020F0502020204030204" pitchFamily="34" charset="0"/>
                      </a:endParaRPr>
                    </a:p>
                  </a:txBody>
                  <a:tcPr marL="152400" marR="152400" marT="176530" marB="176530" anchor="ctr"/>
                </a:tc>
                <a:tc>
                  <a:txBody>
                    <a:bodyPr/>
                    <a:lstStyle/>
                    <a:p>
                      <a:pPr marL="0" marR="0" algn="ctr">
                        <a:lnSpc>
                          <a:spcPts val="1500"/>
                        </a:lnSpc>
                        <a:spcBef>
                          <a:spcPts val="0"/>
                        </a:spcBef>
                        <a:spcAft>
                          <a:spcPts val="0"/>
                        </a:spcAft>
                      </a:pPr>
                      <a:r>
                        <a:rPr lang="en-US" sz="1600">
                          <a:effectLst/>
                          <a:latin typeface="+mn-lt"/>
                          <a:ea typeface="Times New Roman" panose="02020603050405020304" pitchFamily="18" charset="0"/>
                        </a:rPr>
                        <a:t>Standard Ccloud Recipe</a:t>
                      </a:r>
                      <a:endParaRPr lang="en-US" sz="1600">
                        <a:effectLst/>
                        <a:latin typeface="+mn-lt"/>
                        <a:ea typeface="Calibri" panose="020F0502020204030204" pitchFamily="34" charset="0"/>
                      </a:endParaRPr>
                    </a:p>
                  </a:txBody>
                  <a:tcPr marL="152400" marR="152400" marT="176530" marB="176530" anchor="ctr"/>
                </a:tc>
                <a:tc>
                  <a:txBody>
                    <a:bodyPr/>
                    <a:lstStyle/>
                    <a:p>
                      <a:pPr marL="0" marR="0" algn="ctr">
                        <a:lnSpc>
                          <a:spcPts val="1500"/>
                        </a:lnSpc>
                        <a:spcBef>
                          <a:spcPts val="0"/>
                        </a:spcBef>
                        <a:spcAft>
                          <a:spcPts val="0"/>
                        </a:spcAft>
                      </a:pPr>
                      <a:r>
                        <a:rPr lang="en-US" sz="1600" dirty="0">
                          <a:effectLst/>
                          <a:latin typeface="+mn-lt"/>
                          <a:ea typeface="Times New Roman" panose="02020603050405020304" pitchFamily="18" charset="0"/>
                        </a:rPr>
                        <a:t>Intel Optimized Recipe</a:t>
                      </a:r>
                      <a:endParaRPr lang="en-US" sz="1600" dirty="0">
                        <a:effectLst/>
                        <a:latin typeface="+mn-lt"/>
                        <a:ea typeface="Calibri" panose="020F0502020204030204" pitchFamily="34" charset="0"/>
                      </a:endParaRPr>
                    </a:p>
                  </a:txBody>
                  <a:tcPr marL="152400" marR="152400" marT="176530" marB="176530" anchor="ctr"/>
                </a:tc>
                <a:tc>
                  <a:txBody>
                    <a:bodyPr/>
                    <a:lstStyle/>
                    <a:p>
                      <a:pPr marL="0" marR="0" algn="ctr">
                        <a:lnSpc>
                          <a:spcPts val="1500"/>
                        </a:lnSpc>
                        <a:spcBef>
                          <a:spcPts val="0"/>
                        </a:spcBef>
                        <a:spcAft>
                          <a:spcPts val="0"/>
                        </a:spcAft>
                      </a:pPr>
                      <a:r>
                        <a:rPr lang="en-US" sz="1600" dirty="0">
                          <a:effectLst/>
                          <a:latin typeface="+mn-lt"/>
                          <a:ea typeface="Times New Roman" panose="02020603050405020304" pitchFamily="18" charset="0"/>
                        </a:rPr>
                        <a:t>Improvement</a:t>
                      </a:r>
                      <a:endParaRPr lang="en-US" sz="1600" dirty="0">
                        <a:effectLst/>
                        <a:latin typeface="+mn-lt"/>
                        <a:ea typeface="Calibri" panose="020F0502020204030204" pitchFamily="34" charset="0"/>
                      </a:endParaRPr>
                    </a:p>
                  </a:txBody>
                  <a:tcPr marL="152400" marR="152400" marT="176530" marB="176530" anchor="ctr"/>
                </a:tc>
                <a:extLst>
                  <a:ext uri="{0D108BD9-81ED-4DB2-BD59-A6C34878D82A}">
                    <a16:rowId xmlns:a16="http://schemas.microsoft.com/office/drawing/2014/main" val="3651773397"/>
                  </a:ext>
                </a:extLst>
              </a:tr>
              <a:tr h="526858">
                <a:tc>
                  <a:txBody>
                    <a:bodyPr/>
                    <a:lstStyle/>
                    <a:p>
                      <a:pPr marL="0" marR="0">
                        <a:lnSpc>
                          <a:spcPts val="1500"/>
                        </a:lnSpc>
                        <a:spcBef>
                          <a:spcPts val="0"/>
                        </a:spcBef>
                        <a:spcAft>
                          <a:spcPts val="0"/>
                        </a:spcAft>
                      </a:pPr>
                      <a:r>
                        <a:rPr lang="en-US" sz="1600" dirty="0">
                          <a:effectLst/>
                          <a:latin typeface="+mn-lt"/>
                          <a:ea typeface="Times New Roman" panose="02020603050405020304" pitchFamily="18" charset="0"/>
                        </a:rPr>
                        <a:t>Average CPU Usage</a:t>
                      </a:r>
                      <a:endParaRPr lang="en-US" sz="1600" dirty="0">
                        <a:effectLst/>
                        <a:latin typeface="+mn-lt"/>
                        <a:ea typeface="Calibri" panose="020F0502020204030204" pitchFamily="34" charset="0"/>
                      </a:endParaRPr>
                    </a:p>
                  </a:txBody>
                  <a:tcPr marL="152400" marR="152400" marT="152400" marB="152400" anchor="ctr"/>
                </a:tc>
                <a:tc>
                  <a:txBody>
                    <a:bodyPr/>
                    <a:lstStyle/>
                    <a:p>
                      <a:pPr marL="0" marR="0">
                        <a:lnSpc>
                          <a:spcPts val="1500"/>
                        </a:lnSpc>
                        <a:spcBef>
                          <a:spcPts val="0"/>
                        </a:spcBef>
                        <a:spcAft>
                          <a:spcPts val="0"/>
                        </a:spcAft>
                      </a:pPr>
                      <a:r>
                        <a:rPr lang="en-US" sz="1400" b="0">
                          <a:effectLst/>
                          <a:latin typeface="+mn-lt"/>
                          <a:ea typeface="Times New Roman" panose="02020603050405020304" pitchFamily="18" charset="0"/>
                        </a:rPr>
                        <a:t>82%</a:t>
                      </a:r>
                      <a:endParaRPr lang="en-US" sz="1400" b="0">
                        <a:effectLst/>
                        <a:latin typeface="+mn-lt"/>
                        <a:ea typeface="Calibri" panose="020F0502020204030204" pitchFamily="34" charset="0"/>
                      </a:endParaRPr>
                    </a:p>
                  </a:txBody>
                  <a:tcPr marL="152400" marR="152400" marT="152400" marB="152400" anchor="ctr"/>
                </a:tc>
                <a:tc>
                  <a:txBody>
                    <a:bodyPr/>
                    <a:lstStyle/>
                    <a:p>
                      <a:pPr marL="0" marR="0">
                        <a:lnSpc>
                          <a:spcPts val="1500"/>
                        </a:lnSpc>
                        <a:spcBef>
                          <a:spcPts val="0"/>
                        </a:spcBef>
                        <a:spcAft>
                          <a:spcPts val="0"/>
                        </a:spcAft>
                      </a:pPr>
                      <a:r>
                        <a:rPr lang="en-US" sz="1400" b="0">
                          <a:effectLst/>
                          <a:latin typeface="+mn-lt"/>
                          <a:ea typeface="Times New Roman" panose="02020603050405020304" pitchFamily="18" charset="0"/>
                        </a:rPr>
                        <a:t>65%</a:t>
                      </a:r>
                      <a:endParaRPr lang="en-US" sz="1400" b="0">
                        <a:effectLst/>
                        <a:latin typeface="+mn-lt"/>
                        <a:ea typeface="Calibri" panose="020F0502020204030204" pitchFamily="34" charset="0"/>
                      </a:endParaRPr>
                    </a:p>
                  </a:txBody>
                  <a:tcPr marL="152400" marR="152400" marT="152400" marB="152400" anchor="ctr"/>
                </a:tc>
                <a:tc>
                  <a:txBody>
                    <a:bodyPr/>
                    <a:lstStyle/>
                    <a:p>
                      <a:pPr marL="0" marR="0">
                        <a:lnSpc>
                          <a:spcPts val="1500"/>
                        </a:lnSpc>
                        <a:spcBef>
                          <a:spcPts val="0"/>
                        </a:spcBef>
                        <a:spcAft>
                          <a:spcPts val="0"/>
                        </a:spcAft>
                      </a:pPr>
                      <a:r>
                        <a:rPr lang="en-US" sz="1400" b="0">
                          <a:effectLst/>
                          <a:latin typeface="+mn-lt"/>
                          <a:ea typeface="Times New Roman" panose="02020603050405020304" pitchFamily="18" charset="0"/>
                        </a:rPr>
                        <a:t>17%</a:t>
                      </a:r>
                      <a:endParaRPr lang="en-US" sz="1400" b="0">
                        <a:effectLst/>
                        <a:latin typeface="+mn-lt"/>
                        <a:ea typeface="Calibri" panose="020F0502020204030204" pitchFamily="34" charset="0"/>
                      </a:endParaRPr>
                    </a:p>
                  </a:txBody>
                  <a:tcPr marL="152400" marR="152400" marT="152400" marB="152400" anchor="ctr"/>
                </a:tc>
                <a:extLst>
                  <a:ext uri="{0D108BD9-81ED-4DB2-BD59-A6C34878D82A}">
                    <a16:rowId xmlns:a16="http://schemas.microsoft.com/office/drawing/2014/main" val="3643145731"/>
                  </a:ext>
                </a:extLst>
              </a:tr>
              <a:tr h="515783">
                <a:tc>
                  <a:txBody>
                    <a:bodyPr/>
                    <a:lstStyle/>
                    <a:p>
                      <a:pPr marL="0" marR="0">
                        <a:lnSpc>
                          <a:spcPts val="1500"/>
                        </a:lnSpc>
                        <a:spcBef>
                          <a:spcPts val="0"/>
                        </a:spcBef>
                        <a:spcAft>
                          <a:spcPts val="0"/>
                        </a:spcAft>
                      </a:pPr>
                      <a:r>
                        <a:rPr lang="en-US" sz="1600" dirty="0">
                          <a:effectLst/>
                          <a:latin typeface="+mn-lt"/>
                          <a:ea typeface="Times New Roman" panose="02020603050405020304" pitchFamily="18" charset="0"/>
                        </a:rPr>
                        <a:t>Peak CPU Usage</a:t>
                      </a:r>
                      <a:endParaRPr lang="en-US" sz="1600" dirty="0">
                        <a:effectLst/>
                        <a:latin typeface="+mn-lt"/>
                        <a:ea typeface="Calibri" panose="020F0502020204030204" pitchFamily="34" charset="0"/>
                      </a:endParaRPr>
                    </a:p>
                  </a:txBody>
                  <a:tcPr marL="152400" marR="152400" marT="152400" marB="152400" anchor="ctr"/>
                </a:tc>
                <a:tc>
                  <a:txBody>
                    <a:bodyPr/>
                    <a:lstStyle/>
                    <a:p>
                      <a:pPr marL="0" marR="0">
                        <a:lnSpc>
                          <a:spcPts val="1500"/>
                        </a:lnSpc>
                        <a:spcBef>
                          <a:spcPts val="0"/>
                        </a:spcBef>
                        <a:spcAft>
                          <a:spcPts val="0"/>
                        </a:spcAft>
                      </a:pPr>
                      <a:r>
                        <a:rPr lang="en-US" sz="1400" b="0" dirty="0">
                          <a:effectLst/>
                          <a:latin typeface="+mn-lt"/>
                          <a:ea typeface="Times New Roman" panose="02020603050405020304" pitchFamily="18" charset="0"/>
                        </a:rPr>
                        <a:t>95%</a:t>
                      </a:r>
                      <a:endParaRPr lang="en-US" sz="1400" b="0" dirty="0">
                        <a:effectLst/>
                        <a:latin typeface="+mn-lt"/>
                        <a:ea typeface="Calibri" panose="020F0502020204030204" pitchFamily="34" charset="0"/>
                      </a:endParaRPr>
                    </a:p>
                  </a:txBody>
                  <a:tcPr marL="152400" marR="152400" marT="152400" marB="152400" anchor="ctr"/>
                </a:tc>
                <a:tc>
                  <a:txBody>
                    <a:bodyPr/>
                    <a:lstStyle/>
                    <a:p>
                      <a:pPr marL="0" marR="0">
                        <a:lnSpc>
                          <a:spcPts val="1500"/>
                        </a:lnSpc>
                        <a:spcBef>
                          <a:spcPts val="0"/>
                        </a:spcBef>
                        <a:spcAft>
                          <a:spcPts val="0"/>
                        </a:spcAft>
                      </a:pPr>
                      <a:r>
                        <a:rPr lang="en-US" sz="1400" b="0" dirty="0">
                          <a:effectLst/>
                          <a:latin typeface="+mn-lt"/>
                          <a:ea typeface="Times New Roman" panose="02020603050405020304" pitchFamily="18" charset="0"/>
                        </a:rPr>
                        <a:t>78%</a:t>
                      </a:r>
                      <a:endParaRPr lang="en-US" sz="1400" b="0" dirty="0">
                        <a:effectLst/>
                        <a:latin typeface="+mn-lt"/>
                        <a:ea typeface="Calibri" panose="020F0502020204030204" pitchFamily="34" charset="0"/>
                      </a:endParaRPr>
                    </a:p>
                  </a:txBody>
                  <a:tcPr marL="152400" marR="152400" marT="152400" marB="152400" anchor="ctr"/>
                </a:tc>
                <a:tc>
                  <a:txBody>
                    <a:bodyPr/>
                    <a:lstStyle/>
                    <a:p>
                      <a:pPr marL="0" marR="0">
                        <a:lnSpc>
                          <a:spcPts val="1500"/>
                        </a:lnSpc>
                        <a:spcBef>
                          <a:spcPts val="0"/>
                        </a:spcBef>
                        <a:spcAft>
                          <a:spcPts val="0"/>
                        </a:spcAft>
                      </a:pPr>
                      <a:r>
                        <a:rPr lang="en-US" sz="1400" b="0" dirty="0">
                          <a:effectLst/>
                          <a:latin typeface="+mn-lt"/>
                          <a:ea typeface="Times New Roman" panose="02020603050405020304" pitchFamily="18" charset="0"/>
                        </a:rPr>
                        <a:t>17%</a:t>
                      </a:r>
                      <a:endParaRPr lang="en-US" sz="1400" b="0" dirty="0">
                        <a:effectLst/>
                        <a:latin typeface="+mn-lt"/>
                        <a:ea typeface="Calibri" panose="020F0502020204030204" pitchFamily="34" charset="0"/>
                      </a:endParaRPr>
                    </a:p>
                  </a:txBody>
                  <a:tcPr marL="152400" marR="152400" marT="152400" marB="152400" anchor="ctr"/>
                </a:tc>
                <a:extLst>
                  <a:ext uri="{0D108BD9-81ED-4DB2-BD59-A6C34878D82A}">
                    <a16:rowId xmlns:a16="http://schemas.microsoft.com/office/drawing/2014/main" val="458025324"/>
                  </a:ext>
                </a:extLst>
              </a:tr>
              <a:tr h="457954">
                <a:tc>
                  <a:txBody>
                    <a:bodyPr/>
                    <a:lstStyle/>
                    <a:p>
                      <a:pPr marL="0" marR="0">
                        <a:lnSpc>
                          <a:spcPts val="1500"/>
                        </a:lnSpc>
                        <a:spcBef>
                          <a:spcPts val="0"/>
                        </a:spcBef>
                        <a:spcAft>
                          <a:spcPts val="0"/>
                        </a:spcAft>
                      </a:pPr>
                      <a:r>
                        <a:rPr lang="en-US" sz="1600" dirty="0">
                          <a:effectLst/>
                          <a:latin typeface="+mn-lt"/>
                          <a:ea typeface="Times New Roman" panose="02020603050405020304" pitchFamily="18" charset="0"/>
                        </a:rPr>
                        <a:t>Maximum Memory Usage</a:t>
                      </a:r>
                      <a:endParaRPr lang="en-US" sz="1600" dirty="0">
                        <a:effectLst/>
                        <a:latin typeface="+mn-lt"/>
                        <a:ea typeface="Calibri" panose="020F0502020204030204" pitchFamily="34" charset="0"/>
                      </a:endParaRPr>
                    </a:p>
                  </a:txBody>
                  <a:tcPr marL="152400" marR="152400" marT="152400" marB="152400" anchor="ctr"/>
                </a:tc>
                <a:tc>
                  <a:txBody>
                    <a:bodyPr/>
                    <a:lstStyle/>
                    <a:p>
                      <a:pPr marL="0" marR="0">
                        <a:lnSpc>
                          <a:spcPts val="1500"/>
                        </a:lnSpc>
                        <a:spcBef>
                          <a:spcPts val="0"/>
                        </a:spcBef>
                        <a:spcAft>
                          <a:spcPts val="0"/>
                        </a:spcAft>
                      </a:pPr>
                      <a:r>
                        <a:rPr lang="en-US" sz="1400" b="0">
                          <a:effectLst/>
                          <a:latin typeface="+mn-lt"/>
                          <a:ea typeface="Times New Roman" panose="02020603050405020304" pitchFamily="18" charset="0"/>
                        </a:rPr>
                        <a:t>850 MB</a:t>
                      </a:r>
                      <a:endParaRPr lang="en-US" sz="1400" b="0">
                        <a:effectLst/>
                        <a:latin typeface="+mn-lt"/>
                        <a:ea typeface="Calibri" panose="020F0502020204030204" pitchFamily="34" charset="0"/>
                      </a:endParaRPr>
                    </a:p>
                  </a:txBody>
                  <a:tcPr marL="152400" marR="152400" marT="152400" marB="152400" anchor="ctr"/>
                </a:tc>
                <a:tc>
                  <a:txBody>
                    <a:bodyPr/>
                    <a:lstStyle/>
                    <a:p>
                      <a:pPr marL="0" marR="0">
                        <a:lnSpc>
                          <a:spcPts val="1500"/>
                        </a:lnSpc>
                        <a:spcBef>
                          <a:spcPts val="0"/>
                        </a:spcBef>
                        <a:spcAft>
                          <a:spcPts val="0"/>
                        </a:spcAft>
                      </a:pPr>
                      <a:r>
                        <a:rPr lang="en-US" sz="1400" b="0">
                          <a:effectLst/>
                          <a:latin typeface="+mn-lt"/>
                          <a:ea typeface="Times New Roman" panose="02020603050405020304" pitchFamily="18" charset="0"/>
                        </a:rPr>
                        <a:t>720 MB</a:t>
                      </a:r>
                      <a:endParaRPr lang="en-US" sz="1400" b="0">
                        <a:effectLst/>
                        <a:latin typeface="+mn-lt"/>
                        <a:ea typeface="Calibri" panose="020F0502020204030204" pitchFamily="34" charset="0"/>
                      </a:endParaRPr>
                    </a:p>
                  </a:txBody>
                  <a:tcPr marL="152400" marR="152400" marT="152400" marB="152400" anchor="ctr"/>
                </a:tc>
                <a:tc>
                  <a:txBody>
                    <a:bodyPr/>
                    <a:lstStyle/>
                    <a:p>
                      <a:pPr marL="0" marR="0">
                        <a:lnSpc>
                          <a:spcPts val="1500"/>
                        </a:lnSpc>
                        <a:spcBef>
                          <a:spcPts val="0"/>
                        </a:spcBef>
                        <a:spcAft>
                          <a:spcPts val="0"/>
                        </a:spcAft>
                      </a:pPr>
                      <a:r>
                        <a:rPr lang="en-US" sz="1400" b="0" dirty="0">
                          <a:effectLst/>
                          <a:latin typeface="+mn-lt"/>
                          <a:ea typeface="Times New Roman" panose="02020603050405020304" pitchFamily="18" charset="0"/>
                        </a:rPr>
                        <a:t>15%</a:t>
                      </a:r>
                      <a:endParaRPr lang="en-US" sz="1400" b="0" dirty="0">
                        <a:effectLst/>
                        <a:latin typeface="+mn-lt"/>
                        <a:ea typeface="Calibri" panose="020F0502020204030204" pitchFamily="34" charset="0"/>
                      </a:endParaRPr>
                    </a:p>
                  </a:txBody>
                  <a:tcPr marL="152400" marR="152400" marT="152400" marB="152400" anchor="ctr"/>
                </a:tc>
                <a:extLst>
                  <a:ext uri="{0D108BD9-81ED-4DB2-BD59-A6C34878D82A}">
                    <a16:rowId xmlns:a16="http://schemas.microsoft.com/office/drawing/2014/main" val="4100078451"/>
                  </a:ext>
                </a:extLst>
              </a:tr>
            </a:tbl>
          </a:graphicData>
        </a:graphic>
      </p:graphicFrame>
      <p:sp>
        <p:nvSpPr>
          <p:cNvPr id="9" name="Rectangle 8"/>
          <p:cNvSpPr/>
          <p:nvPr/>
        </p:nvSpPr>
        <p:spPr>
          <a:xfrm>
            <a:off x="489408" y="3612932"/>
            <a:ext cx="10803903" cy="3108543"/>
          </a:xfrm>
          <a:prstGeom prst="rect">
            <a:avLst/>
          </a:prstGeom>
        </p:spPr>
        <p:txBody>
          <a:bodyPr wrap="square">
            <a:spAutoFit/>
          </a:bodyPr>
          <a:lstStyle/>
          <a:p>
            <a:r>
              <a:rPr lang="en-US" sz="1400" dirty="0" smtClean="0"/>
              <a:t>Explanation</a:t>
            </a:r>
            <a:r>
              <a:rPr lang="en-US" sz="1400" dirty="0"/>
              <a:t>:</a:t>
            </a:r>
          </a:p>
          <a:p>
            <a:pPr lvl="0"/>
            <a:r>
              <a:rPr lang="en-US" sz="1400" dirty="0"/>
              <a:t> </a:t>
            </a:r>
          </a:p>
          <a:p>
            <a:pPr marL="285750" lvl="0" indent="-285750">
              <a:buFont typeface="Arial" panose="020B0604020202020204" pitchFamily="34" charset="0"/>
              <a:buChar char="•"/>
            </a:pPr>
            <a:r>
              <a:rPr lang="en-US" sz="1400" dirty="0"/>
              <a:t>CPU Usage: Intel Optimized </a:t>
            </a:r>
            <a:r>
              <a:rPr lang="en-US" sz="1400" dirty="0" err="1"/>
              <a:t>Ccloud</a:t>
            </a:r>
            <a:r>
              <a:rPr lang="en-US" sz="1400" dirty="0"/>
              <a:t> Recipe shows a significant reduction in average and peak CPU usage compared to the standard recipe. This is primarily due to: </a:t>
            </a:r>
            <a:endParaRPr lang="en-US" sz="1400" dirty="0" smtClean="0"/>
          </a:p>
          <a:p>
            <a:pPr marL="742950" lvl="1" indent="-285750">
              <a:buFont typeface="Arial" panose="020B0604020202020204" pitchFamily="34" charset="0"/>
              <a:buChar char="•"/>
            </a:pPr>
            <a:r>
              <a:rPr lang="en-US" sz="1400" dirty="0" smtClean="0"/>
              <a:t>Hardware acceleration: Intel Media SDK leverages DL Boost and other hardware features to accelerate video processing and OCR tasks, reducing CPU workload.</a:t>
            </a:r>
          </a:p>
          <a:p>
            <a:pPr marL="742950" lvl="1" indent="-285750">
              <a:buFont typeface="Arial" panose="020B0604020202020204" pitchFamily="34" charset="0"/>
              <a:buChar char="•"/>
            </a:pPr>
            <a:r>
              <a:rPr lang="en-US" sz="1400" dirty="0" smtClean="0"/>
              <a:t>Optimized libraries: </a:t>
            </a:r>
            <a:r>
              <a:rPr lang="en-US" sz="1400" dirty="0" err="1" smtClean="0"/>
              <a:t>OpenCV</a:t>
            </a:r>
            <a:r>
              <a:rPr lang="en-US" sz="1400" dirty="0" smtClean="0"/>
              <a:t> offers efficient algorithms for video analysis and frame processing, contributing to lower CPU consumption.</a:t>
            </a:r>
          </a:p>
          <a:p>
            <a:pPr lvl="1"/>
            <a:endParaRPr lang="en-US" sz="1400" dirty="0"/>
          </a:p>
          <a:p>
            <a:pPr marL="285750" lvl="0" indent="-285750">
              <a:buFont typeface="Arial" panose="020B0604020202020204" pitchFamily="34" charset="0"/>
              <a:buChar char="•"/>
            </a:pPr>
            <a:r>
              <a:rPr lang="en-US" sz="1400" dirty="0"/>
              <a:t>Memory Usage: While the memory usage reduction is moderate, the Intel Optimized recipe still manages to be slightly more efficient due to optimized memory management within its libraries.</a:t>
            </a:r>
          </a:p>
          <a:p>
            <a:pPr lvl="0"/>
            <a:endParaRPr lang="en-US" sz="1400" dirty="0"/>
          </a:p>
          <a:p>
            <a:pPr marL="285750" lvl="0" indent="-285750">
              <a:buFont typeface="Arial" panose="020B0604020202020204" pitchFamily="34" charset="0"/>
              <a:buChar char="•"/>
            </a:pPr>
            <a:r>
              <a:rPr lang="en-US" sz="1400" dirty="0"/>
              <a:t>Overall Performance: Intel Optimized </a:t>
            </a:r>
            <a:r>
              <a:rPr lang="en-US" sz="1400" dirty="0" err="1"/>
              <a:t>Ccloud</a:t>
            </a:r>
            <a:r>
              <a:rPr lang="en-US" sz="1400" dirty="0"/>
              <a:t> Recipe achieves smoother video captioning with lower CPU and memory utilization, potentially leading to reduced costs on cloud resources.</a:t>
            </a:r>
          </a:p>
          <a:p>
            <a:pPr lvl="0"/>
            <a:r>
              <a:rPr lang="en-US" sz="1400" dirty="0"/>
              <a:t> </a:t>
            </a:r>
          </a:p>
        </p:txBody>
      </p:sp>
    </p:spTree>
    <p:extLst>
      <p:ext uri="{BB962C8B-B14F-4D97-AF65-F5344CB8AC3E}">
        <p14:creationId xmlns:p14="http://schemas.microsoft.com/office/powerpoint/2010/main" val="173289598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AE577F39-B882-FB4F-BD46-95C2A231B68A}" type="slidenum">
              <a:rPr lang="en-US" smtClean="0"/>
              <a:t>72</a:t>
            </a:fld>
            <a:endParaRPr lang="en-US"/>
          </a:p>
        </p:txBody>
      </p:sp>
      <p:sp>
        <p:nvSpPr>
          <p:cNvPr id="4" name="Title 1"/>
          <p:cNvSpPr>
            <a:spLocks noGrp="1"/>
          </p:cNvSpPr>
          <p:nvPr>
            <p:ph type="title"/>
          </p:nvPr>
        </p:nvSpPr>
        <p:spPr>
          <a:xfrm>
            <a:off x="727043" y="386499"/>
            <a:ext cx="10515600" cy="1325563"/>
          </a:xfrm>
        </p:spPr>
        <p:txBody>
          <a:bodyPr/>
          <a:lstStyle/>
          <a:p>
            <a:r>
              <a:rPr lang="en-US" dirty="0" smtClean="0"/>
              <a:t>Other Players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83137187"/>
              </p:ext>
            </p:extLst>
          </p:nvPr>
        </p:nvGraphicFramePr>
        <p:xfrm>
          <a:off x="838200" y="1027521"/>
          <a:ext cx="10943340" cy="5267960"/>
        </p:xfrm>
        <a:graphic>
          <a:graphicData uri="http://schemas.openxmlformats.org/drawingml/2006/table">
            <a:tbl>
              <a:tblPr firstRow="1" bandRow="1">
                <a:tableStyleId>{5C22544A-7EE6-4342-B048-85BDC9FD1C3A}</a:tableStyleId>
              </a:tblPr>
              <a:tblGrid>
                <a:gridCol w="2188668">
                  <a:extLst>
                    <a:ext uri="{9D8B030D-6E8A-4147-A177-3AD203B41FA5}">
                      <a16:colId xmlns:a16="http://schemas.microsoft.com/office/drawing/2014/main" val="3542045211"/>
                    </a:ext>
                  </a:extLst>
                </a:gridCol>
                <a:gridCol w="2188668">
                  <a:extLst>
                    <a:ext uri="{9D8B030D-6E8A-4147-A177-3AD203B41FA5}">
                      <a16:colId xmlns:a16="http://schemas.microsoft.com/office/drawing/2014/main" val="4006548470"/>
                    </a:ext>
                  </a:extLst>
                </a:gridCol>
                <a:gridCol w="2188668">
                  <a:extLst>
                    <a:ext uri="{9D8B030D-6E8A-4147-A177-3AD203B41FA5}">
                      <a16:colId xmlns:a16="http://schemas.microsoft.com/office/drawing/2014/main" val="2832032999"/>
                    </a:ext>
                  </a:extLst>
                </a:gridCol>
                <a:gridCol w="2188668">
                  <a:extLst>
                    <a:ext uri="{9D8B030D-6E8A-4147-A177-3AD203B41FA5}">
                      <a16:colId xmlns:a16="http://schemas.microsoft.com/office/drawing/2014/main" val="3793366561"/>
                    </a:ext>
                  </a:extLst>
                </a:gridCol>
                <a:gridCol w="2188668">
                  <a:extLst>
                    <a:ext uri="{9D8B030D-6E8A-4147-A177-3AD203B41FA5}">
                      <a16:colId xmlns:a16="http://schemas.microsoft.com/office/drawing/2014/main" val="408120529"/>
                    </a:ext>
                  </a:extLst>
                </a:gridCol>
              </a:tblGrid>
              <a:tr h="509520">
                <a:tc>
                  <a:txBody>
                    <a:bodyPr/>
                    <a:lstStyle/>
                    <a:p>
                      <a:pPr marL="0" marR="0" algn="ctr">
                        <a:lnSpc>
                          <a:spcPts val="1500"/>
                        </a:lnSpc>
                        <a:spcBef>
                          <a:spcPts val="0"/>
                        </a:spcBef>
                        <a:spcAft>
                          <a:spcPts val="0"/>
                        </a:spcAft>
                      </a:pPr>
                      <a:r>
                        <a:rPr lang="en-US" sz="1600" dirty="0" smtClean="0">
                          <a:effectLst/>
                          <a:latin typeface="+mn-lt"/>
                          <a:ea typeface="Calibri" panose="020F0502020204030204" pitchFamily="34" charset="0"/>
                        </a:rPr>
                        <a:t>Players</a:t>
                      </a:r>
                      <a:endParaRPr lang="en-US" sz="1600" dirty="0">
                        <a:effectLst/>
                        <a:latin typeface="+mn-lt"/>
                        <a:ea typeface="Calibri" panose="020F0502020204030204" pitchFamily="34" charset="0"/>
                      </a:endParaRPr>
                    </a:p>
                  </a:txBody>
                  <a:tcPr marL="152400" marR="152400" marT="176530" marB="176530" anchor="ctr"/>
                </a:tc>
                <a:tc>
                  <a:txBody>
                    <a:bodyPr/>
                    <a:lstStyle/>
                    <a:p>
                      <a:pPr marL="0" marR="0" algn="ctr">
                        <a:lnSpc>
                          <a:spcPts val="1500"/>
                        </a:lnSpc>
                        <a:spcBef>
                          <a:spcPts val="0"/>
                        </a:spcBef>
                        <a:spcAft>
                          <a:spcPts val="0"/>
                        </a:spcAft>
                      </a:pPr>
                      <a:r>
                        <a:rPr lang="en-US" sz="1600" dirty="0">
                          <a:effectLst/>
                          <a:latin typeface="+mn-lt"/>
                          <a:ea typeface="Times New Roman" panose="02020603050405020304" pitchFamily="18" charset="0"/>
                        </a:rPr>
                        <a:t>Description</a:t>
                      </a:r>
                      <a:endParaRPr lang="en-US" sz="1600" dirty="0">
                        <a:effectLst/>
                        <a:latin typeface="+mn-lt"/>
                        <a:ea typeface="Calibri" panose="020F0502020204030204" pitchFamily="34" charset="0"/>
                      </a:endParaRPr>
                    </a:p>
                  </a:txBody>
                  <a:tcPr marL="152400" marR="152400" marT="176530" marB="176530" anchor="ctr"/>
                </a:tc>
                <a:tc>
                  <a:txBody>
                    <a:bodyPr/>
                    <a:lstStyle/>
                    <a:p>
                      <a:pPr marL="0" marR="0" algn="ctr">
                        <a:lnSpc>
                          <a:spcPts val="1500"/>
                        </a:lnSpc>
                        <a:spcBef>
                          <a:spcPts val="0"/>
                        </a:spcBef>
                        <a:spcAft>
                          <a:spcPts val="0"/>
                        </a:spcAft>
                      </a:pPr>
                      <a:r>
                        <a:rPr lang="en-US" sz="1600" dirty="0">
                          <a:effectLst/>
                          <a:latin typeface="+mn-lt"/>
                          <a:ea typeface="Times New Roman" panose="02020603050405020304" pitchFamily="18" charset="0"/>
                        </a:rPr>
                        <a:t>Strengths</a:t>
                      </a:r>
                      <a:endParaRPr lang="en-US" sz="1600" dirty="0">
                        <a:effectLst/>
                        <a:latin typeface="+mn-lt"/>
                        <a:ea typeface="Calibri" panose="020F0502020204030204" pitchFamily="34" charset="0"/>
                      </a:endParaRPr>
                    </a:p>
                  </a:txBody>
                  <a:tcPr marL="152400" marR="152400" marT="176530" marB="176530" anchor="ctr"/>
                </a:tc>
                <a:tc>
                  <a:txBody>
                    <a:bodyPr/>
                    <a:lstStyle/>
                    <a:p>
                      <a:pPr marL="0" marR="0" algn="ctr">
                        <a:lnSpc>
                          <a:spcPts val="1500"/>
                        </a:lnSpc>
                        <a:spcBef>
                          <a:spcPts val="0"/>
                        </a:spcBef>
                        <a:spcAft>
                          <a:spcPts val="0"/>
                        </a:spcAft>
                      </a:pPr>
                      <a:r>
                        <a:rPr lang="en-US" sz="1600" dirty="0">
                          <a:effectLst/>
                          <a:latin typeface="+mn-lt"/>
                          <a:ea typeface="Times New Roman" panose="02020603050405020304" pitchFamily="18" charset="0"/>
                        </a:rPr>
                        <a:t>Weaknesses</a:t>
                      </a:r>
                      <a:endParaRPr lang="en-US" sz="1600" dirty="0">
                        <a:effectLst/>
                        <a:latin typeface="+mn-lt"/>
                        <a:ea typeface="Calibri" panose="020F0502020204030204" pitchFamily="34" charset="0"/>
                      </a:endParaRPr>
                    </a:p>
                  </a:txBody>
                  <a:tcPr marL="152400" marR="152400" marT="176530" marB="176530" anchor="ctr"/>
                </a:tc>
                <a:tc>
                  <a:txBody>
                    <a:bodyPr/>
                    <a:lstStyle/>
                    <a:p>
                      <a:pPr marL="0" marR="0" algn="ctr">
                        <a:lnSpc>
                          <a:spcPts val="1500"/>
                        </a:lnSpc>
                        <a:spcBef>
                          <a:spcPts val="0"/>
                        </a:spcBef>
                        <a:spcAft>
                          <a:spcPts val="0"/>
                        </a:spcAft>
                      </a:pPr>
                      <a:r>
                        <a:rPr lang="en-US" sz="1600" dirty="0">
                          <a:effectLst/>
                          <a:latin typeface="+mn-lt"/>
                          <a:ea typeface="Times New Roman" panose="02020603050405020304" pitchFamily="18" charset="0"/>
                        </a:rPr>
                        <a:t>Use Cases</a:t>
                      </a:r>
                      <a:endParaRPr lang="en-US" sz="1600" dirty="0">
                        <a:effectLst/>
                        <a:latin typeface="+mn-lt"/>
                        <a:ea typeface="Calibri" panose="020F0502020204030204" pitchFamily="34" charset="0"/>
                      </a:endParaRPr>
                    </a:p>
                  </a:txBody>
                  <a:tcPr marL="152400" marR="152400" marT="176530" marB="176530" anchor="ctr"/>
                </a:tc>
                <a:extLst>
                  <a:ext uri="{0D108BD9-81ED-4DB2-BD59-A6C34878D82A}">
                    <a16:rowId xmlns:a16="http://schemas.microsoft.com/office/drawing/2014/main" val="3095514466"/>
                  </a:ext>
                </a:extLst>
              </a:tr>
              <a:tr h="828540">
                <a:tc>
                  <a:txBody>
                    <a:bodyPr/>
                    <a:lstStyle/>
                    <a:p>
                      <a:pPr marL="0" marR="0">
                        <a:lnSpc>
                          <a:spcPts val="1500"/>
                        </a:lnSpc>
                        <a:spcBef>
                          <a:spcPts val="0"/>
                        </a:spcBef>
                        <a:spcAft>
                          <a:spcPts val="0"/>
                        </a:spcAft>
                      </a:pPr>
                      <a:r>
                        <a:rPr lang="en-US" sz="1200" dirty="0">
                          <a:effectLst/>
                          <a:latin typeface="+mn-lt"/>
                          <a:ea typeface="Times New Roman" panose="02020603050405020304" pitchFamily="18" charset="0"/>
                        </a:rPr>
                        <a:t>AWS </a:t>
                      </a:r>
                      <a:r>
                        <a:rPr lang="en-US" sz="1200" dirty="0" err="1">
                          <a:effectLst/>
                          <a:latin typeface="+mn-lt"/>
                          <a:ea typeface="Times New Roman" panose="02020603050405020304" pitchFamily="18" charset="0"/>
                        </a:rPr>
                        <a:t>CloudFormation</a:t>
                      </a:r>
                      <a:r>
                        <a:rPr lang="en-US" sz="1200" dirty="0">
                          <a:effectLst/>
                          <a:latin typeface="+mn-lt"/>
                          <a:ea typeface="Times New Roman" panose="02020603050405020304" pitchFamily="18" charset="0"/>
                        </a:rPr>
                        <a:t> &amp; Templates</a:t>
                      </a:r>
                      <a:endParaRPr lang="en-US" sz="1200" dirty="0">
                        <a:effectLst/>
                        <a:latin typeface="+mn-lt"/>
                        <a:ea typeface="Calibri" panose="020F0502020204030204" pitchFamily="34" charset="0"/>
                      </a:endParaRPr>
                    </a:p>
                  </a:txBody>
                  <a:tcPr marL="152400" marR="152400" marT="152400" marB="152400" anchor="ctr"/>
                </a:tc>
                <a:tc>
                  <a:txBody>
                    <a:bodyPr/>
                    <a:lstStyle/>
                    <a:p>
                      <a:pPr marL="0" marR="0">
                        <a:lnSpc>
                          <a:spcPts val="1500"/>
                        </a:lnSpc>
                        <a:spcBef>
                          <a:spcPts val="0"/>
                        </a:spcBef>
                        <a:spcAft>
                          <a:spcPts val="0"/>
                        </a:spcAft>
                      </a:pPr>
                      <a:r>
                        <a:rPr lang="en-US" sz="1200">
                          <a:effectLst/>
                          <a:latin typeface="+mn-lt"/>
                          <a:ea typeface="Times New Roman" panose="02020603050405020304" pitchFamily="18" charset="0"/>
                        </a:rPr>
                        <a:t>Built-in AWS resource configuration and automation tool.</a:t>
                      </a:r>
                      <a:endParaRPr lang="en-US" sz="1200">
                        <a:effectLst/>
                        <a:latin typeface="+mn-lt"/>
                        <a:ea typeface="Calibri" panose="020F0502020204030204" pitchFamily="34" charset="0"/>
                      </a:endParaRPr>
                    </a:p>
                  </a:txBody>
                  <a:tcPr marL="152400" marR="152400" marT="152400" marB="152400" anchor="ctr"/>
                </a:tc>
                <a:tc>
                  <a:txBody>
                    <a:bodyPr/>
                    <a:lstStyle/>
                    <a:p>
                      <a:pPr marL="171450" marR="0" indent="-171450">
                        <a:lnSpc>
                          <a:spcPts val="1500"/>
                        </a:lnSpc>
                        <a:spcBef>
                          <a:spcPts val="0"/>
                        </a:spcBef>
                        <a:spcAft>
                          <a:spcPts val="0"/>
                        </a:spcAft>
                        <a:buFont typeface="Arial" panose="020B0604020202020204" pitchFamily="34" charset="0"/>
                        <a:buChar char="•"/>
                      </a:pPr>
                      <a:r>
                        <a:rPr lang="en-US" sz="1200" dirty="0" smtClean="0">
                          <a:effectLst/>
                          <a:latin typeface="+mn-lt"/>
                          <a:ea typeface="Times New Roman" panose="02020603050405020304" pitchFamily="18" charset="0"/>
                        </a:rPr>
                        <a:t>Deep </a:t>
                      </a:r>
                      <a:r>
                        <a:rPr lang="en-US" sz="1200" dirty="0">
                          <a:effectLst/>
                          <a:latin typeface="+mn-lt"/>
                          <a:ea typeface="Times New Roman" panose="02020603050405020304" pitchFamily="18" charset="0"/>
                        </a:rPr>
                        <a:t>integration with AWS platform. </a:t>
                      </a:r>
                      <a:endParaRPr lang="en-US" sz="1200" dirty="0" smtClean="0">
                        <a:effectLst/>
                        <a:latin typeface="+mn-lt"/>
                        <a:ea typeface="Times New Roman" panose="02020603050405020304" pitchFamily="18" charset="0"/>
                      </a:endParaRPr>
                    </a:p>
                    <a:p>
                      <a:pPr marL="171450" marR="0" indent="-171450">
                        <a:lnSpc>
                          <a:spcPts val="1500"/>
                        </a:lnSpc>
                        <a:spcBef>
                          <a:spcPts val="0"/>
                        </a:spcBef>
                        <a:spcAft>
                          <a:spcPts val="0"/>
                        </a:spcAft>
                        <a:buFont typeface="Arial" panose="020B0604020202020204" pitchFamily="34" charset="0"/>
                        <a:buChar char="•"/>
                      </a:pPr>
                      <a:r>
                        <a:rPr lang="en-US" sz="1200" dirty="0" smtClean="0">
                          <a:effectLst/>
                          <a:latin typeface="+mn-lt"/>
                          <a:ea typeface="Times New Roman" panose="02020603050405020304" pitchFamily="18" charset="0"/>
                        </a:rPr>
                        <a:t> </a:t>
                      </a:r>
                      <a:r>
                        <a:rPr lang="en-US" sz="1200" dirty="0">
                          <a:effectLst/>
                          <a:latin typeface="+mn-lt"/>
                          <a:ea typeface="Times New Roman" panose="02020603050405020304" pitchFamily="18" charset="0"/>
                        </a:rPr>
                        <a:t>Extensive documentation and community resources. </a:t>
                      </a:r>
                      <a:endParaRPr lang="en-US" sz="1200" dirty="0">
                        <a:effectLst/>
                        <a:latin typeface="+mn-lt"/>
                        <a:ea typeface="Calibri" panose="020F0502020204030204" pitchFamily="34" charset="0"/>
                      </a:endParaRPr>
                    </a:p>
                  </a:txBody>
                  <a:tcPr marL="152400" marR="152400" marT="152400" marB="152400" anchor="ctr"/>
                </a:tc>
                <a:tc>
                  <a:txBody>
                    <a:bodyPr/>
                    <a:lstStyle/>
                    <a:p>
                      <a:pPr marL="171450" marR="0" indent="-171450">
                        <a:lnSpc>
                          <a:spcPts val="1500"/>
                        </a:lnSpc>
                        <a:spcBef>
                          <a:spcPts val="0"/>
                        </a:spcBef>
                        <a:spcAft>
                          <a:spcPts val="0"/>
                        </a:spcAft>
                        <a:buFont typeface="Arial" panose="020B0604020202020204" pitchFamily="34" charset="0"/>
                        <a:buChar char="•"/>
                      </a:pPr>
                      <a:r>
                        <a:rPr lang="en-US" sz="1200" dirty="0" smtClean="0">
                          <a:effectLst/>
                          <a:latin typeface="+mn-lt"/>
                          <a:ea typeface="Times New Roman" panose="02020603050405020304" pitchFamily="18" charset="0"/>
                        </a:rPr>
                        <a:t>Limited </a:t>
                      </a:r>
                      <a:r>
                        <a:rPr lang="en-US" sz="1200" dirty="0">
                          <a:effectLst/>
                          <a:latin typeface="+mn-lt"/>
                          <a:ea typeface="Times New Roman" panose="02020603050405020304" pitchFamily="18" charset="0"/>
                        </a:rPr>
                        <a:t>to AWS platform (no multi-cloud). </a:t>
                      </a:r>
                      <a:r>
                        <a:rPr lang="en-US" sz="1200" dirty="0" smtClean="0">
                          <a:effectLst/>
                          <a:latin typeface="+mn-lt"/>
                          <a:ea typeface="Times New Roman" panose="02020603050405020304" pitchFamily="18" charset="0"/>
                        </a:rPr>
                        <a:t>. </a:t>
                      </a:r>
                    </a:p>
                    <a:p>
                      <a:pPr marL="171450" marR="0" indent="-171450">
                        <a:lnSpc>
                          <a:spcPts val="1500"/>
                        </a:lnSpc>
                        <a:spcBef>
                          <a:spcPts val="0"/>
                        </a:spcBef>
                        <a:spcAft>
                          <a:spcPts val="0"/>
                        </a:spcAft>
                        <a:buFont typeface="Arial" panose="020B0604020202020204" pitchFamily="34" charset="0"/>
                        <a:buChar char="•"/>
                      </a:pPr>
                      <a:r>
                        <a:rPr lang="en-US" sz="1200" dirty="0" smtClean="0">
                          <a:effectLst/>
                          <a:latin typeface="+mn-lt"/>
                          <a:ea typeface="Times New Roman" panose="02020603050405020304" pitchFamily="18" charset="0"/>
                        </a:rPr>
                        <a:t>Focuses </a:t>
                      </a:r>
                      <a:r>
                        <a:rPr lang="en-US" sz="1200" dirty="0">
                          <a:effectLst/>
                          <a:latin typeface="+mn-lt"/>
                          <a:ea typeface="Times New Roman" panose="02020603050405020304" pitchFamily="18" charset="0"/>
                        </a:rPr>
                        <a:t>primarily on infrastructure, not performance optimization.</a:t>
                      </a:r>
                      <a:endParaRPr lang="en-US" sz="1200" dirty="0">
                        <a:effectLst/>
                        <a:latin typeface="+mn-lt"/>
                        <a:ea typeface="Calibri" panose="020F0502020204030204" pitchFamily="34" charset="0"/>
                      </a:endParaRPr>
                    </a:p>
                  </a:txBody>
                  <a:tcPr marL="152400" marR="152400" marT="152400" marB="152400" anchor="ctr"/>
                </a:tc>
                <a:tc>
                  <a:txBody>
                    <a:bodyPr/>
                    <a:lstStyle/>
                    <a:p>
                      <a:pPr marL="171450" marR="0" indent="-171450">
                        <a:lnSpc>
                          <a:spcPts val="1500"/>
                        </a:lnSpc>
                        <a:spcBef>
                          <a:spcPts val="0"/>
                        </a:spcBef>
                        <a:spcAft>
                          <a:spcPts val="0"/>
                        </a:spcAft>
                        <a:buFont typeface="Arial" panose="020B0604020202020204" pitchFamily="34" charset="0"/>
                        <a:buChar char="•"/>
                      </a:pPr>
                      <a:r>
                        <a:rPr lang="en-US" sz="1200" dirty="0" smtClean="0">
                          <a:effectLst/>
                          <a:latin typeface="+mn-lt"/>
                          <a:ea typeface="Times New Roman" panose="02020603050405020304" pitchFamily="18" charset="0"/>
                        </a:rPr>
                        <a:t>AWS-specific </a:t>
                      </a:r>
                      <a:r>
                        <a:rPr lang="en-US" sz="1200" dirty="0">
                          <a:effectLst/>
                          <a:latin typeface="+mn-lt"/>
                          <a:ea typeface="Times New Roman" panose="02020603050405020304" pitchFamily="18" charset="0"/>
                        </a:rPr>
                        <a:t>deployments. </a:t>
                      </a:r>
                      <a:endParaRPr lang="en-US" sz="1200" dirty="0" smtClean="0">
                        <a:effectLst/>
                        <a:latin typeface="+mn-lt"/>
                        <a:ea typeface="Times New Roman" panose="02020603050405020304" pitchFamily="18" charset="0"/>
                      </a:endParaRPr>
                    </a:p>
                    <a:p>
                      <a:pPr marL="171450" marR="0" indent="-171450">
                        <a:lnSpc>
                          <a:spcPts val="1500"/>
                        </a:lnSpc>
                        <a:spcBef>
                          <a:spcPts val="0"/>
                        </a:spcBef>
                        <a:spcAft>
                          <a:spcPts val="0"/>
                        </a:spcAft>
                        <a:buFont typeface="Arial" panose="020B0604020202020204" pitchFamily="34" charset="0"/>
                        <a:buChar char="•"/>
                      </a:pPr>
                      <a:r>
                        <a:rPr lang="en-US" sz="1200" dirty="0" smtClean="0">
                          <a:effectLst/>
                          <a:latin typeface="+mn-lt"/>
                          <a:ea typeface="Times New Roman" panose="02020603050405020304" pitchFamily="18" charset="0"/>
                        </a:rPr>
                        <a:t>Infrastructure </a:t>
                      </a:r>
                      <a:r>
                        <a:rPr lang="en-US" sz="1200" dirty="0">
                          <a:effectLst/>
                          <a:latin typeface="+mn-lt"/>
                          <a:ea typeface="Times New Roman" panose="02020603050405020304" pitchFamily="18" charset="0"/>
                        </a:rPr>
                        <a:t>automation and configuration.</a:t>
                      </a:r>
                      <a:endParaRPr lang="en-US" sz="1200" dirty="0">
                        <a:effectLst/>
                        <a:latin typeface="+mn-lt"/>
                        <a:ea typeface="Calibri" panose="020F0502020204030204" pitchFamily="34" charset="0"/>
                      </a:endParaRPr>
                    </a:p>
                  </a:txBody>
                  <a:tcPr marL="152400" marR="152400" marT="152400" marB="152400" anchor="ctr"/>
                </a:tc>
                <a:extLst>
                  <a:ext uri="{0D108BD9-81ED-4DB2-BD59-A6C34878D82A}">
                    <a16:rowId xmlns:a16="http://schemas.microsoft.com/office/drawing/2014/main" val="162464497"/>
                  </a:ext>
                </a:extLst>
              </a:tr>
              <a:tr h="828540">
                <a:tc>
                  <a:txBody>
                    <a:bodyPr/>
                    <a:lstStyle/>
                    <a:p>
                      <a:pPr marL="0" marR="0">
                        <a:lnSpc>
                          <a:spcPts val="1500"/>
                        </a:lnSpc>
                        <a:spcBef>
                          <a:spcPts val="0"/>
                        </a:spcBef>
                        <a:spcAft>
                          <a:spcPts val="0"/>
                        </a:spcAft>
                      </a:pPr>
                      <a:r>
                        <a:rPr lang="en-US" sz="1200" dirty="0" err="1">
                          <a:effectLst/>
                          <a:latin typeface="+mn-lt"/>
                          <a:ea typeface="Times New Roman" panose="02020603050405020304" pitchFamily="18" charset="0"/>
                        </a:rPr>
                        <a:t>Ansible</a:t>
                      </a:r>
                      <a:endParaRPr lang="en-US" sz="1200" dirty="0">
                        <a:effectLst/>
                        <a:latin typeface="+mn-lt"/>
                        <a:ea typeface="Calibri" panose="020F0502020204030204" pitchFamily="34" charset="0"/>
                      </a:endParaRPr>
                    </a:p>
                  </a:txBody>
                  <a:tcPr marL="152400" marR="152400" marT="152400" marB="152400" anchor="ctr"/>
                </a:tc>
                <a:tc>
                  <a:txBody>
                    <a:bodyPr/>
                    <a:lstStyle/>
                    <a:p>
                      <a:pPr marL="0" marR="0">
                        <a:lnSpc>
                          <a:spcPts val="1500"/>
                        </a:lnSpc>
                        <a:spcBef>
                          <a:spcPts val="0"/>
                        </a:spcBef>
                        <a:spcAft>
                          <a:spcPts val="0"/>
                        </a:spcAft>
                      </a:pPr>
                      <a:r>
                        <a:rPr lang="en-US" sz="1200">
                          <a:effectLst/>
                          <a:latin typeface="+mn-lt"/>
                          <a:ea typeface="Times New Roman" panose="02020603050405020304" pitchFamily="18" charset="0"/>
                        </a:rPr>
                        <a:t>Open-source automation platform for configuration management.</a:t>
                      </a:r>
                      <a:endParaRPr lang="en-US" sz="1200">
                        <a:effectLst/>
                        <a:latin typeface="+mn-lt"/>
                        <a:ea typeface="Calibri" panose="020F0502020204030204" pitchFamily="34" charset="0"/>
                      </a:endParaRPr>
                    </a:p>
                  </a:txBody>
                  <a:tcPr marL="152400" marR="152400" marT="152400" marB="152400" anchor="ctr"/>
                </a:tc>
                <a:tc>
                  <a:txBody>
                    <a:bodyPr/>
                    <a:lstStyle/>
                    <a:p>
                      <a:pPr marL="171450" marR="0" indent="-171450">
                        <a:lnSpc>
                          <a:spcPts val="1500"/>
                        </a:lnSpc>
                        <a:spcBef>
                          <a:spcPts val="0"/>
                        </a:spcBef>
                        <a:spcAft>
                          <a:spcPts val="0"/>
                        </a:spcAft>
                        <a:buFont typeface="Arial" panose="020B0604020202020204" pitchFamily="34" charset="0"/>
                        <a:buChar char="•"/>
                      </a:pPr>
                      <a:r>
                        <a:rPr lang="en-US" sz="1200" dirty="0" smtClean="0">
                          <a:effectLst/>
                          <a:latin typeface="+mn-lt"/>
                          <a:ea typeface="Times New Roman" panose="02020603050405020304" pitchFamily="18" charset="0"/>
                        </a:rPr>
                        <a:t>Flexible </a:t>
                      </a:r>
                      <a:r>
                        <a:rPr lang="en-US" sz="1200" dirty="0">
                          <a:effectLst/>
                          <a:latin typeface="+mn-lt"/>
                          <a:ea typeface="Times New Roman" panose="02020603050405020304" pitchFamily="18" charset="0"/>
                        </a:rPr>
                        <a:t>and powerful automation capabilities. </a:t>
                      </a:r>
                      <a:endParaRPr lang="en-US" sz="1200" dirty="0" smtClean="0">
                        <a:effectLst/>
                        <a:latin typeface="+mn-lt"/>
                        <a:ea typeface="Times New Roman" panose="02020603050405020304" pitchFamily="18" charset="0"/>
                      </a:endParaRPr>
                    </a:p>
                    <a:p>
                      <a:pPr marL="171450" marR="0" indent="-171450">
                        <a:lnSpc>
                          <a:spcPts val="1500"/>
                        </a:lnSpc>
                        <a:spcBef>
                          <a:spcPts val="0"/>
                        </a:spcBef>
                        <a:spcAft>
                          <a:spcPts val="0"/>
                        </a:spcAft>
                        <a:buFont typeface="Arial" panose="020B0604020202020204" pitchFamily="34" charset="0"/>
                        <a:buChar char="•"/>
                      </a:pPr>
                      <a:r>
                        <a:rPr lang="en-US" sz="1200" dirty="0" smtClean="0">
                          <a:effectLst/>
                          <a:latin typeface="+mn-lt"/>
                          <a:ea typeface="Times New Roman" panose="02020603050405020304" pitchFamily="18" charset="0"/>
                        </a:rPr>
                        <a:t> </a:t>
                      </a:r>
                      <a:r>
                        <a:rPr lang="en-US" sz="1200" dirty="0">
                          <a:effectLst/>
                          <a:latin typeface="+mn-lt"/>
                          <a:ea typeface="Times New Roman" panose="02020603050405020304" pitchFamily="18" charset="0"/>
                        </a:rPr>
                        <a:t>Large community and ecosystem of </a:t>
                      </a:r>
                      <a:r>
                        <a:rPr lang="en-US" sz="1200" dirty="0" smtClean="0">
                          <a:effectLst/>
                          <a:latin typeface="+mn-lt"/>
                          <a:ea typeface="Times New Roman" panose="02020603050405020304" pitchFamily="18" charset="0"/>
                        </a:rPr>
                        <a:t>modules</a:t>
                      </a:r>
                      <a:r>
                        <a:rPr lang="en-US" sz="1200" baseline="0" dirty="0" smtClean="0">
                          <a:effectLst/>
                          <a:latin typeface="+mn-lt"/>
                          <a:ea typeface="Times New Roman" panose="02020603050405020304" pitchFamily="18" charset="0"/>
                        </a:rPr>
                        <a:t> </a:t>
                      </a:r>
                      <a:r>
                        <a:rPr lang="en-US" sz="1200" dirty="0" smtClean="0">
                          <a:effectLst/>
                          <a:latin typeface="+mn-lt"/>
                          <a:ea typeface="Times New Roman" panose="02020603050405020304" pitchFamily="18" charset="0"/>
                        </a:rPr>
                        <a:t>used </a:t>
                      </a:r>
                      <a:r>
                        <a:rPr lang="en-US" sz="1200" dirty="0">
                          <a:effectLst/>
                          <a:latin typeface="+mn-lt"/>
                          <a:ea typeface="Times New Roman" panose="02020603050405020304" pitchFamily="18" charset="0"/>
                        </a:rPr>
                        <a:t>with various configurations including cloud platforms.</a:t>
                      </a:r>
                      <a:endParaRPr lang="en-US" sz="1200" dirty="0">
                        <a:effectLst/>
                        <a:latin typeface="+mn-lt"/>
                        <a:ea typeface="Calibri" panose="020F0502020204030204" pitchFamily="34" charset="0"/>
                      </a:endParaRPr>
                    </a:p>
                  </a:txBody>
                  <a:tcPr marL="152400" marR="152400" marT="152400" marB="152400" anchor="ctr"/>
                </a:tc>
                <a:tc>
                  <a:txBody>
                    <a:bodyPr/>
                    <a:lstStyle/>
                    <a:p>
                      <a:pPr marL="171450" marR="0" indent="-171450">
                        <a:lnSpc>
                          <a:spcPts val="1500"/>
                        </a:lnSpc>
                        <a:spcBef>
                          <a:spcPts val="0"/>
                        </a:spcBef>
                        <a:spcAft>
                          <a:spcPts val="0"/>
                        </a:spcAft>
                        <a:buFont typeface="Arial" panose="020B0604020202020204" pitchFamily="34" charset="0"/>
                        <a:buChar char="•"/>
                      </a:pPr>
                      <a:r>
                        <a:rPr lang="en-US" sz="1200" dirty="0" smtClean="0">
                          <a:effectLst/>
                          <a:latin typeface="+mn-lt"/>
                          <a:ea typeface="Times New Roman" panose="02020603050405020304" pitchFamily="18" charset="0"/>
                        </a:rPr>
                        <a:t>Can </a:t>
                      </a:r>
                      <a:r>
                        <a:rPr lang="en-US" sz="1200" dirty="0">
                          <a:effectLst/>
                          <a:latin typeface="+mn-lt"/>
                          <a:ea typeface="Times New Roman" panose="02020603050405020304" pitchFamily="18" charset="0"/>
                        </a:rPr>
                        <a:t>be complex for large deployments. </a:t>
                      </a:r>
                      <a:endParaRPr lang="en-US" sz="1200" dirty="0" smtClean="0">
                        <a:effectLst/>
                        <a:latin typeface="+mn-lt"/>
                        <a:ea typeface="Times New Roman" panose="02020603050405020304" pitchFamily="18" charset="0"/>
                      </a:endParaRPr>
                    </a:p>
                    <a:p>
                      <a:pPr marL="171450" marR="0" indent="-171450">
                        <a:lnSpc>
                          <a:spcPts val="1500"/>
                        </a:lnSpc>
                        <a:spcBef>
                          <a:spcPts val="0"/>
                        </a:spcBef>
                        <a:spcAft>
                          <a:spcPts val="0"/>
                        </a:spcAft>
                        <a:buFont typeface="Arial" panose="020B0604020202020204" pitchFamily="34" charset="0"/>
                        <a:buChar char="•"/>
                      </a:pPr>
                      <a:r>
                        <a:rPr lang="en-US" sz="1200" dirty="0" smtClean="0">
                          <a:effectLst/>
                          <a:latin typeface="+mn-lt"/>
                          <a:ea typeface="Times New Roman" panose="02020603050405020304" pitchFamily="18" charset="0"/>
                        </a:rPr>
                        <a:t> </a:t>
                      </a:r>
                      <a:r>
                        <a:rPr lang="en-US" sz="1200" dirty="0">
                          <a:effectLst/>
                          <a:latin typeface="+mn-lt"/>
                          <a:ea typeface="Times New Roman" panose="02020603050405020304" pitchFamily="18" charset="0"/>
                        </a:rPr>
                        <a:t>Not explicitly focused on cloud or Intel® technologies.</a:t>
                      </a:r>
                      <a:endParaRPr lang="en-US" sz="1200" dirty="0">
                        <a:effectLst/>
                        <a:latin typeface="+mn-lt"/>
                        <a:ea typeface="Calibri" panose="020F0502020204030204" pitchFamily="34" charset="0"/>
                      </a:endParaRPr>
                    </a:p>
                  </a:txBody>
                  <a:tcPr marL="152400" marR="152400" marT="152400" marB="152400" anchor="ctr"/>
                </a:tc>
                <a:tc>
                  <a:txBody>
                    <a:bodyPr/>
                    <a:lstStyle/>
                    <a:p>
                      <a:pPr marL="171450" marR="0" indent="-171450">
                        <a:lnSpc>
                          <a:spcPts val="1500"/>
                        </a:lnSpc>
                        <a:spcBef>
                          <a:spcPts val="0"/>
                        </a:spcBef>
                        <a:spcAft>
                          <a:spcPts val="0"/>
                        </a:spcAft>
                        <a:buFont typeface="Arial" panose="020B0604020202020204" pitchFamily="34" charset="0"/>
                        <a:buChar char="•"/>
                      </a:pPr>
                      <a:r>
                        <a:rPr lang="en-US" sz="1200" dirty="0" smtClean="0">
                          <a:effectLst/>
                          <a:latin typeface="+mn-lt"/>
                          <a:ea typeface="Times New Roman" panose="02020603050405020304" pitchFamily="18" charset="0"/>
                        </a:rPr>
                        <a:t>Infrastructure </a:t>
                      </a:r>
                      <a:r>
                        <a:rPr lang="en-US" sz="1200" dirty="0">
                          <a:effectLst/>
                          <a:latin typeface="+mn-lt"/>
                          <a:ea typeface="Times New Roman" panose="02020603050405020304" pitchFamily="18" charset="0"/>
                        </a:rPr>
                        <a:t>and application configuration management. </a:t>
                      </a:r>
                      <a:endParaRPr lang="en-US" sz="1200" dirty="0" smtClean="0">
                        <a:effectLst/>
                        <a:latin typeface="+mn-lt"/>
                        <a:ea typeface="Times New Roman" panose="02020603050405020304" pitchFamily="18" charset="0"/>
                      </a:endParaRPr>
                    </a:p>
                    <a:p>
                      <a:pPr marL="171450" marR="0" indent="-171450">
                        <a:lnSpc>
                          <a:spcPts val="1500"/>
                        </a:lnSpc>
                        <a:spcBef>
                          <a:spcPts val="0"/>
                        </a:spcBef>
                        <a:spcAft>
                          <a:spcPts val="0"/>
                        </a:spcAft>
                        <a:buFont typeface="Arial" panose="020B0604020202020204" pitchFamily="34" charset="0"/>
                        <a:buChar char="•"/>
                      </a:pPr>
                      <a:r>
                        <a:rPr lang="en-US" sz="1200" dirty="0" smtClean="0">
                          <a:effectLst/>
                          <a:latin typeface="+mn-lt"/>
                          <a:ea typeface="Times New Roman" panose="02020603050405020304" pitchFamily="18" charset="0"/>
                        </a:rPr>
                        <a:t>Automation </a:t>
                      </a:r>
                      <a:r>
                        <a:rPr lang="en-US" sz="1200" dirty="0">
                          <a:effectLst/>
                          <a:latin typeface="+mn-lt"/>
                          <a:ea typeface="Times New Roman" panose="02020603050405020304" pitchFamily="18" charset="0"/>
                        </a:rPr>
                        <a:t>of complex IT tasks.</a:t>
                      </a:r>
                      <a:endParaRPr lang="en-US" sz="1200" dirty="0">
                        <a:effectLst/>
                        <a:latin typeface="+mn-lt"/>
                        <a:ea typeface="Calibri" panose="020F0502020204030204" pitchFamily="34" charset="0"/>
                      </a:endParaRPr>
                    </a:p>
                  </a:txBody>
                  <a:tcPr marL="152400" marR="152400" marT="152400" marB="152400" anchor="ctr"/>
                </a:tc>
                <a:extLst>
                  <a:ext uri="{0D108BD9-81ED-4DB2-BD59-A6C34878D82A}">
                    <a16:rowId xmlns:a16="http://schemas.microsoft.com/office/drawing/2014/main" val="2889693899"/>
                  </a:ext>
                </a:extLst>
              </a:tr>
              <a:tr h="828540">
                <a:tc>
                  <a:txBody>
                    <a:bodyPr/>
                    <a:lstStyle/>
                    <a:p>
                      <a:pPr marL="0" marR="0">
                        <a:lnSpc>
                          <a:spcPts val="1500"/>
                        </a:lnSpc>
                        <a:spcBef>
                          <a:spcPts val="0"/>
                        </a:spcBef>
                        <a:spcAft>
                          <a:spcPts val="0"/>
                        </a:spcAft>
                      </a:pPr>
                      <a:r>
                        <a:rPr lang="en-US" sz="1200" dirty="0" err="1">
                          <a:effectLst/>
                          <a:latin typeface="+mn-lt"/>
                          <a:ea typeface="Times New Roman" panose="02020603050405020304" pitchFamily="18" charset="0"/>
                        </a:rPr>
                        <a:t>CloudBolt</a:t>
                      </a:r>
                      <a:endParaRPr lang="en-US" sz="1200" dirty="0">
                        <a:effectLst/>
                        <a:latin typeface="+mn-lt"/>
                        <a:ea typeface="Calibri" panose="020F0502020204030204" pitchFamily="34" charset="0"/>
                      </a:endParaRPr>
                    </a:p>
                  </a:txBody>
                  <a:tcPr marL="152400" marR="152400" marT="152400" marB="152400" anchor="ctr"/>
                </a:tc>
                <a:tc>
                  <a:txBody>
                    <a:bodyPr/>
                    <a:lstStyle/>
                    <a:p>
                      <a:pPr marL="0" marR="0">
                        <a:lnSpc>
                          <a:spcPts val="1500"/>
                        </a:lnSpc>
                        <a:spcBef>
                          <a:spcPts val="0"/>
                        </a:spcBef>
                        <a:spcAft>
                          <a:spcPts val="0"/>
                        </a:spcAft>
                      </a:pPr>
                      <a:r>
                        <a:rPr lang="en-US" sz="1200" dirty="0">
                          <a:effectLst/>
                          <a:latin typeface="+mn-lt"/>
                          <a:ea typeface="Times New Roman" panose="02020603050405020304" pitchFamily="18" charset="0"/>
                        </a:rPr>
                        <a:t>Cloud management platform (CMP) with </a:t>
                      </a:r>
                      <a:r>
                        <a:rPr lang="en-US" sz="1200" dirty="0" err="1">
                          <a:effectLst/>
                          <a:latin typeface="+mn-lt"/>
                          <a:ea typeface="Times New Roman" panose="02020603050405020304" pitchFamily="18" charset="0"/>
                        </a:rPr>
                        <a:t>IaC</a:t>
                      </a:r>
                      <a:r>
                        <a:rPr lang="en-US" sz="1200" dirty="0">
                          <a:effectLst/>
                          <a:latin typeface="+mn-lt"/>
                          <a:ea typeface="Times New Roman" panose="02020603050405020304" pitchFamily="18" charset="0"/>
                        </a:rPr>
                        <a:t> and automation capabilities.</a:t>
                      </a:r>
                      <a:endParaRPr lang="en-US" sz="1200" dirty="0">
                        <a:effectLst/>
                        <a:latin typeface="+mn-lt"/>
                        <a:ea typeface="Calibri" panose="020F0502020204030204" pitchFamily="34" charset="0"/>
                      </a:endParaRPr>
                    </a:p>
                  </a:txBody>
                  <a:tcPr marL="152400" marR="152400" marT="152400" marB="152400" anchor="ctr"/>
                </a:tc>
                <a:tc>
                  <a:txBody>
                    <a:bodyPr/>
                    <a:lstStyle/>
                    <a:p>
                      <a:pPr marL="171450" marR="0" indent="-171450">
                        <a:lnSpc>
                          <a:spcPts val="1500"/>
                        </a:lnSpc>
                        <a:spcBef>
                          <a:spcPts val="0"/>
                        </a:spcBef>
                        <a:spcAft>
                          <a:spcPts val="0"/>
                        </a:spcAft>
                        <a:buFont typeface="Arial" panose="020B0604020202020204" pitchFamily="34" charset="0"/>
                        <a:buChar char="•"/>
                      </a:pPr>
                      <a:r>
                        <a:rPr lang="en-US" sz="1200" dirty="0" smtClean="0">
                          <a:effectLst/>
                          <a:latin typeface="+mn-lt"/>
                          <a:ea typeface="Times New Roman" panose="02020603050405020304" pitchFamily="18" charset="0"/>
                        </a:rPr>
                        <a:t>Unified </a:t>
                      </a:r>
                      <a:r>
                        <a:rPr lang="en-US" sz="1200" dirty="0">
                          <a:effectLst/>
                          <a:latin typeface="+mn-lt"/>
                          <a:ea typeface="Times New Roman" panose="02020603050405020304" pitchFamily="18" charset="0"/>
                        </a:rPr>
                        <a:t>management interface for multiple clouds. </a:t>
                      </a:r>
                      <a:r>
                        <a:rPr lang="en-US" sz="1200" dirty="0" smtClean="0">
                          <a:effectLst/>
                          <a:latin typeface="+mn-lt"/>
                          <a:ea typeface="Times New Roman" panose="02020603050405020304" pitchFamily="18" charset="0"/>
                        </a:rPr>
                        <a:t>*</a:t>
                      </a:r>
                    </a:p>
                    <a:p>
                      <a:pPr marL="171450" marR="0" indent="-171450">
                        <a:lnSpc>
                          <a:spcPts val="1500"/>
                        </a:lnSpc>
                        <a:spcBef>
                          <a:spcPts val="0"/>
                        </a:spcBef>
                        <a:spcAft>
                          <a:spcPts val="0"/>
                        </a:spcAft>
                        <a:buFont typeface="Arial" panose="020B0604020202020204" pitchFamily="34" charset="0"/>
                        <a:buChar char="•"/>
                      </a:pPr>
                      <a:r>
                        <a:rPr lang="en-US" sz="1200" dirty="0" smtClean="0">
                          <a:effectLst/>
                          <a:latin typeface="+mn-lt"/>
                          <a:ea typeface="Times New Roman" panose="02020603050405020304" pitchFamily="18" charset="0"/>
                        </a:rPr>
                        <a:t> </a:t>
                      </a:r>
                      <a:r>
                        <a:rPr lang="en-US" sz="1200" dirty="0">
                          <a:effectLst/>
                          <a:latin typeface="+mn-lt"/>
                          <a:ea typeface="Times New Roman" panose="02020603050405020304" pitchFamily="18" charset="0"/>
                        </a:rPr>
                        <a:t>Pre-built automation workflows for cloud </a:t>
                      </a:r>
                      <a:r>
                        <a:rPr lang="en-US" sz="1200" dirty="0" smtClean="0">
                          <a:effectLst/>
                          <a:latin typeface="+mn-lt"/>
                          <a:ea typeface="Times New Roman" panose="02020603050405020304" pitchFamily="18" charset="0"/>
                        </a:rPr>
                        <a:t>tasks,</a:t>
                      </a:r>
                      <a:r>
                        <a:rPr lang="en-US" sz="1200" baseline="0" dirty="0" smtClean="0">
                          <a:effectLst/>
                          <a:latin typeface="+mn-lt"/>
                          <a:ea typeface="Times New Roman" panose="02020603050405020304" pitchFamily="18" charset="0"/>
                        </a:rPr>
                        <a:t> </a:t>
                      </a:r>
                      <a:r>
                        <a:rPr lang="en-US" sz="1200" dirty="0" err="1" smtClean="0">
                          <a:effectLst/>
                          <a:latin typeface="+mn-lt"/>
                          <a:ea typeface="Times New Roman" panose="02020603050405020304" pitchFamily="18" charset="0"/>
                        </a:rPr>
                        <a:t>inntegrated</a:t>
                      </a:r>
                      <a:r>
                        <a:rPr lang="en-US" sz="1200" dirty="0" smtClean="0">
                          <a:effectLst/>
                          <a:latin typeface="+mn-lt"/>
                          <a:ea typeface="Times New Roman" panose="02020603050405020304" pitchFamily="18" charset="0"/>
                        </a:rPr>
                        <a:t> </a:t>
                      </a:r>
                      <a:r>
                        <a:rPr lang="en-US" sz="1200" dirty="0">
                          <a:effectLst/>
                          <a:latin typeface="+mn-lt"/>
                          <a:ea typeface="Times New Roman" panose="02020603050405020304" pitchFamily="18" charset="0"/>
                        </a:rPr>
                        <a:t>with various monitoring and management tools.</a:t>
                      </a:r>
                      <a:endParaRPr lang="en-US" sz="1200" dirty="0">
                        <a:effectLst/>
                        <a:latin typeface="+mn-lt"/>
                        <a:ea typeface="Calibri" panose="020F0502020204030204" pitchFamily="34" charset="0"/>
                      </a:endParaRPr>
                    </a:p>
                  </a:txBody>
                  <a:tcPr marL="152400" marR="152400" marT="152400" marB="152400" anchor="ctr"/>
                </a:tc>
                <a:tc>
                  <a:txBody>
                    <a:bodyPr/>
                    <a:lstStyle/>
                    <a:p>
                      <a:pPr marL="171450" marR="0" indent="-171450">
                        <a:lnSpc>
                          <a:spcPts val="1500"/>
                        </a:lnSpc>
                        <a:spcBef>
                          <a:spcPts val="0"/>
                        </a:spcBef>
                        <a:spcAft>
                          <a:spcPts val="0"/>
                        </a:spcAft>
                        <a:buFont typeface="Arial" panose="020B0604020202020204" pitchFamily="34" charset="0"/>
                        <a:buChar char="•"/>
                      </a:pPr>
                      <a:r>
                        <a:rPr lang="en-US" sz="1200" dirty="0" smtClean="0">
                          <a:effectLst/>
                          <a:latin typeface="+mn-lt"/>
                          <a:ea typeface="Times New Roman" panose="02020603050405020304" pitchFamily="18" charset="0"/>
                        </a:rPr>
                        <a:t>Vendor-specific </a:t>
                      </a:r>
                      <a:r>
                        <a:rPr lang="en-US" sz="1200" dirty="0">
                          <a:effectLst/>
                          <a:latin typeface="+mn-lt"/>
                          <a:ea typeface="Times New Roman" panose="02020603050405020304" pitchFamily="18" charset="0"/>
                        </a:rPr>
                        <a:t>platform (not open-source). </a:t>
                      </a:r>
                      <a:endParaRPr lang="en-US" sz="1200" dirty="0" smtClean="0">
                        <a:effectLst/>
                        <a:latin typeface="+mn-lt"/>
                        <a:ea typeface="Times New Roman" panose="02020603050405020304" pitchFamily="18" charset="0"/>
                      </a:endParaRPr>
                    </a:p>
                    <a:p>
                      <a:pPr marL="171450" marR="0" indent="-171450">
                        <a:lnSpc>
                          <a:spcPts val="1500"/>
                        </a:lnSpc>
                        <a:spcBef>
                          <a:spcPts val="0"/>
                        </a:spcBef>
                        <a:spcAft>
                          <a:spcPts val="0"/>
                        </a:spcAft>
                        <a:buFont typeface="Arial" panose="020B0604020202020204" pitchFamily="34" charset="0"/>
                        <a:buChar char="•"/>
                      </a:pPr>
                      <a:r>
                        <a:rPr lang="en-US" sz="1200" dirty="0" smtClean="0">
                          <a:effectLst/>
                          <a:latin typeface="+mn-lt"/>
                          <a:ea typeface="Times New Roman" panose="02020603050405020304" pitchFamily="18" charset="0"/>
                        </a:rPr>
                        <a:t> </a:t>
                      </a:r>
                      <a:r>
                        <a:rPr lang="en-US" sz="1200" dirty="0">
                          <a:effectLst/>
                          <a:latin typeface="+mn-lt"/>
                          <a:ea typeface="Times New Roman" panose="02020603050405020304" pitchFamily="18" charset="0"/>
                        </a:rPr>
                        <a:t>Higher cost compared to open-source alternatives. </a:t>
                      </a:r>
                      <a:endParaRPr lang="en-US" sz="1200" dirty="0" smtClean="0">
                        <a:effectLst/>
                        <a:latin typeface="+mn-lt"/>
                        <a:ea typeface="Times New Roman" panose="02020603050405020304" pitchFamily="18" charset="0"/>
                      </a:endParaRPr>
                    </a:p>
                    <a:p>
                      <a:pPr marL="171450" marR="0" indent="-171450">
                        <a:lnSpc>
                          <a:spcPts val="1500"/>
                        </a:lnSpc>
                        <a:spcBef>
                          <a:spcPts val="0"/>
                        </a:spcBef>
                        <a:spcAft>
                          <a:spcPts val="0"/>
                        </a:spcAft>
                        <a:buFont typeface="Arial" panose="020B0604020202020204" pitchFamily="34" charset="0"/>
                        <a:buChar char="•"/>
                      </a:pPr>
                      <a:r>
                        <a:rPr lang="en-US" sz="1200" dirty="0" smtClean="0">
                          <a:effectLst/>
                          <a:latin typeface="+mn-lt"/>
                          <a:ea typeface="Times New Roman" panose="02020603050405020304" pitchFamily="18" charset="0"/>
                        </a:rPr>
                        <a:t> </a:t>
                      </a:r>
                      <a:r>
                        <a:rPr lang="en-US" sz="1200" dirty="0">
                          <a:effectLst/>
                          <a:latin typeface="+mn-lt"/>
                          <a:ea typeface="Times New Roman" panose="02020603050405020304" pitchFamily="18" charset="0"/>
                        </a:rPr>
                        <a:t>May not be as flexible as tool-based approaches.</a:t>
                      </a:r>
                      <a:endParaRPr lang="en-US" sz="1200" dirty="0">
                        <a:effectLst/>
                        <a:latin typeface="+mn-lt"/>
                        <a:ea typeface="Calibri" panose="020F0502020204030204" pitchFamily="34" charset="0"/>
                      </a:endParaRPr>
                    </a:p>
                  </a:txBody>
                  <a:tcPr marL="152400" marR="152400" marT="152400" marB="152400" anchor="ctr"/>
                </a:tc>
                <a:tc>
                  <a:txBody>
                    <a:bodyPr/>
                    <a:lstStyle/>
                    <a:p>
                      <a:pPr marL="171450" marR="0" indent="-171450">
                        <a:lnSpc>
                          <a:spcPts val="1500"/>
                        </a:lnSpc>
                        <a:spcBef>
                          <a:spcPts val="0"/>
                        </a:spcBef>
                        <a:spcAft>
                          <a:spcPts val="0"/>
                        </a:spcAft>
                        <a:buFont typeface="Arial" panose="020B0604020202020204" pitchFamily="34" charset="0"/>
                        <a:buChar char="•"/>
                      </a:pPr>
                      <a:r>
                        <a:rPr lang="en-US" sz="1200" dirty="0" smtClean="0">
                          <a:effectLst/>
                          <a:latin typeface="+mn-lt"/>
                          <a:ea typeface="Times New Roman" panose="02020603050405020304" pitchFamily="18" charset="0"/>
                        </a:rPr>
                        <a:t>Hybrid </a:t>
                      </a:r>
                      <a:r>
                        <a:rPr lang="en-US" sz="1200" dirty="0">
                          <a:effectLst/>
                          <a:latin typeface="+mn-lt"/>
                          <a:ea typeface="Times New Roman" panose="02020603050405020304" pitchFamily="18" charset="0"/>
                        </a:rPr>
                        <a:t>and multi-cloud management. </a:t>
                      </a:r>
                      <a:endParaRPr lang="en-US" sz="1200" dirty="0" smtClean="0">
                        <a:effectLst/>
                        <a:latin typeface="+mn-lt"/>
                        <a:ea typeface="Times New Roman" panose="02020603050405020304" pitchFamily="18" charset="0"/>
                      </a:endParaRPr>
                    </a:p>
                    <a:p>
                      <a:pPr marL="171450" marR="0" indent="-171450">
                        <a:lnSpc>
                          <a:spcPts val="1500"/>
                        </a:lnSpc>
                        <a:spcBef>
                          <a:spcPts val="0"/>
                        </a:spcBef>
                        <a:spcAft>
                          <a:spcPts val="0"/>
                        </a:spcAft>
                        <a:buFont typeface="Arial" panose="020B0604020202020204" pitchFamily="34" charset="0"/>
                        <a:buChar char="•"/>
                      </a:pPr>
                      <a:r>
                        <a:rPr lang="en-US" sz="1200" dirty="0" smtClean="0">
                          <a:effectLst/>
                          <a:latin typeface="+mn-lt"/>
                          <a:ea typeface="Times New Roman" panose="02020603050405020304" pitchFamily="18" charset="0"/>
                        </a:rPr>
                        <a:t>Cloud </a:t>
                      </a:r>
                      <a:r>
                        <a:rPr lang="en-US" sz="1200" dirty="0">
                          <a:effectLst/>
                          <a:latin typeface="+mn-lt"/>
                          <a:ea typeface="Times New Roman" panose="02020603050405020304" pitchFamily="18" charset="0"/>
                        </a:rPr>
                        <a:t>cost optimization and governance. </a:t>
                      </a:r>
                      <a:endParaRPr lang="en-US" sz="1200" dirty="0">
                        <a:effectLst/>
                        <a:latin typeface="+mn-lt"/>
                        <a:ea typeface="Calibri" panose="020F0502020204030204" pitchFamily="34" charset="0"/>
                      </a:endParaRPr>
                    </a:p>
                  </a:txBody>
                  <a:tcPr marL="152400" marR="152400" marT="152400" marB="152400" anchor="ctr"/>
                </a:tc>
                <a:extLst>
                  <a:ext uri="{0D108BD9-81ED-4DB2-BD59-A6C34878D82A}">
                    <a16:rowId xmlns:a16="http://schemas.microsoft.com/office/drawing/2014/main" val="2310731304"/>
                  </a:ext>
                </a:extLst>
              </a:tr>
            </a:tbl>
          </a:graphicData>
        </a:graphic>
      </p:graphicFrame>
    </p:spTree>
    <p:extLst>
      <p:ext uri="{BB962C8B-B14F-4D97-AF65-F5344CB8AC3E}">
        <p14:creationId xmlns:p14="http://schemas.microsoft.com/office/powerpoint/2010/main" val="225845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1BB068-62EA-EA91-9248-0E67436B675E}"/>
              </a:ext>
            </a:extLst>
          </p:cNvPr>
          <p:cNvSpPr>
            <a:spLocks noGrp="1"/>
          </p:cNvSpPr>
          <p:nvPr>
            <p:ph type="sldNum" sz="quarter" idx="12"/>
          </p:nvPr>
        </p:nvSpPr>
        <p:spPr/>
        <p:txBody>
          <a:bodyPr/>
          <a:lstStyle/>
          <a:p>
            <a:fld id="{BDCDBBEF-AA6C-4BA6-85B2-A17D7F280E38}" type="slidenum">
              <a:rPr lang="en-US" smtClean="0"/>
              <a:pPr/>
              <a:t>73</a:t>
            </a:fld>
            <a:endParaRPr lang="en-US"/>
          </a:p>
        </p:txBody>
      </p:sp>
      <p:sp>
        <p:nvSpPr>
          <p:cNvPr id="5" name="Title 1">
            <a:extLst>
              <a:ext uri="{FF2B5EF4-FFF2-40B4-BE49-F238E27FC236}">
                <a16:creationId xmlns:a16="http://schemas.microsoft.com/office/drawing/2014/main" id="{E350D6AA-7EB9-D208-54D1-0DD7C5875D07}"/>
              </a:ext>
            </a:extLst>
          </p:cNvPr>
          <p:cNvSpPr txBox="1">
            <a:spLocks/>
          </p:cNvSpPr>
          <p:nvPr/>
        </p:nvSpPr>
        <p:spPr>
          <a:xfrm>
            <a:off x="6812281" y="2428470"/>
            <a:ext cx="5379719" cy="200106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Observations/ Work experiences during the internship </a:t>
            </a:r>
          </a:p>
        </p:txBody>
      </p:sp>
      <p:pic>
        <p:nvPicPr>
          <p:cNvPr id="6" name="Picture 5">
            <a:extLst>
              <a:ext uri="{FF2B5EF4-FFF2-40B4-BE49-F238E27FC236}">
                <a16:creationId xmlns:a16="http://schemas.microsoft.com/office/drawing/2014/main" id="{16E59A3D-9940-687E-06D0-B04EEEACBC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19" y="71120"/>
            <a:ext cx="6858000" cy="6858000"/>
          </a:xfrm>
          <a:prstGeom prst="rect">
            <a:avLst/>
          </a:prstGeom>
        </p:spPr>
      </p:pic>
    </p:spTree>
    <p:extLst>
      <p:ext uri="{BB962C8B-B14F-4D97-AF65-F5344CB8AC3E}">
        <p14:creationId xmlns:p14="http://schemas.microsoft.com/office/powerpoint/2010/main" val="3964965014"/>
      </p:ext>
    </p:extLst>
  </p:cSld>
  <p:clrMapOvr>
    <a:masterClrMapping/>
  </p:clrMapOvr>
  <p:transition spd="slow">
    <p:cove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CCB152-A300-F299-A99C-6004C680C5B6}"/>
              </a:ext>
            </a:extLst>
          </p:cNvPr>
          <p:cNvSpPr>
            <a:spLocks noGrp="1"/>
          </p:cNvSpPr>
          <p:nvPr>
            <p:ph type="sldNum" sz="quarter" idx="12"/>
          </p:nvPr>
        </p:nvSpPr>
        <p:spPr/>
        <p:txBody>
          <a:bodyPr/>
          <a:lstStyle/>
          <a:p>
            <a:fld id="{BDCDBBEF-AA6C-4BA6-85B2-A17D7F280E38}" type="slidenum">
              <a:rPr lang="en-US" smtClean="0"/>
              <a:pPr/>
              <a:t>74</a:t>
            </a:fld>
            <a:endParaRPr lang="en-US"/>
          </a:p>
        </p:txBody>
      </p:sp>
      <p:sp>
        <p:nvSpPr>
          <p:cNvPr id="3" name="Content Placeholder 2">
            <a:extLst>
              <a:ext uri="{FF2B5EF4-FFF2-40B4-BE49-F238E27FC236}">
                <a16:creationId xmlns:a16="http://schemas.microsoft.com/office/drawing/2014/main" id="{E46E4EF0-E27A-B1B6-5DFD-8BE3FA249C00}"/>
              </a:ext>
            </a:extLst>
          </p:cNvPr>
          <p:cNvSpPr txBox="1">
            <a:spLocks/>
          </p:cNvSpPr>
          <p:nvPr/>
        </p:nvSpPr>
        <p:spPr>
          <a:xfrm>
            <a:off x="3844963" y="1540288"/>
            <a:ext cx="8064649" cy="9010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Conducted extensive </a:t>
            </a:r>
            <a:r>
              <a:rPr lang="en-US" sz="2000" dirty="0" smtClean="0"/>
              <a:t>gap analysis </a:t>
            </a:r>
            <a:r>
              <a:rPr lang="en-US" sz="2000" dirty="0"/>
              <a:t>on </a:t>
            </a:r>
            <a:r>
              <a:rPr lang="en-US" sz="2000" dirty="0" smtClean="0"/>
              <a:t>various ISV Ecosystems</a:t>
            </a:r>
            <a:r>
              <a:rPr lang="en-US" sz="2000" dirty="0" smtClean="0"/>
              <a:t>, using </a:t>
            </a:r>
            <a:r>
              <a:rPr lang="en-US" sz="2000" dirty="0"/>
              <a:t>Python and SQL.</a:t>
            </a:r>
          </a:p>
        </p:txBody>
      </p:sp>
      <p:sp>
        <p:nvSpPr>
          <p:cNvPr id="4" name="Content Placeholder 2">
            <a:extLst>
              <a:ext uri="{FF2B5EF4-FFF2-40B4-BE49-F238E27FC236}">
                <a16:creationId xmlns:a16="http://schemas.microsoft.com/office/drawing/2014/main" id="{13B663B4-428F-150C-6AB9-CD42449B9C06}"/>
              </a:ext>
            </a:extLst>
          </p:cNvPr>
          <p:cNvSpPr txBox="1">
            <a:spLocks/>
          </p:cNvSpPr>
          <p:nvPr/>
        </p:nvSpPr>
        <p:spPr>
          <a:xfrm>
            <a:off x="3844962" y="3948319"/>
            <a:ext cx="8064649" cy="9010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Collaborated with the Executive </a:t>
            </a:r>
            <a:r>
              <a:rPr lang="en-US" sz="2000" dirty="0" smtClean="0"/>
              <a:t>teams, to develop solutions having INTEL Value adds.</a:t>
            </a:r>
            <a:endParaRPr lang="en-US" sz="2000" dirty="0"/>
          </a:p>
        </p:txBody>
      </p:sp>
      <p:pic>
        <p:nvPicPr>
          <p:cNvPr id="6" name="Picture 5">
            <a:extLst>
              <a:ext uri="{FF2B5EF4-FFF2-40B4-BE49-F238E27FC236}">
                <a16:creationId xmlns:a16="http://schemas.microsoft.com/office/drawing/2014/main" id="{634A836C-4AB7-0133-301B-0FCD2E3086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425" y="1135092"/>
            <a:ext cx="1577563" cy="2612483"/>
          </a:xfrm>
          <a:prstGeom prst="rect">
            <a:avLst/>
          </a:prstGeom>
        </p:spPr>
      </p:pic>
      <p:pic>
        <p:nvPicPr>
          <p:cNvPr id="7" name="Picture 6">
            <a:extLst>
              <a:ext uri="{FF2B5EF4-FFF2-40B4-BE49-F238E27FC236}">
                <a16:creationId xmlns:a16="http://schemas.microsoft.com/office/drawing/2014/main" id="{D88974C0-8782-9E73-17BA-9AE44D4C27A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543"/>
          <a:stretch/>
        </p:blipFill>
        <p:spPr>
          <a:xfrm>
            <a:off x="1100162" y="3948319"/>
            <a:ext cx="1816087" cy="1642436"/>
          </a:xfrm>
          <a:prstGeom prst="rect">
            <a:avLst/>
          </a:prstGeom>
        </p:spPr>
      </p:pic>
    </p:spTree>
    <p:extLst>
      <p:ext uri="{BB962C8B-B14F-4D97-AF65-F5344CB8AC3E}">
        <p14:creationId xmlns:p14="http://schemas.microsoft.com/office/powerpoint/2010/main" val="2002906994"/>
      </p:ext>
    </p:extLst>
  </p:cSld>
  <p:clrMapOvr>
    <a:masterClrMapping/>
  </p:clrMapOvr>
  <p:transition spd="slow">
    <p:cove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3">
            <a:extLst>
              <a:ext uri="{FF2B5EF4-FFF2-40B4-BE49-F238E27FC236}">
                <a16:creationId xmlns:a16="http://schemas.microsoft.com/office/drawing/2014/main" id="{AA197EA6-0FA3-C9C4-5DE5-AF6F0957156A}"/>
              </a:ext>
            </a:extLst>
          </p:cNvPr>
          <p:cNvSpPr txBox="1">
            <a:spLocks/>
          </p:cNvSpPr>
          <p:nvPr/>
        </p:nvSpPr>
        <p:spPr>
          <a:xfrm>
            <a:off x="718779" y="341818"/>
            <a:ext cx="10033000" cy="65698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b="1" dirty="0">
                <a:ea typeface="Calibri Light"/>
                <a:cs typeface="Arial"/>
              </a:rPr>
              <a:t>Internship </a:t>
            </a:r>
            <a:r>
              <a:rPr lang="en-US" sz="3600" b="1" dirty="0" smtClean="0">
                <a:ea typeface="Calibri Light"/>
                <a:cs typeface="Arial"/>
              </a:rPr>
              <a:t>Observations</a:t>
            </a:r>
            <a:endParaRPr lang="en-US" sz="3600" b="1" dirty="0">
              <a:cs typeface="Arial" panose="020B0604020202020204"/>
            </a:endParaRPr>
          </a:p>
        </p:txBody>
      </p:sp>
      <p:sp>
        <p:nvSpPr>
          <p:cNvPr id="73" name="Content Placeholder 2">
            <a:extLst>
              <a:ext uri="{FF2B5EF4-FFF2-40B4-BE49-F238E27FC236}">
                <a16:creationId xmlns:a16="http://schemas.microsoft.com/office/drawing/2014/main" id="{E984496E-03A5-ACEF-0CCB-5726D2F71912}"/>
              </a:ext>
            </a:extLst>
          </p:cNvPr>
          <p:cNvSpPr>
            <a:spLocks noGrp="1"/>
          </p:cNvSpPr>
          <p:nvPr>
            <p:ph sz="quarter" idx="15"/>
          </p:nvPr>
        </p:nvSpPr>
        <p:spPr>
          <a:xfrm>
            <a:off x="178443" y="998799"/>
            <a:ext cx="11555392" cy="5178425"/>
          </a:xfrm>
        </p:spPr>
        <p:txBody>
          <a:bodyPr vert="horz" lIns="91440" tIns="45720" rIns="91440" bIns="45720" rtlCol="0" anchor="ctr">
            <a:noAutofit/>
          </a:bodyPr>
          <a:lstStyle/>
          <a:p>
            <a:pPr marL="891540" lvl="2" indent="-342900">
              <a:lnSpc>
                <a:spcPct val="110000"/>
              </a:lnSpc>
              <a:spcBef>
                <a:spcPts val="500"/>
              </a:spcBef>
              <a:spcAft>
                <a:spcPts val="0"/>
              </a:spcAft>
              <a:buAutoNum type="arabicPeriod"/>
            </a:pPr>
            <a:r>
              <a:rPr lang="en-US" sz="2000" b="1" dirty="0">
                <a:latin typeface="Calibri" panose="020F0502020204030204" pitchFamily="34" charset="0"/>
                <a:ea typeface="Calibri" panose="020F0502020204030204" pitchFamily="34" charset="0"/>
                <a:cs typeface="Calibri" panose="020F0502020204030204" pitchFamily="34" charset="0"/>
              </a:rPr>
              <a:t>Technical understanding</a:t>
            </a:r>
            <a:r>
              <a:rPr lang="en-US" sz="2000" dirty="0">
                <a:latin typeface="Calibri" panose="020F0502020204030204" pitchFamily="34" charset="0"/>
                <a:ea typeface="Calibri" panose="020F0502020204030204" pitchFamily="34" charset="0"/>
                <a:cs typeface="Calibri" panose="020F0502020204030204" pitchFamily="34" charset="0"/>
              </a:rPr>
              <a:t> of Intel technologies – and optimizing the engagement, adoption of these technologies. </a:t>
            </a:r>
          </a:p>
          <a:p>
            <a:pPr marL="1348740" lvl="3" indent="-342900">
              <a:lnSpc>
                <a:spcPct val="110000"/>
              </a:lnSpc>
              <a:spcBef>
                <a:spcPts val="500"/>
              </a:spcBef>
              <a:spcAft>
                <a:spcPts val="0"/>
              </a:spcAft>
            </a:pPr>
            <a:r>
              <a:rPr lang="en-US" sz="1900" dirty="0">
                <a:latin typeface="Calibri" panose="020F0502020204030204" pitchFamily="34" charset="0"/>
                <a:ea typeface="Calibri" panose="020F0502020204030204" pitchFamily="34" charset="0"/>
                <a:cs typeface="Calibri" panose="020F0502020204030204" pitchFamily="34" charset="0"/>
              </a:rPr>
              <a:t>Active contribution in </a:t>
            </a:r>
            <a:r>
              <a:rPr lang="en-US" sz="1900" b="1" dirty="0">
                <a:latin typeface="Calibri" panose="020F0502020204030204" pitchFamily="34" charset="0"/>
                <a:ea typeface="Calibri" panose="020F0502020204030204" pitchFamily="34" charset="0"/>
                <a:cs typeface="Calibri" panose="020F0502020204030204" pitchFamily="34" charset="0"/>
              </a:rPr>
              <a:t>value creation</a:t>
            </a:r>
            <a:r>
              <a:rPr lang="en-US" sz="1900" dirty="0">
                <a:latin typeface="Calibri" panose="020F0502020204030204" pitchFamily="34" charset="0"/>
                <a:ea typeface="Calibri" panose="020F0502020204030204" pitchFamily="34" charset="0"/>
                <a:cs typeface="Calibri" panose="020F0502020204030204" pitchFamily="34" charset="0"/>
              </a:rPr>
              <a:t>, technical documentation of HCLTech &amp; Intel Joint Solutions</a:t>
            </a:r>
          </a:p>
          <a:p>
            <a:pPr marL="1348740" lvl="3" indent="-342900">
              <a:lnSpc>
                <a:spcPct val="110000"/>
              </a:lnSpc>
              <a:spcBef>
                <a:spcPts val="500"/>
              </a:spcBef>
              <a:spcAft>
                <a:spcPts val="0"/>
              </a:spcAft>
            </a:pPr>
            <a:r>
              <a:rPr lang="en-US" sz="1900" b="1" dirty="0">
                <a:latin typeface="Calibri" panose="020F0502020204030204" pitchFamily="34" charset="0"/>
                <a:ea typeface="Calibri" panose="020F0502020204030204" pitchFamily="34" charset="0"/>
                <a:cs typeface="Calibri" panose="020F0502020204030204" pitchFamily="34" charset="0"/>
              </a:rPr>
              <a:t>Collaborate</a:t>
            </a:r>
            <a:r>
              <a:rPr lang="en-US" sz="1900" dirty="0">
                <a:latin typeface="Calibri" panose="020F0502020204030204" pitchFamily="34" charset="0"/>
                <a:ea typeface="Calibri" panose="020F0502020204030204" pitchFamily="34" charset="0"/>
                <a:cs typeface="Calibri" panose="020F0502020204030204" pitchFamily="34" charset="0"/>
              </a:rPr>
              <a:t> with cross-functional teams to integrate solutions effectively</a:t>
            </a:r>
          </a:p>
          <a:p>
            <a:pPr marL="1348740" lvl="3" indent="-342900">
              <a:lnSpc>
                <a:spcPct val="110000"/>
              </a:lnSpc>
              <a:spcBef>
                <a:spcPts val="500"/>
              </a:spcBef>
              <a:spcAft>
                <a:spcPts val="0"/>
              </a:spcAft>
            </a:pPr>
            <a:r>
              <a:rPr lang="en-US" sz="1900" dirty="0">
                <a:latin typeface="Calibri" panose="020F0502020204030204" pitchFamily="34" charset="0"/>
                <a:ea typeface="Calibri" panose="020F0502020204030204" pitchFamily="34" charset="0"/>
                <a:cs typeface="Calibri" panose="020F0502020204030204" pitchFamily="34" charset="0"/>
              </a:rPr>
              <a:t>Accelerate the process from the </a:t>
            </a:r>
            <a:r>
              <a:rPr lang="en-US" sz="1900" b="1" dirty="0">
                <a:latin typeface="Calibri" panose="020F0502020204030204" pitchFamily="34" charset="0"/>
                <a:ea typeface="Calibri" panose="020F0502020204030204" pitchFamily="34" charset="0"/>
                <a:cs typeface="Calibri" panose="020F0502020204030204" pitchFamily="34" charset="0"/>
              </a:rPr>
              <a:t>solution creation</a:t>
            </a:r>
            <a:r>
              <a:rPr lang="en-US" sz="1900" dirty="0">
                <a:latin typeface="Calibri" panose="020F0502020204030204" pitchFamily="34" charset="0"/>
                <a:ea typeface="Calibri" panose="020F0502020204030204" pitchFamily="34" charset="0"/>
                <a:cs typeface="Calibri" panose="020F0502020204030204" pitchFamily="34" charset="0"/>
              </a:rPr>
              <a:t> to the GTM launch</a:t>
            </a:r>
          </a:p>
          <a:p>
            <a:pPr marL="1348740" lvl="3" indent="-342900">
              <a:lnSpc>
                <a:spcPct val="110000"/>
              </a:lnSpc>
              <a:spcBef>
                <a:spcPts val="500"/>
              </a:spcBef>
              <a:spcAft>
                <a:spcPts val="0"/>
              </a:spcAft>
            </a:pPr>
            <a:r>
              <a:rPr lang="en-US" sz="1900" dirty="0">
                <a:latin typeface="Calibri" panose="020F0502020204030204" pitchFamily="34" charset="0"/>
                <a:ea typeface="Calibri" panose="020F0502020204030204" pitchFamily="34" charset="0"/>
                <a:cs typeface="Calibri" panose="020F0502020204030204" pitchFamily="34" charset="0"/>
              </a:rPr>
              <a:t>Creation of </a:t>
            </a:r>
            <a:r>
              <a:rPr lang="en-US" sz="1900" b="1" dirty="0">
                <a:latin typeface="Calibri" panose="020F0502020204030204" pitchFamily="34" charset="0"/>
                <a:ea typeface="Calibri" panose="020F0502020204030204" pitchFamily="34" charset="0"/>
                <a:cs typeface="Calibri" panose="020F0502020204030204" pitchFamily="34" charset="0"/>
              </a:rPr>
              <a:t>marketing collaterals</a:t>
            </a:r>
            <a:r>
              <a:rPr lang="en-US" sz="1900" dirty="0">
                <a:latin typeface="Calibri" panose="020F0502020204030204" pitchFamily="34" charset="0"/>
                <a:ea typeface="Calibri" panose="020F0502020204030204" pitchFamily="34" charset="0"/>
                <a:cs typeface="Calibri" panose="020F0502020204030204" pitchFamily="34" charset="0"/>
              </a:rPr>
              <a:t> to promote the solutions internally &amp; externally</a:t>
            </a:r>
          </a:p>
          <a:p>
            <a:pPr marL="1348740" lvl="3" indent="-342900">
              <a:lnSpc>
                <a:spcPct val="110000"/>
              </a:lnSpc>
              <a:spcBef>
                <a:spcPts val="500"/>
              </a:spcBef>
              <a:spcAft>
                <a:spcPts val="0"/>
              </a:spcAft>
            </a:pPr>
            <a:r>
              <a:rPr lang="en-US" sz="1800" dirty="0">
                <a:latin typeface="Calibri" panose="020F0502020204030204" pitchFamily="34" charset="0"/>
                <a:ea typeface="Calibri" panose="020F0502020204030204" pitchFamily="34" charset="0"/>
                <a:cs typeface="Calibri" panose="020F0502020204030204" pitchFamily="34" charset="0"/>
              </a:rPr>
              <a:t>Enable sales, presales and practice teams with latest Intel solutions</a:t>
            </a:r>
          </a:p>
          <a:p>
            <a:pPr marL="891540" lvl="2" indent="-342900">
              <a:lnSpc>
                <a:spcPct val="110000"/>
              </a:lnSpc>
              <a:spcBef>
                <a:spcPts val="500"/>
              </a:spcBef>
              <a:spcAft>
                <a:spcPts val="0"/>
              </a:spcAft>
              <a:buAutoNum type="arabicPeriod"/>
            </a:pPr>
            <a:r>
              <a:rPr lang="en-US" sz="2000" dirty="0">
                <a:latin typeface="Calibri" panose="020F0502020204030204" pitchFamily="34" charset="0"/>
                <a:ea typeface="Calibri" panose="020F0502020204030204" pitchFamily="34" charset="0"/>
                <a:cs typeface="Calibri" panose="020F0502020204030204" pitchFamily="34" charset="0"/>
              </a:rPr>
              <a:t>Ideate and Execute on innovative methods to ensure adoption of Intel technologies across BU’s / Developer ecosystem at HCLTech </a:t>
            </a:r>
          </a:p>
          <a:p>
            <a:pPr marL="891540" lvl="2" indent="-342900">
              <a:lnSpc>
                <a:spcPct val="110000"/>
              </a:lnSpc>
              <a:spcBef>
                <a:spcPts val="500"/>
              </a:spcBef>
              <a:spcAft>
                <a:spcPts val="0"/>
              </a:spcAft>
              <a:buAutoNum type="arabicPeriod"/>
            </a:pPr>
            <a:r>
              <a:rPr lang="en-US" sz="1900" dirty="0">
                <a:latin typeface="Calibri" panose="020F0502020204030204" pitchFamily="34" charset="0"/>
                <a:ea typeface="Calibri" panose="020F0502020204030204" pitchFamily="34" charset="0"/>
                <a:cs typeface="Calibri" panose="020F0502020204030204" pitchFamily="34" charset="0"/>
              </a:rPr>
              <a:t>Organize </a:t>
            </a:r>
            <a:r>
              <a:rPr lang="en-US" sz="1900" b="1" dirty="0" smtClean="0">
                <a:latin typeface="Calibri" panose="020F0502020204030204" pitchFamily="34" charset="0"/>
                <a:ea typeface="Calibri" panose="020F0502020204030204" pitchFamily="34" charset="0"/>
                <a:cs typeface="Calibri" panose="020F0502020204030204" pitchFamily="34" charset="0"/>
              </a:rPr>
              <a:t>Webinars </a:t>
            </a:r>
            <a:r>
              <a:rPr lang="en-US" sz="1900" dirty="0">
                <a:latin typeface="Calibri" panose="020F0502020204030204" pitchFamily="34" charset="0"/>
                <a:ea typeface="Calibri" panose="020F0502020204030204" pitchFamily="34" charset="0"/>
                <a:cs typeface="Calibri" panose="020F0502020204030204" pitchFamily="34" charset="0"/>
              </a:rPr>
              <a:t>and plan training </a:t>
            </a:r>
            <a:r>
              <a:rPr lang="en-US" sz="1900" dirty="0" err="1">
                <a:latin typeface="Calibri" panose="020F0502020204030204" pitchFamily="34" charset="0"/>
                <a:ea typeface="Calibri" panose="020F0502020204030204" pitchFamily="34" charset="0"/>
                <a:cs typeface="Calibri" panose="020F0502020204030204" pitchFamily="34" charset="0"/>
              </a:rPr>
              <a:t>bootcamps</a:t>
            </a:r>
            <a:r>
              <a:rPr lang="en-US" sz="1900" dirty="0">
                <a:latin typeface="Calibri" panose="020F0502020204030204" pitchFamily="34" charset="0"/>
                <a:ea typeface="Calibri" panose="020F0502020204030204" pitchFamily="34" charset="0"/>
                <a:cs typeface="Calibri" panose="020F0502020204030204" pitchFamily="34" charset="0"/>
              </a:rPr>
              <a:t> </a:t>
            </a:r>
          </a:p>
          <a:p>
            <a:pPr marL="1348740" lvl="3" indent="-342900">
              <a:lnSpc>
                <a:spcPct val="110000"/>
              </a:lnSpc>
            </a:pPr>
            <a:r>
              <a:rPr lang="en-US" sz="1900" dirty="0">
                <a:latin typeface="Calibri" panose="020F0502020204030204" pitchFamily="34" charset="0"/>
                <a:ea typeface="Calibri" panose="020F0502020204030204" pitchFamily="34" charset="0"/>
                <a:cs typeface="Calibri" panose="020F0502020204030204" pitchFamily="34" charset="0"/>
              </a:rPr>
              <a:t>Marketing plan to ensure latest technologies are visible and consumable. </a:t>
            </a:r>
          </a:p>
          <a:p>
            <a:pPr marL="1348740" lvl="3" indent="-342900">
              <a:lnSpc>
                <a:spcPct val="110000"/>
              </a:lnSpc>
              <a:spcBef>
                <a:spcPts val="500"/>
              </a:spcBef>
              <a:spcAft>
                <a:spcPts val="0"/>
              </a:spcAft>
            </a:pPr>
            <a:r>
              <a:rPr lang="en-US" sz="1900" dirty="0">
                <a:latin typeface="Calibri" panose="020F0502020204030204" pitchFamily="34" charset="0"/>
                <a:ea typeface="Calibri" panose="020F0502020204030204" pitchFamily="34" charset="0"/>
                <a:cs typeface="Calibri" panose="020F0502020204030204" pitchFamily="34" charset="0"/>
              </a:rPr>
              <a:t>New Initiatives.</a:t>
            </a:r>
          </a:p>
        </p:txBody>
      </p:sp>
      <p:sp>
        <p:nvSpPr>
          <p:cNvPr id="3" name="Slide Number Placeholder 2">
            <a:extLst>
              <a:ext uri="{FF2B5EF4-FFF2-40B4-BE49-F238E27FC236}">
                <a16:creationId xmlns:a16="http://schemas.microsoft.com/office/drawing/2014/main" id="{F5FE741C-12C0-7563-167C-0A40475A6A08}"/>
              </a:ext>
            </a:extLst>
          </p:cNvPr>
          <p:cNvSpPr>
            <a:spLocks noGrp="1"/>
          </p:cNvSpPr>
          <p:nvPr>
            <p:ph type="sldNum" sz="quarter" idx="12"/>
          </p:nvPr>
        </p:nvSpPr>
        <p:spPr>
          <a:xfrm>
            <a:off x="320865" y="6469454"/>
            <a:ext cx="326497" cy="301756"/>
          </a:xfrm>
        </p:spPr>
        <p:txBody>
          <a:bodyPr/>
          <a:lstStyle/>
          <a:p>
            <a:pPr>
              <a:spcAft>
                <a:spcPts val="600"/>
              </a:spcAft>
            </a:pPr>
            <a:fld id="{AE577F39-B882-FB4F-BD46-95C2A231B68A}" type="slidenum">
              <a:rPr lang="en-US" smtClean="0"/>
              <a:pPr>
                <a:spcAft>
                  <a:spcPts val="600"/>
                </a:spcAft>
              </a:pPr>
              <a:t>75</a:t>
            </a:fld>
            <a:endParaRPr lang="en-US"/>
          </a:p>
        </p:txBody>
      </p:sp>
    </p:spTree>
    <p:extLst>
      <p:ext uri="{BB962C8B-B14F-4D97-AF65-F5344CB8AC3E}">
        <p14:creationId xmlns:p14="http://schemas.microsoft.com/office/powerpoint/2010/main" val="53806925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 Placeholder 100">
            <a:extLst>
              <a:ext uri="{FF2B5EF4-FFF2-40B4-BE49-F238E27FC236}">
                <a16:creationId xmlns:a16="http://schemas.microsoft.com/office/drawing/2014/main" id="{0B82ED80-8D9D-7BFC-E67C-8D583082E7E1}"/>
              </a:ext>
            </a:extLst>
          </p:cNvPr>
          <p:cNvSpPr>
            <a:spLocks noGrp="1"/>
          </p:cNvSpPr>
          <p:nvPr>
            <p:ph type="body" sz="quarter" idx="13"/>
          </p:nvPr>
        </p:nvSpPr>
        <p:spPr>
          <a:xfrm>
            <a:off x="758073" y="149468"/>
            <a:ext cx="10022840" cy="1135302"/>
          </a:xfrm>
        </p:spPr>
        <p:txBody>
          <a:bodyPr/>
          <a:lstStyle/>
          <a:p>
            <a:r>
              <a:rPr lang="en-US" sz="3600" b="1" dirty="0">
                <a:solidFill>
                  <a:schemeClr val="tx1"/>
                </a:solidFill>
                <a:ea typeface="+mn-lt"/>
                <a:cs typeface="+mn-lt"/>
              </a:rPr>
              <a:t>Training &amp; Enablement</a:t>
            </a:r>
            <a:r>
              <a:rPr lang="en-US" sz="3600" b="1" dirty="0">
                <a:ea typeface="+mn-lt"/>
                <a:cs typeface="+mn-lt"/>
              </a:rPr>
              <a:t> </a:t>
            </a:r>
            <a:endParaRPr lang="en-US" dirty="0"/>
          </a:p>
        </p:txBody>
      </p:sp>
      <p:sp>
        <p:nvSpPr>
          <p:cNvPr id="45" name="Content Placeholder 2">
            <a:extLst>
              <a:ext uri="{FF2B5EF4-FFF2-40B4-BE49-F238E27FC236}">
                <a16:creationId xmlns:a16="http://schemas.microsoft.com/office/drawing/2014/main" id="{55C68556-CE43-BA4A-3AF5-7CC003367490}"/>
              </a:ext>
            </a:extLst>
          </p:cNvPr>
          <p:cNvSpPr>
            <a:spLocks noGrp="1"/>
          </p:cNvSpPr>
          <p:nvPr>
            <p:ph sz="quarter" idx="15"/>
          </p:nvPr>
        </p:nvSpPr>
        <p:spPr>
          <a:xfrm>
            <a:off x="255324" y="1216908"/>
            <a:ext cx="4883510" cy="5051366"/>
          </a:xfrm>
          <a:noFill/>
          <a:ln>
            <a:solidFill>
              <a:schemeClr val="accent5"/>
            </a:solidFill>
          </a:ln>
        </p:spPr>
        <p:txBody>
          <a:bodyPr vert="horz" lIns="91440" tIns="45720" rIns="91440" bIns="45720" rtlCol="0" anchor="t">
            <a:noAutofit/>
          </a:bodyPr>
          <a:lstStyle/>
          <a:p>
            <a:pPr marL="0" indent="0">
              <a:buNone/>
            </a:pPr>
            <a:r>
              <a:rPr lang="en-US" sz="1800" b="1" dirty="0">
                <a:latin typeface="Calibri" panose="020F0502020204030204" pitchFamily="34" charset="0"/>
                <a:ea typeface="Calibri" panose="020F0502020204030204" pitchFamily="34" charset="0"/>
                <a:cs typeface="Calibri" panose="020F0502020204030204" pitchFamily="34" charset="0"/>
              </a:rPr>
              <a:t>Intel Partner Certification</a:t>
            </a:r>
            <a:endParaRPr lang="en-US" sz="18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1800" b="1" dirty="0">
              <a:latin typeface="Calibri" panose="020F0502020204030204" pitchFamily="34" charset="0"/>
              <a:ea typeface="Calibri" panose="020F0502020204030204" pitchFamily="34" charset="0"/>
              <a:cs typeface="Calibri" panose="020F0502020204030204" pitchFamily="34" charset="0"/>
            </a:endParaRPr>
          </a:p>
          <a:p>
            <a:r>
              <a:rPr lang="en-US" sz="1800" dirty="0">
                <a:latin typeface="Calibri" panose="020F0502020204030204" pitchFamily="34" charset="0"/>
                <a:ea typeface="Calibri" panose="020F0502020204030204" pitchFamily="34" charset="0"/>
                <a:cs typeface="Calibri" panose="020F0502020204030204" pitchFamily="34" charset="0"/>
              </a:rPr>
              <a:t>Successfully completed Intel Partner Certification courses</a:t>
            </a:r>
          </a:p>
          <a:p>
            <a:pPr lvl="1"/>
            <a:r>
              <a:rPr lang="en-US" sz="1800" b="1" dirty="0" smtClean="0">
                <a:latin typeface="Calibri" panose="020F0502020204030204" pitchFamily="34" charset="0"/>
                <a:ea typeface="Calibri" panose="020F0502020204030204" pitchFamily="34" charset="0"/>
                <a:cs typeface="Calibri" panose="020F0502020204030204" pitchFamily="34" charset="0"/>
              </a:rPr>
              <a:t>Intel Granulate</a:t>
            </a:r>
            <a:endParaRPr lang="en-US" sz="1800" b="1" dirty="0">
              <a:latin typeface="Calibri" panose="020F0502020204030204" pitchFamily="34" charset="0"/>
              <a:ea typeface="Calibri" panose="020F0502020204030204" pitchFamily="34" charset="0"/>
              <a:cs typeface="Calibri" panose="020F0502020204030204" pitchFamily="34" charset="0"/>
            </a:endParaRPr>
          </a:p>
          <a:p>
            <a:pPr lvl="1"/>
            <a:r>
              <a:rPr lang="en-US" sz="1800" b="1" dirty="0" smtClean="0">
                <a:latin typeface="Calibri" panose="020F0502020204030204" pitchFamily="34" charset="0"/>
                <a:ea typeface="Calibri" panose="020F0502020204030204" pitchFamily="34" charset="0"/>
                <a:cs typeface="Calibri" panose="020F0502020204030204" pitchFamily="34" charset="0"/>
              </a:rPr>
              <a:t>Intel Trust Authority</a:t>
            </a:r>
            <a:endParaRPr lang="en-US" sz="1800" dirty="0">
              <a:latin typeface="Calibri" panose="020F0502020204030204" pitchFamily="34" charset="0"/>
              <a:ea typeface="Calibri" panose="020F0502020204030204" pitchFamily="34" charset="0"/>
              <a:cs typeface="Calibri" panose="020F0502020204030204" pitchFamily="34" charset="0"/>
            </a:endParaRPr>
          </a:p>
          <a:p>
            <a:pPr marL="231775" lvl="1" indent="0">
              <a:buNone/>
            </a:pPr>
            <a:endParaRPr lang="en-US" sz="1800" dirty="0">
              <a:latin typeface="Calibri" panose="020F0502020204030204" pitchFamily="34" charset="0"/>
              <a:ea typeface="Calibri" panose="020F0502020204030204" pitchFamily="34" charset="0"/>
              <a:cs typeface="Calibri" panose="020F0502020204030204" pitchFamily="34" charset="0"/>
            </a:endParaRPr>
          </a:p>
          <a:p>
            <a:pPr marL="457200" lvl="1" indent="0">
              <a:buNone/>
            </a:pPr>
            <a:r>
              <a:rPr lang="en-US" sz="1800" dirty="0">
                <a:latin typeface="Calibri" panose="020F0502020204030204" pitchFamily="34" charset="0"/>
                <a:ea typeface="Calibri" panose="020F0502020204030204" pitchFamily="34" charset="0"/>
                <a:cs typeface="Calibri" panose="020F0502020204030204" pitchFamily="34" charset="0"/>
              </a:rPr>
              <a:t>to understand Intel and hybrid cloud domain, gaining deeper insights into Intel cloud </a:t>
            </a:r>
            <a:r>
              <a:rPr lang="en-US" sz="1800" dirty="0" smtClean="0">
                <a:latin typeface="Calibri" panose="020F0502020204030204" pitchFamily="34" charset="0"/>
                <a:ea typeface="Calibri" panose="020F0502020204030204" pitchFamily="34" charset="0"/>
                <a:cs typeface="Calibri" panose="020F0502020204030204" pitchFamily="34" charset="0"/>
              </a:rPr>
              <a:t>optimization </a:t>
            </a:r>
            <a:r>
              <a:rPr lang="en-US" sz="1800" dirty="0">
                <a:latin typeface="Calibri" panose="020F0502020204030204" pitchFamily="34" charset="0"/>
                <a:ea typeface="Calibri" panose="020F0502020204030204" pitchFamily="34" charset="0"/>
                <a:cs typeface="Calibri" panose="020F0502020204030204" pitchFamily="34" charset="0"/>
              </a:rPr>
              <a:t>tools.</a:t>
            </a:r>
          </a:p>
          <a:p>
            <a:r>
              <a:rPr lang="en-US" sz="1800" dirty="0">
                <a:latin typeface="Calibri" panose="020F0502020204030204" pitchFamily="34" charset="0"/>
                <a:ea typeface="Calibri" panose="020F0502020204030204" pitchFamily="34" charset="0"/>
                <a:cs typeface="Calibri" panose="020F0502020204030204" pitchFamily="34" charset="0"/>
              </a:rPr>
              <a:t>Explored the collaboration between Intel and HCL with Intel EBU framework</a:t>
            </a:r>
          </a:p>
        </p:txBody>
      </p:sp>
      <p:sp>
        <p:nvSpPr>
          <p:cNvPr id="47" name="Content Placeholder 2">
            <a:extLst>
              <a:ext uri="{FF2B5EF4-FFF2-40B4-BE49-F238E27FC236}">
                <a16:creationId xmlns:a16="http://schemas.microsoft.com/office/drawing/2014/main" id="{8C801BF5-2803-53CC-011C-EE5076015667}"/>
              </a:ext>
            </a:extLst>
          </p:cNvPr>
          <p:cNvSpPr txBox="1">
            <a:spLocks/>
          </p:cNvSpPr>
          <p:nvPr/>
        </p:nvSpPr>
        <p:spPr>
          <a:xfrm>
            <a:off x="5393275" y="1220592"/>
            <a:ext cx="6648976" cy="5039459"/>
          </a:xfrm>
          <a:prstGeom prst="rect">
            <a:avLst/>
          </a:prstGeom>
          <a:noFill/>
          <a:ln>
            <a:solidFill>
              <a:schemeClr val="accent5"/>
            </a:solidFill>
          </a:ln>
        </p:spPr>
        <p:txBody>
          <a:bodyPr vert="horz" lIns="91440" tIns="45720" rIns="91440" bIns="45720" rtlCol="0" anchor="t">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600"/>
              </a:spcAft>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600"/>
              </a:spcAft>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latin typeface="Calibri" panose="020F0502020204030204" pitchFamily="34" charset="0"/>
                <a:ea typeface="Calibri" panose="020F0502020204030204" pitchFamily="34" charset="0"/>
                <a:cs typeface="Calibri" panose="020F0502020204030204" pitchFamily="34" charset="0"/>
              </a:rPr>
              <a:t>HCLTech Workshops &amp; Webinars attended</a:t>
            </a:r>
          </a:p>
          <a:p>
            <a:pPr marL="0" indent="0">
              <a:buNone/>
            </a:pPr>
            <a:endParaRPr lang="en-US" sz="1800" b="1" dirty="0">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r>
              <a:rPr lang="en-US" sz="1800" b="1" dirty="0" smtClean="0"/>
              <a:t>Use </a:t>
            </a:r>
            <a:r>
              <a:rPr lang="en-US" sz="1800" b="1" dirty="0"/>
              <a:t>Intel-Optimized AI Software </a:t>
            </a:r>
            <a:endParaRPr lang="en-US" sz="1800" b="1" dirty="0" smtClean="0"/>
          </a:p>
          <a:p>
            <a:pPr marL="342900" indent="-342900">
              <a:buAutoNum type="arabicPeriod"/>
            </a:pPr>
            <a:r>
              <a:rPr lang="en-US" sz="1800" b="1" dirty="0">
                <a:latin typeface="Calibri" panose="020F0502020204030204" pitchFamily="34" charset="0"/>
                <a:ea typeface="Calibri" panose="020F0502020204030204" pitchFamily="34" charset="0"/>
                <a:cs typeface="Calibri" panose="020F0502020204030204" pitchFamily="34" charset="0"/>
              </a:rPr>
              <a:t> Intel Ambassador January Training- 5th Gen Xeon Launch</a:t>
            </a:r>
          </a:p>
          <a:p>
            <a:pPr marL="0" indent="0">
              <a:buNone/>
            </a:pPr>
            <a:r>
              <a:rPr lang="en-US" sz="1800" b="1" dirty="0">
                <a:latin typeface="Calibri" panose="020F0502020204030204" pitchFamily="34" charset="0"/>
                <a:ea typeface="Calibri" panose="020F0502020204030204" pitchFamily="34" charset="0"/>
                <a:cs typeface="Calibri" panose="020F0502020204030204" pitchFamily="34" charset="0"/>
              </a:rPr>
              <a:t>Key Takeaways - </a:t>
            </a:r>
            <a:r>
              <a:rPr lang="en-US" sz="1800" dirty="0">
                <a:latin typeface="Calibri" panose="020F0502020204030204" pitchFamily="34" charset="0"/>
                <a:ea typeface="Calibri" panose="020F0502020204030204" pitchFamily="34" charset="0"/>
                <a:cs typeface="Calibri" panose="020F0502020204030204" pitchFamily="34" charset="0"/>
              </a:rPr>
              <a:t>These sessions provided valuable insights into process gaps and sparked ideas for innovative solutions based on the presentations and discussions during the workshops and webinars</a:t>
            </a:r>
            <a:r>
              <a:rPr lang="en-US" sz="1800" dirty="0">
                <a:latin typeface="Poppins" panose="00000500000000000000" pitchFamily="2" charset="0"/>
                <a:ea typeface="+mn-lt"/>
                <a:cs typeface="Poppins" panose="00000500000000000000" pitchFamily="2" charset="0"/>
              </a:rPr>
              <a:t>.</a:t>
            </a:r>
            <a:endParaRPr lang="en-US" sz="1800" dirty="0">
              <a:latin typeface="Poppins" panose="00000500000000000000" pitchFamily="2" charset="0"/>
              <a:cs typeface="Poppins" panose="00000500000000000000" pitchFamily="2" charset="0"/>
            </a:endParaRPr>
          </a:p>
        </p:txBody>
      </p:sp>
      <p:sp>
        <p:nvSpPr>
          <p:cNvPr id="3" name="Slide Number Placeholder 2">
            <a:extLst>
              <a:ext uri="{FF2B5EF4-FFF2-40B4-BE49-F238E27FC236}">
                <a16:creationId xmlns:a16="http://schemas.microsoft.com/office/drawing/2014/main" id="{9FBDFC54-DD3E-FD2F-0F1D-CCBC86953A56}"/>
              </a:ext>
            </a:extLst>
          </p:cNvPr>
          <p:cNvSpPr>
            <a:spLocks noGrp="1"/>
          </p:cNvSpPr>
          <p:nvPr>
            <p:ph type="sldNum" sz="quarter" idx="12"/>
          </p:nvPr>
        </p:nvSpPr>
        <p:spPr>
          <a:xfrm>
            <a:off x="320865" y="6469454"/>
            <a:ext cx="326497" cy="301756"/>
          </a:xfrm>
        </p:spPr>
        <p:txBody>
          <a:bodyPr/>
          <a:lstStyle/>
          <a:p>
            <a:pPr>
              <a:spcAft>
                <a:spcPts val="600"/>
              </a:spcAft>
            </a:pPr>
            <a:fld id="{AE577F39-B882-FB4F-BD46-95C2A231B68A}" type="slidenum">
              <a:rPr lang="en-US" smtClean="0"/>
              <a:pPr>
                <a:spcAft>
                  <a:spcPts val="600"/>
                </a:spcAft>
              </a:pPr>
              <a:t>76</a:t>
            </a:fld>
            <a:endParaRPr lang="en-US"/>
          </a:p>
        </p:txBody>
      </p:sp>
    </p:spTree>
    <p:extLst>
      <p:ext uri="{BB962C8B-B14F-4D97-AF65-F5344CB8AC3E}">
        <p14:creationId xmlns:p14="http://schemas.microsoft.com/office/powerpoint/2010/main" val="117483537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A578004-D1B8-9A27-CD2C-5854EC24209D}"/>
              </a:ext>
            </a:extLst>
          </p:cNvPr>
          <p:cNvSpPr>
            <a:spLocks noGrp="1"/>
          </p:cNvSpPr>
          <p:nvPr>
            <p:ph type="title"/>
          </p:nvPr>
        </p:nvSpPr>
        <p:spPr>
          <a:xfrm>
            <a:off x="772371" y="249566"/>
            <a:ext cx="11267439" cy="909439"/>
          </a:xfrm>
        </p:spPr>
        <p:txBody>
          <a:bodyPr vert="horz" lIns="0" tIns="45720" rIns="91440" bIns="45720" rtlCol="0" anchor="ctr">
            <a:noAutofit/>
          </a:bodyPr>
          <a:lstStyle/>
          <a:p>
            <a:r>
              <a:rPr lang="en-US" sz="3600" dirty="0">
                <a:latin typeface="+mn-lt"/>
                <a:cs typeface="Calibri Light"/>
              </a:rPr>
              <a:t>Technical </a:t>
            </a:r>
            <a:r>
              <a:rPr lang="en-US" sz="3600" dirty="0" err="1" smtClean="0">
                <a:latin typeface="+mn-lt"/>
                <a:cs typeface="Calibri Light"/>
              </a:rPr>
              <a:t>runbooks</a:t>
            </a:r>
            <a:r>
              <a:rPr lang="en-US" sz="3600" dirty="0" smtClean="0">
                <a:latin typeface="+mn-lt"/>
                <a:cs typeface="Calibri Light"/>
              </a:rPr>
              <a:t> </a:t>
            </a:r>
            <a:r>
              <a:rPr lang="en-US" sz="3600" dirty="0">
                <a:latin typeface="+mn-lt"/>
                <a:cs typeface="Calibri Light"/>
              </a:rPr>
              <a:t>of Intel products &amp; solutions</a:t>
            </a:r>
          </a:p>
        </p:txBody>
      </p:sp>
      <p:sp>
        <p:nvSpPr>
          <p:cNvPr id="9" name="Content Placeholder 2">
            <a:extLst>
              <a:ext uri="{FF2B5EF4-FFF2-40B4-BE49-F238E27FC236}">
                <a16:creationId xmlns:a16="http://schemas.microsoft.com/office/drawing/2014/main" id="{BEB380F7-F385-7618-763B-FA3AB37DCC71}"/>
              </a:ext>
            </a:extLst>
          </p:cNvPr>
          <p:cNvSpPr txBox="1">
            <a:spLocks/>
          </p:cNvSpPr>
          <p:nvPr/>
        </p:nvSpPr>
        <p:spPr>
          <a:xfrm>
            <a:off x="381000" y="1322625"/>
            <a:ext cx="5129785" cy="4673433"/>
          </a:xfrm>
          <a:prstGeom prst="rect">
            <a:avLst/>
          </a:prstGeom>
          <a:ln>
            <a:solidFill>
              <a:srgbClr val="4472C4"/>
            </a:solid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latin typeface="Calibri" panose="020F0502020204030204" pitchFamily="34" charset="0"/>
                <a:ea typeface="Calibri" panose="020F0502020204030204" pitchFamily="34" charset="0"/>
                <a:cs typeface="Calibri" panose="020F0502020204030204" pitchFamily="34" charset="0"/>
              </a:rPr>
              <a:t>Intel Product Insights</a:t>
            </a:r>
            <a:endParaRPr lang="en-US" sz="1800" dirty="0">
              <a:latin typeface="Calibri" panose="020F0502020204030204" pitchFamily="34" charset="0"/>
              <a:ea typeface="Calibri" panose="020F0502020204030204" pitchFamily="34" charset="0"/>
              <a:cs typeface="Calibri" panose="020F0502020204030204" pitchFamily="34" charset="0"/>
            </a:endParaRPr>
          </a:p>
          <a:p>
            <a:pPr marL="285750" indent="-285750"/>
            <a:r>
              <a:rPr lang="en-US" sz="1800" dirty="0">
                <a:latin typeface="Calibri" panose="020F0502020204030204" pitchFamily="34" charset="0"/>
                <a:ea typeface="Calibri" panose="020F0502020204030204" pitchFamily="34" charset="0"/>
                <a:cs typeface="Calibri" panose="020F0502020204030204" pitchFamily="34" charset="0"/>
              </a:rPr>
              <a:t>Brief slides on each of the Intel Products</a:t>
            </a:r>
          </a:p>
          <a:p>
            <a:pPr marL="285750" indent="-285750"/>
            <a:r>
              <a:rPr lang="en-US" sz="1800" dirty="0">
                <a:latin typeface="Calibri" panose="020F0502020204030204" pitchFamily="34" charset="0"/>
                <a:ea typeface="Calibri" panose="020F0502020204030204" pitchFamily="34" charset="0"/>
                <a:cs typeface="Calibri" panose="020F0502020204030204" pitchFamily="34" charset="0"/>
              </a:rPr>
              <a:t>Presented it to the internal team for technical discussion</a:t>
            </a:r>
          </a:p>
          <a:p>
            <a:pPr marL="0" indent="0">
              <a:buFont typeface="Arial" panose="020B0604020202020204" pitchFamily="34" charset="0"/>
              <a:buNone/>
            </a:pPr>
            <a:r>
              <a:rPr lang="en-US" sz="1800" dirty="0">
                <a:latin typeface="Calibri" panose="020F0502020204030204" pitchFamily="34" charset="0"/>
                <a:ea typeface="Calibri" panose="020F0502020204030204" pitchFamily="34" charset="0"/>
                <a:cs typeface="Calibri" panose="020F0502020204030204" pitchFamily="34" charset="0"/>
              </a:rPr>
              <a:t>Topics Covered :</a:t>
            </a:r>
          </a:p>
          <a:p>
            <a:pPr marL="971550" lvl="1" indent="-285750">
              <a:buFont typeface="Arial"/>
              <a:buChar char="•"/>
            </a:pPr>
            <a:r>
              <a:rPr lang="en-US" sz="1800" dirty="0" smtClean="0">
                <a:latin typeface="Calibri" panose="020F0502020204030204" pitchFamily="34" charset="0"/>
                <a:ea typeface="Calibri" panose="020F0502020204030204" pitchFamily="34" charset="0"/>
                <a:cs typeface="Calibri" panose="020F0502020204030204" pitchFamily="34" charset="0"/>
              </a:rPr>
              <a:t>Intel  Granulate</a:t>
            </a:r>
          </a:p>
          <a:p>
            <a:pPr marL="971550" lvl="1" indent="-285750">
              <a:buFont typeface="Arial"/>
              <a:buChar char="•"/>
            </a:pPr>
            <a:r>
              <a:rPr lang="en-US" sz="1800" dirty="0" smtClean="0">
                <a:latin typeface="Calibri" panose="020F0502020204030204" pitchFamily="34" charset="0"/>
                <a:ea typeface="Calibri" panose="020F0502020204030204" pitchFamily="34" charset="0"/>
                <a:cs typeface="Calibri" panose="020F0502020204030204" pitchFamily="34" charset="0"/>
              </a:rPr>
              <a:t>Intel  OCR(</a:t>
            </a:r>
            <a:r>
              <a:rPr lang="en-US" sz="1800" dirty="0" err="1" smtClean="0">
                <a:latin typeface="Calibri" panose="020F0502020204030204" pitchFamily="34" charset="0"/>
                <a:ea typeface="Calibri" panose="020F0502020204030204" pitchFamily="34" charset="0"/>
                <a:cs typeface="Calibri" panose="020F0502020204030204" pitchFamily="34" charset="0"/>
              </a:rPr>
              <a:t>Optimised</a:t>
            </a:r>
            <a:r>
              <a:rPr lang="en-US" sz="1800" dirty="0" smtClean="0">
                <a:latin typeface="Calibri" panose="020F0502020204030204" pitchFamily="34" charset="0"/>
                <a:ea typeface="Calibri" panose="020F0502020204030204" pitchFamily="34" charset="0"/>
                <a:cs typeface="Calibri" panose="020F0502020204030204" pitchFamily="34" charset="0"/>
              </a:rPr>
              <a:t> Cloud Recipes)</a:t>
            </a:r>
            <a:endParaRPr lang="en-US" sz="1800" dirty="0">
              <a:latin typeface="Calibri" panose="020F0502020204030204" pitchFamily="34" charset="0"/>
              <a:ea typeface="Calibri" panose="020F0502020204030204" pitchFamily="34" charset="0"/>
              <a:cs typeface="Calibri" panose="020F0502020204030204" pitchFamily="34" charset="0"/>
            </a:endParaRPr>
          </a:p>
          <a:p>
            <a:pPr marL="971550" lvl="1" indent="-285750">
              <a:buFont typeface="Arial"/>
              <a:buChar char="•"/>
            </a:pPr>
            <a:r>
              <a:rPr lang="en-US" sz="1800" dirty="0" smtClean="0">
                <a:latin typeface="Calibri" panose="020F0502020204030204" pitchFamily="34" charset="0"/>
                <a:ea typeface="Calibri" panose="020F0502020204030204" pitchFamily="34" charset="0"/>
                <a:cs typeface="Calibri" panose="020F0502020204030204" pitchFamily="34" charset="0"/>
              </a:rPr>
              <a:t>Confidential Computing Plan 2024</a:t>
            </a:r>
            <a:endParaRPr lang="en-US" sz="1800" dirty="0">
              <a:latin typeface="Calibri" panose="020F0502020204030204" pitchFamily="34" charset="0"/>
              <a:ea typeface="Calibri" panose="020F0502020204030204" pitchFamily="34" charset="0"/>
              <a:cs typeface="Calibri" panose="020F0502020204030204" pitchFamily="34" charset="0"/>
            </a:endParaRPr>
          </a:p>
          <a:p>
            <a:pPr marL="0" indent="0">
              <a:buFont typeface="Arial" panose="020B0604020202020204" pitchFamily="34" charset="0"/>
              <a:buNone/>
            </a:pPr>
            <a:endParaRPr lang="en-US" sz="1600" dirty="0">
              <a:latin typeface="Calibri" panose="020F0502020204030204" pitchFamily="34" charset="0"/>
              <a:ea typeface="Calibri" panose="020F0502020204030204" pitchFamily="34" charset="0"/>
              <a:cs typeface="Calibri" panose="020F0502020204030204" pitchFamily="34" charset="0"/>
            </a:endParaRPr>
          </a:p>
          <a:p>
            <a:endParaRPr lang="en-US" sz="1600" dirty="0">
              <a:latin typeface="Calibri" panose="020F0502020204030204" pitchFamily="34" charset="0"/>
              <a:ea typeface="Calibri" panose="020F0502020204030204" pitchFamily="34" charset="0"/>
              <a:cs typeface="Calibri" panose="020F0502020204030204" pitchFamily="34" charset="0"/>
            </a:endParaRPr>
          </a:p>
        </p:txBody>
      </p:sp>
      <p:sp>
        <p:nvSpPr>
          <p:cNvPr id="11" name="Text Placeholder 3">
            <a:extLst>
              <a:ext uri="{FF2B5EF4-FFF2-40B4-BE49-F238E27FC236}">
                <a16:creationId xmlns:a16="http://schemas.microsoft.com/office/drawing/2014/main" id="{6E075E80-1D5D-12E7-341E-669655E93FF5}"/>
              </a:ext>
            </a:extLst>
          </p:cNvPr>
          <p:cNvSpPr txBox="1">
            <a:spLocks/>
          </p:cNvSpPr>
          <p:nvPr/>
        </p:nvSpPr>
        <p:spPr>
          <a:xfrm>
            <a:off x="6173218" y="1322625"/>
            <a:ext cx="5454340" cy="4673433"/>
          </a:xfrm>
          <a:prstGeom prst="rect">
            <a:avLst/>
          </a:prstGeom>
          <a:ln>
            <a:solidFill>
              <a:srgbClr val="4472C4"/>
            </a:solidFill>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latin typeface="Calibri" panose="020F0502020204030204" pitchFamily="34" charset="0"/>
                <a:ea typeface="Calibri" panose="020F0502020204030204" pitchFamily="34" charset="0"/>
                <a:cs typeface="Calibri" panose="020F0502020204030204" pitchFamily="34" charset="0"/>
              </a:rPr>
              <a:t>Key Takeaways</a:t>
            </a:r>
          </a:p>
          <a:p>
            <a:pPr marL="285750" indent="-285750"/>
            <a:r>
              <a:rPr lang="en-US" sz="1800" dirty="0">
                <a:latin typeface="Calibri" panose="020F0502020204030204" pitchFamily="34" charset="0"/>
                <a:ea typeface="Calibri" panose="020F0502020204030204" pitchFamily="34" charset="0"/>
                <a:cs typeface="Calibri" panose="020F0502020204030204" pitchFamily="34" charset="0"/>
              </a:rPr>
              <a:t>Creation of technical slides for quick reference and understanding of technology usage</a:t>
            </a:r>
          </a:p>
          <a:p>
            <a:pPr marL="285750" indent="-285750"/>
            <a:r>
              <a:rPr lang="en-US" sz="1800" dirty="0">
                <a:latin typeface="Calibri" panose="020F0502020204030204" pitchFamily="34" charset="0"/>
                <a:ea typeface="Calibri" panose="020F0502020204030204" pitchFamily="34" charset="0"/>
                <a:cs typeface="Calibri" panose="020F0502020204030204" pitchFamily="34" charset="0"/>
              </a:rPr>
              <a:t>Identified use-cases for each technology to accurately position the products across domains</a:t>
            </a:r>
          </a:p>
          <a:p>
            <a:pPr marL="285750" indent="-285750"/>
            <a:r>
              <a:rPr lang="en-US" sz="1800" dirty="0">
                <a:latin typeface="Calibri" panose="020F0502020204030204" pitchFamily="34" charset="0"/>
                <a:ea typeface="Calibri" panose="020F0502020204030204" pitchFamily="34" charset="0"/>
                <a:cs typeface="Calibri" panose="020F0502020204030204" pitchFamily="34" charset="0"/>
              </a:rPr>
              <a:t>Addressing technical challenges/pain points </a:t>
            </a:r>
          </a:p>
          <a:p>
            <a:pPr marL="285750" indent="-285750"/>
            <a:r>
              <a:rPr lang="en-US" sz="1800" dirty="0">
                <a:latin typeface="Calibri" panose="020F0502020204030204" pitchFamily="34" charset="0"/>
                <a:ea typeface="Calibri" panose="020F0502020204030204" pitchFamily="34" charset="0"/>
                <a:cs typeface="Calibri" panose="020F0502020204030204" pitchFamily="34" charset="0"/>
              </a:rPr>
              <a:t>Comparison of </a:t>
            </a:r>
            <a:r>
              <a:rPr lang="en-US" sz="1800" dirty="0" err="1">
                <a:latin typeface="Calibri" panose="020F0502020204030204" pitchFamily="34" charset="0"/>
                <a:ea typeface="Calibri" panose="020F0502020204030204" pitchFamily="34" charset="0"/>
                <a:cs typeface="Calibri" panose="020F0502020204030204" pitchFamily="34" charset="0"/>
              </a:rPr>
              <a:t>opensource</a:t>
            </a:r>
            <a:r>
              <a:rPr lang="en-US" sz="1800" dirty="0">
                <a:latin typeface="Calibri" panose="020F0502020204030204" pitchFamily="34" charset="0"/>
                <a:ea typeface="Calibri" panose="020F0502020204030204" pitchFamily="34" charset="0"/>
                <a:cs typeface="Calibri" panose="020F0502020204030204" pitchFamily="34" charset="0"/>
              </a:rPr>
              <a:t> vs Intel distributions based on standard benchmarks </a:t>
            </a:r>
          </a:p>
          <a:p>
            <a:pPr marL="285750" indent="-285750"/>
            <a:r>
              <a:rPr lang="en-US" sz="1800" dirty="0">
                <a:latin typeface="Calibri" panose="020F0502020204030204" pitchFamily="34" charset="0"/>
                <a:ea typeface="Calibri" panose="020F0502020204030204" pitchFamily="34" charset="0"/>
                <a:cs typeface="Calibri" panose="020F0502020204030204" pitchFamily="34" charset="0"/>
              </a:rPr>
              <a:t>Analyzing Intel value-add for the products</a:t>
            </a:r>
            <a:r>
              <a:rPr lang="en-US" sz="1600" dirty="0">
                <a:latin typeface="Poppins" panose="00000500000000000000" pitchFamily="2" charset="0"/>
                <a:cs typeface="Poppins" panose="00000500000000000000" pitchFamily="2" charset="0"/>
              </a:rPr>
              <a:t> </a:t>
            </a:r>
          </a:p>
        </p:txBody>
      </p:sp>
      <p:sp>
        <p:nvSpPr>
          <p:cNvPr id="4" name="Slide Number Placeholder 2">
            <a:extLst>
              <a:ext uri="{FF2B5EF4-FFF2-40B4-BE49-F238E27FC236}">
                <a16:creationId xmlns:a16="http://schemas.microsoft.com/office/drawing/2014/main" id="{E8CAD7BA-D6DA-31E8-0A19-FB3B218E4B06}"/>
              </a:ext>
            </a:extLst>
          </p:cNvPr>
          <p:cNvSpPr>
            <a:spLocks noGrp="1"/>
          </p:cNvSpPr>
          <p:nvPr>
            <p:ph type="sldNum" sz="quarter" idx="12"/>
          </p:nvPr>
        </p:nvSpPr>
        <p:spPr>
          <a:xfrm>
            <a:off x="320865" y="6469454"/>
            <a:ext cx="326497" cy="301756"/>
          </a:xfrm>
        </p:spPr>
        <p:txBody>
          <a:bodyPr/>
          <a:lstStyle/>
          <a:p>
            <a:pPr>
              <a:spcAft>
                <a:spcPts val="600"/>
              </a:spcAft>
            </a:pPr>
            <a:fld id="{AE577F39-B882-FB4F-BD46-95C2A231B68A}" type="slidenum">
              <a:rPr lang="en-US" smtClean="0"/>
              <a:pPr>
                <a:spcAft>
                  <a:spcPts val="600"/>
                </a:spcAft>
              </a:pPr>
              <a:t>77</a:t>
            </a:fld>
            <a:endParaRPr lang="en-US"/>
          </a:p>
        </p:txBody>
      </p:sp>
    </p:spTree>
    <p:extLst>
      <p:ext uri="{BB962C8B-B14F-4D97-AF65-F5344CB8AC3E}">
        <p14:creationId xmlns:p14="http://schemas.microsoft.com/office/powerpoint/2010/main" val="45820004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073025E-96E3-9816-4285-D7D0587C547A}"/>
              </a:ext>
            </a:extLst>
          </p:cNvPr>
          <p:cNvSpPr>
            <a:spLocks noGrp="1"/>
          </p:cNvSpPr>
          <p:nvPr/>
        </p:nvSpPr>
        <p:spPr>
          <a:xfrm>
            <a:off x="767615" y="246121"/>
            <a:ext cx="10018889" cy="718425"/>
          </a:xfrm>
          <a:prstGeom prst="rect">
            <a:avLst/>
          </a:prstGeom>
        </p:spPr>
        <p:txBody>
          <a:bodyPr vert="horz" lIns="0" tIns="45720" rIns="91440" bIns="45720" rtlCol="0" anchor="ctr">
            <a:noAutofit/>
          </a:bodyPr>
          <a:lstStyle>
            <a:lvl1pPr algn="l" defTabSz="914400" rtl="0" eaLnBrk="1" latinLnBrk="0" hangingPunct="1">
              <a:lnSpc>
                <a:spcPct val="100000"/>
              </a:lnSpc>
              <a:spcBef>
                <a:spcPts val="0"/>
              </a:spcBef>
              <a:buNone/>
              <a:defRPr sz="2600" b="1" kern="1200">
                <a:solidFill>
                  <a:schemeClr val="tx1"/>
                </a:solidFill>
                <a:latin typeface="+mj-lt"/>
                <a:ea typeface="+mj-ea"/>
                <a:cs typeface="+mj-cs"/>
              </a:defRPr>
            </a:lvl1pPr>
          </a:lstStyle>
          <a:p>
            <a:r>
              <a:rPr lang="en-US" sz="3600" dirty="0">
                <a:latin typeface="+mn-lt"/>
                <a:cs typeface="Arial"/>
              </a:rPr>
              <a:t>Gap Analysis</a:t>
            </a:r>
            <a:endParaRPr lang="en-US" sz="3600" b="0" dirty="0">
              <a:latin typeface="+mn-lt"/>
              <a:cs typeface="Arial"/>
            </a:endParaRPr>
          </a:p>
        </p:txBody>
      </p:sp>
      <p:sp>
        <p:nvSpPr>
          <p:cNvPr id="5" name="Slide Number Placeholder 2">
            <a:extLst>
              <a:ext uri="{FF2B5EF4-FFF2-40B4-BE49-F238E27FC236}">
                <a16:creationId xmlns:a16="http://schemas.microsoft.com/office/drawing/2014/main" id="{DA94F25E-6151-AC46-E484-9600A9A2C839}"/>
              </a:ext>
            </a:extLst>
          </p:cNvPr>
          <p:cNvSpPr>
            <a:spLocks noGrp="1"/>
          </p:cNvSpPr>
          <p:nvPr/>
        </p:nvSpPr>
        <p:spPr>
          <a:xfrm>
            <a:off x="320865" y="6498209"/>
            <a:ext cx="326497" cy="301756"/>
          </a:xfrm>
          <a:prstGeom prst="rect">
            <a:avLst/>
          </a:prstGeom>
        </p:spPr>
        <p:txBody>
          <a:bodyPr vert="horz" lIns="91440" tIns="45720" rIns="91440" bIns="45720" rtlCol="0" anchor="ctr"/>
          <a:lstStyle>
            <a:defPPr>
              <a:defRPr lang="en-US"/>
            </a:defPPr>
            <a:lvl1pPr marL="0" algn="ct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E577F39-B882-FB4F-BD46-95C2A231B68A}" type="slidenum">
              <a:rPr lang="en-US" smtClean="0"/>
              <a:pPr/>
              <a:t>78</a:t>
            </a:fld>
            <a:endParaRPr lang="en-US"/>
          </a:p>
        </p:txBody>
      </p:sp>
      <p:sp>
        <p:nvSpPr>
          <p:cNvPr id="6" name="Content Placeholder 4">
            <a:extLst>
              <a:ext uri="{FF2B5EF4-FFF2-40B4-BE49-F238E27FC236}">
                <a16:creationId xmlns:a16="http://schemas.microsoft.com/office/drawing/2014/main" id="{A12B315D-0D8E-3993-3F4F-4E3427193416}"/>
              </a:ext>
            </a:extLst>
          </p:cNvPr>
          <p:cNvSpPr>
            <a:spLocks noGrp="1"/>
          </p:cNvSpPr>
          <p:nvPr/>
        </p:nvSpPr>
        <p:spPr>
          <a:xfrm>
            <a:off x="419100" y="2013926"/>
            <a:ext cx="3442088" cy="4170297"/>
          </a:xfrm>
          <a:prstGeom prst="rect">
            <a:avLst/>
          </a:prstGeom>
          <a:noFill/>
          <a:ln>
            <a:solidFill>
              <a:srgbClr val="4472C4"/>
            </a:solidFill>
          </a:ln>
        </p:spPr>
        <p:txBody>
          <a:bodyPr vert="horz" lIns="91440" tIns="45720" rIns="91440" bIns="45720" rtlCol="0" anchor="t">
            <a:norm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1pPr>
            <a:lvl2pPr marL="465138" indent="-233363" algn="l" defTabSz="914400" rtl="0" eaLnBrk="1" latinLnBrk="0" hangingPunct="1">
              <a:lnSpc>
                <a:spcPct val="100000"/>
              </a:lnSpc>
              <a:spcBef>
                <a:spcPts val="0"/>
              </a:spcBef>
              <a:spcAft>
                <a:spcPts val="600"/>
              </a:spcAft>
              <a:buFont typeface="System Font Regular"/>
              <a:buChar char="–"/>
              <a:tabLst/>
              <a:defRPr sz="1200" kern="1200">
                <a:solidFill>
                  <a:schemeClr val="tx1"/>
                </a:solidFill>
                <a:latin typeface="+mn-lt"/>
                <a:ea typeface="+mn-ea"/>
                <a:cs typeface="+mn-cs"/>
              </a:defRPr>
            </a:lvl2pPr>
            <a:lvl3pPr marL="687388" indent="-222250" algn="l" defTabSz="914400" rtl="0" eaLnBrk="1" latinLnBrk="0" hangingPunct="1">
              <a:lnSpc>
                <a:spcPct val="100000"/>
              </a:lnSpc>
              <a:spcBef>
                <a:spcPts val="0"/>
              </a:spcBef>
              <a:spcAft>
                <a:spcPts val="600"/>
              </a:spcAft>
              <a:buFont typeface="Arial" panose="020B0604020202020204" pitchFamily="34" charset="0"/>
              <a:buChar char="•"/>
              <a:tabLst/>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1800" dirty="0">
                <a:latin typeface="Calibri" panose="020F0502020204030204" pitchFamily="34" charset="0"/>
                <a:ea typeface="Calibri" panose="020F0502020204030204" pitchFamily="34" charset="0"/>
                <a:cs typeface="Calibri" panose="020F0502020204030204" pitchFamily="34" charset="0"/>
              </a:rPr>
              <a:t>Enabling internal teams to deliver best in market solutions with access to Intel SMEs. </a:t>
            </a:r>
          </a:p>
          <a:p>
            <a:pPr marL="285750" indent="-285750"/>
            <a:r>
              <a:rPr lang="en-US" sz="1800" dirty="0">
                <a:latin typeface="Calibri" panose="020F0502020204030204" pitchFamily="34" charset="0"/>
                <a:ea typeface="Calibri" panose="020F0502020204030204" pitchFamily="34" charset="0"/>
                <a:cs typeface="Calibri" panose="020F0502020204030204" pitchFamily="34" charset="0"/>
              </a:rPr>
              <a:t>Understand problem statements, and recommend respective Intel solutions</a:t>
            </a:r>
          </a:p>
          <a:p>
            <a:pPr marL="285750" indent="-285750"/>
            <a:r>
              <a:rPr lang="en-US" sz="1800" dirty="0">
                <a:latin typeface="Calibri" panose="020F0502020204030204" pitchFamily="34" charset="0"/>
                <a:ea typeface="Calibri" panose="020F0502020204030204" pitchFamily="34" charset="0"/>
                <a:cs typeface="Calibri" panose="020F0502020204030204" pitchFamily="34" charset="0"/>
              </a:rPr>
              <a:t>Understand existing HCL solutions and integrate Intel value adds</a:t>
            </a:r>
          </a:p>
          <a:p>
            <a:pPr marL="285750" indent="-285750"/>
            <a:r>
              <a:rPr lang="en-US" sz="1800" dirty="0">
                <a:latin typeface="Calibri" panose="020F0502020204030204" pitchFamily="34" charset="0"/>
                <a:ea typeface="Calibri" panose="020F0502020204030204" pitchFamily="34" charset="0"/>
                <a:cs typeface="Calibri" panose="020F0502020204030204" pitchFamily="34" charset="0"/>
              </a:rPr>
              <a:t>Identify the areas of interest and create resources </a:t>
            </a:r>
          </a:p>
        </p:txBody>
      </p:sp>
      <p:sp>
        <p:nvSpPr>
          <p:cNvPr id="7" name="Content Placeholder 5">
            <a:extLst>
              <a:ext uri="{FF2B5EF4-FFF2-40B4-BE49-F238E27FC236}">
                <a16:creationId xmlns:a16="http://schemas.microsoft.com/office/drawing/2014/main" id="{848BC385-94C7-31F8-8510-9817A30C2C7D}"/>
              </a:ext>
            </a:extLst>
          </p:cNvPr>
          <p:cNvSpPr>
            <a:spLocks noGrp="1"/>
          </p:cNvSpPr>
          <p:nvPr/>
        </p:nvSpPr>
        <p:spPr>
          <a:xfrm>
            <a:off x="4279900" y="2013127"/>
            <a:ext cx="3446419" cy="4170828"/>
          </a:xfrm>
          <a:prstGeom prst="rect">
            <a:avLst/>
          </a:prstGeom>
          <a:noFill/>
          <a:ln>
            <a:solidFill>
              <a:srgbClr val="4472C4"/>
            </a:solidFill>
          </a:ln>
        </p:spPr>
        <p:txBody>
          <a:bodyPr vert="horz" lIns="91440" tIns="45720" rIns="91440" bIns="45720" rtlCol="0" anchor="t">
            <a:norm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1pPr>
            <a:lvl2pPr marL="465138" indent="-233363" algn="l" defTabSz="914400" rtl="0" eaLnBrk="1" latinLnBrk="0" hangingPunct="1">
              <a:lnSpc>
                <a:spcPct val="100000"/>
              </a:lnSpc>
              <a:spcBef>
                <a:spcPts val="0"/>
              </a:spcBef>
              <a:spcAft>
                <a:spcPts val="600"/>
              </a:spcAft>
              <a:buFont typeface="System Font Regular"/>
              <a:buChar char="–"/>
              <a:tabLst/>
              <a:defRPr sz="1200" kern="1200">
                <a:solidFill>
                  <a:schemeClr val="tx1"/>
                </a:solidFill>
                <a:latin typeface="+mn-lt"/>
                <a:ea typeface="+mn-ea"/>
                <a:cs typeface="+mn-cs"/>
              </a:defRPr>
            </a:lvl2pPr>
            <a:lvl3pPr marL="687388" indent="-222250" algn="l" defTabSz="914400" rtl="0" eaLnBrk="1" latinLnBrk="0" hangingPunct="1">
              <a:lnSpc>
                <a:spcPct val="100000"/>
              </a:lnSpc>
              <a:spcBef>
                <a:spcPts val="0"/>
              </a:spcBef>
              <a:spcAft>
                <a:spcPts val="600"/>
              </a:spcAft>
              <a:buFont typeface="Arial" panose="020B0604020202020204" pitchFamily="34" charset="0"/>
              <a:buChar char="•"/>
              <a:tabLst/>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80000"/>
              </a:lnSpc>
              <a:spcBef>
                <a:spcPts val="1000"/>
              </a:spcBef>
            </a:pPr>
            <a:r>
              <a:rPr lang="en-US" sz="1800" dirty="0">
                <a:latin typeface="Calibri" panose="020F0502020204030204" pitchFamily="34" charset="0"/>
                <a:ea typeface="Calibri" panose="020F0502020204030204" pitchFamily="34" charset="0"/>
                <a:cs typeface="Calibri" panose="020F0502020204030204" pitchFamily="34" charset="0"/>
              </a:rPr>
              <a:t>Identified the different teams within HCLTech and understood their roles and domain. </a:t>
            </a:r>
          </a:p>
          <a:p>
            <a:pPr marL="285750" indent="-285750">
              <a:lnSpc>
                <a:spcPct val="90000"/>
              </a:lnSpc>
              <a:spcBef>
                <a:spcPts val="1000"/>
              </a:spcBef>
              <a:spcAft>
                <a:spcPts val="0"/>
              </a:spcAft>
            </a:pPr>
            <a:r>
              <a:rPr lang="en-US" sz="1800" dirty="0">
                <a:latin typeface="Calibri" panose="020F0502020204030204" pitchFamily="34" charset="0"/>
                <a:ea typeface="Calibri" panose="020F0502020204030204" pitchFamily="34" charset="0"/>
                <a:cs typeface="Calibri" panose="020F0502020204030204" pitchFamily="34" charset="0"/>
              </a:rPr>
              <a:t>Analyzed where the offerings could be packaged with the Intel Processor, software or toolkits to enhance performance and bring better value to customers</a:t>
            </a:r>
          </a:p>
          <a:p>
            <a:pPr marL="285750" indent="-285750">
              <a:lnSpc>
                <a:spcPct val="90000"/>
              </a:lnSpc>
              <a:spcBef>
                <a:spcPts val="1000"/>
              </a:spcBef>
              <a:spcAft>
                <a:spcPts val="0"/>
              </a:spcAft>
            </a:pPr>
            <a:r>
              <a:rPr lang="en-US" sz="1800" dirty="0">
                <a:latin typeface="Calibri" panose="020F0502020204030204" pitchFamily="34" charset="0"/>
                <a:ea typeface="Calibri" panose="020F0502020204030204" pitchFamily="34" charset="0"/>
                <a:cs typeface="Calibri" panose="020F0502020204030204" pitchFamily="34" charset="0"/>
              </a:rPr>
              <a:t>Worked with cross functional teams including Intel, </a:t>
            </a:r>
            <a:r>
              <a:rPr lang="en-US" sz="1800" dirty="0" err="1">
                <a:latin typeface="Calibri" panose="020F0502020204030204" pitchFamily="34" charset="0"/>
                <a:ea typeface="Calibri" panose="020F0502020204030204" pitchFamily="34" charset="0"/>
                <a:cs typeface="Calibri" panose="020F0502020204030204" pitchFamily="34" charset="0"/>
              </a:rPr>
              <a:t>CoE</a:t>
            </a:r>
            <a:r>
              <a:rPr lang="en-US" sz="1800" dirty="0">
                <a:latin typeface="Calibri" panose="020F0502020204030204" pitchFamily="34" charset="0"/>
                <a:ea typeface="Calibri" panose="020F0502020204030204" pitchFamily="34" charset="0"/>
                <a:cs typeface="Calibri" panose="020F0502020204030204" pitchFamily="34" charset="0"/>
              </a:rPr>
              <a:t>, PMG &amp; Marketing  for solution collateral and promotional materials</a:t>
            </a:r>
          </a:p>
        </p:txBody>
      </p:sp>
      <p:sp>
        <p:nvSpPr>
          <p:cNvPr id="8" name="Content Placeholder 6">
            <a:extLst>
              <a:ext uri="{FF2B5EF4-FFF2-40B4-BE49-F238E27FC236}">
                <a16:creationId xmlns:a16="http://schemas.microsoft.com/office/drawing/2014/main" id="{41BE5035-DCEB-764D-06E1-4FA50710B7B1}"/>
              </a:ext>
            </a:extLst>
          </p:cNvPr>
          <p:cNvSpPr>
            <a:spLocks noGrp="1"/>
          </p:cNvSpPr>
          <p:nvPr/>
        </p:nvSpPr>
        <p:spPr>
          <a:xfrm>
            <a:off x="8140700" y="2017957"/>
            <a:ext cx="3638231" cy="4178965"/>
          </a:xfrm>
          <a:prstGeom prst="rect">
            <a:avLst/>
          </a:prstGeom>
          <a:noFill/>
          <a:ln>
            <a:solidFill>
              <a:srgbClr val="4472C4"/>
            </a:solidFill>
          </a:ln>
        </p:spPr>
        <p:txBody>
          <a:bodyPr vert="horz" lIns="91440" tIns="45720" rIns="91440" bIns="45720" rtlCol="0" anchor="t">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1pPr>
            <a:lvl2pPr marL="465138" indent="-233363" algn="l" defTabSz="914400" rtl="0" eaLnBrk="1" latinLnBrk="0" hangingPunct="1">
              <a:lnSpc>
                <a:spcPct val="100000"/>
              </a:lnSpc>
              <a:spcBef>
                <a:spcPts val="0"/>
              </a:spcBef>
              <a:spcAft>
                <a:spcPts val="600"/>
              </a:spcAft>
              <a:buFont typeface="System Font Regular"/>
              <a:buChar char="–"/>
              <a:tabLst/>
              <a:defRPr sz="1200" kern="1200">
                <a:solidFill>
                  <a:schemeClr val="tx1"/>
                </a:solidFill>
                <a:latin typeface="+mn-lt"/>
                <a:ea typeface="+mn-ea"/>
                <a:cs typeface="+mn-cs"/>
              </a:defRPr>
            </a:lvl2pPr>
            <a:lvl3pPr marL="687388" indent="-222250" algn="l" defTabSz="914400" rtl="0" eaLnBrk="1" latinLnBrk="0" hangingPunct="1">
              <a:lnSpc>
                <a:spcPct val="100000"/>
              </a:lnSpc>
              <a:spcBef>
                <a:spcPts val="0"/>
              </a:spcBef>
              <a:spcAft>
                <a:spcPts val="600"/>
              </a:spcAft>
              <a:buFont typeface="Arial" panose="020B0604020202020204" pitchFamily="34" charset="0"/>
              <a:buChar char="•"/>
              <a:tabLst/>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endParaRPr lang="en-US" dirty="0">
              <a:latin typeface="Calibri" panose="020F0502020204030204" pitchFamily="34" charset="0"/>
              <a:ea typeface="Calibri" panose="020F0502020204030204" pitchFamily="34" charset="0"/>
              <a:cs typeface="Calibri" panose="020F0502020204030204" pitchFamily="34" charset="0"/>
            </a:endParaRPr>
          </a:p>
          <a:p>
            <a:pPr marL="0" indent="0">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Arranged the implementation steps into 3 divisions:</a:t>
            </a:r>
          </a:p>
          <a:p>
            <a:pPr marL="464820" lvl="1" indent="0">
              <a:spcAft>
                <a:spcPts val="0"/>
              </a:spcAft>
              <a:buNone/>
            </a:pPr>
            <a:endParaRPr lang="en-US" sz="1400" dirty="0">
              <a:latin typeface="Calibri" panose="020F0502020204030204" pitchFamily="34" charset="0"/>
              <a:ea typeface="Calibri" panose="020F0502020204030204" pitchFamily="34" charset="0"/>
              <a:cs typeface="Calibri" panose="020F0502020204030204" pitchFamily="34" charset="0"/>
            </a:endParaRPr>
          </a:p>
          <a:p>
            <a:pPr marL="342900" indent="-342900">
              <a:spcAft>
                <a:spcPts val="0"/>
              </a:spcAft>
              <a:buAutoNum type="arabicPeriod"/>
            </a:pPr>
            <a:r>
              <a:rPr lang="en-US" dirty="0">
                <a:latin typeface="Calibri" panose="020F0502020204030204" pitchFamily="34" charset="0"/>
                <a:ea typeface="Calibri" panose="020F0502020204030204" pitchFamily="34" charset="0"/>
                <a:cs typeface="Calibri" panose="020F0502020204030204" pitchFamily="34" charset="0"/>
              </a:rPr>
              <a:t>Promotions</a:t>
            </a:r>
          </a:p>
          <a:p>
            <a:pPr marL="807720" lvl="1" indent="-342900">
              <a:spcAft>
                <a:spcPts val="0"/>
              </a:spcAft>
            </a:pPr>
            <a:r>
              <a:rPr lang="en-US" sz="1400" dirty="0">
                <a:latin typeface="Calibri" panose="020F0502020204030204" pitchFamily="34" charset="0"/>
                <a:ea typeface="Calibri" panose="020F0502020204030204" pitchFamily="34" charset="0"/>
                <a:cs typeface="Calibri" panose="020F0502020204030204" pitchFamily="34" charset="0"/>
              </a:rPr>
              <a:t>Internal - </a:t>
            </a:r>
            <a:r>
              <a:rPr lang="en-US" sz="1400" dirty="0" smtClean="0">
                <a:latin typeface="Calibri" panose="020F0502020204030204" pitchFamily="34" charset="0"/>
                <a:ea typeface="Calibri" panose="020F0502020204030204" pitchFamily="34" charset="0"/>
                <a:cs typeface="Calibri" panose="020F0502020204030204" pitchFamily="34" charset="0"/>
              </a:rPr>
              <a:t>Webinar</a:t>
            </a:r>
            <a:endParaRPr lang="en-US" sz="1400" dirty="0">
              <a:latin typeface="Calibri" panose="020F0502020204030204" pitchFamily="34" charset="0"/>
              <a:ea typeface="Calibri" panose="020F0502020204030204" pitchFamily="34" charset="0"/>
              <a:cs typeface="Calibri" panose="020F0502020204030204" pitchFamily="34" charset="0"/>
            </a:endParaRPr>
          </a:p>
          <a:p>
            <a:pPr marL="807720" lvl="1" indent="-342900">
              <a:spcAft>
                <a:spcPts val="0"/>
              </a:spcAft>
            </a:pPr>
            <a:r>
              <a:rPr lang="en-US" sz="1400" dirty="0">
                <a:latin typeface="Calibri" panose="020F0502020204030204" pitchFamily="34" charset="0"/>
                <a:ea typeface="Calibri" panose="020F0502020204030204" pitchFamily="34" charset="0"/>
                <a:cs typeface="Calibri" panose="020F0502020204030204" pitchFamily="34" charset="0"/>
              </a:rPr>
              <a:t>External – Case Studies</a:t>
            </a:r>
          </a:p>
          <a:p>
            <a:pPr marL="807720" lvl="1" indent="-342900">
              <a:spcAft>
                <a:spcPts val="0"/>
              </a:spcAft>
            </a:pPr>
            <a:endParaRPr lang="en-US" sz="1400" dirty="0">
              <a:latin typeface="Calibri" panose="020F0502020204030204" pitchFamily="34" charset="0"/>
              <a:ea typeface="Calibri" panose="020F0502020204030204" pitchFamily="34" charset="0"/>
              <a:cs typeface="Calibri" panose="020F0502020204030204" pitchFamily="34" charset="0"/>
            </a:endParaRPr>
          </a:p>
          <a:p>
            <a:pPr marL="342900" indent="-342900">
              <a:spcAft>
                <a:spcPts val="0"/>
              </a:spcAft>
              <a:buAutoNum type="arabicPeriod"/>
            </a:pPr>
            <a:r>
              <a:rPr lang="en-US" dirty="0">
                <a:latin typeface="Calibri" panose="020F0502020204030204" pitchFamily="34" charset="0"/>
                <a:ea typeface="Calibri" panose="020F0502020204030204" pitchFamily="34" charset="0"/>
                <a:cs typeface="Calibri" panose="020F0502020204030204" pitchFamily="34" charset="0"/>
              </a:rPr>
              <a:t>Breakthrough ideas</a:t>
            </a:r>
          </a:p>
          <a:p>
            <a:pPr marL="807720" lvl="1" indent="-342900">
              <a:spcAft>
                <a:spcPts val="0"/>
              </a:spcAft>
            </a:pPr>
            <a:r>
              <a:rPr lang="en-US" sz="1400" dirty="0">
                <a:latin typeface="Calibri" panose="020F0502020204030204" pitchFamily="34" charset="0"/>
                <a:ea typeface="Calibri" panose="020F0502020204030204" pitchFamily="34" charset="0"/>
                <a:cs typeface="Calibri" panose="020F0502020204030204" pitchFamily="34" charset="0"/>
              </a:rPr>
              <a:t>Intel EBU Hackathon</a:t>
            </a:r>
          </a:p>
          <a:p>
            <a:pPr marL="807720" lvl="1" indent="-342900">
              <a:spcAft>
                <a:spcPts val="0"/>
              </a:spcAft>
            </a:pPr>
            <a:r>
              <a:rPr lang="en-US" sz="1400" dirty="0">
                <a:latin typeface="Calibri" panose="020F0502020204030204" pitchFamily="34" charset="0"/>
                <a:ea typeface="Calibri" panose="020F0502020204030204" pitchFamily="34" charset="0"/>
                <a:cs typeface="Calibri" panose="020F0502020204030204" pitchFamily="34" charset="0"/>
              </a:rPr>
              <a:t>Intel Innovation Day</a:t>
            </a:r>
          </a:p>
          <a:p>
            <a:pPr marL="807720" lvl="1" indent="-342900">
              <a:spcAft>
                <a:spcPts val="0"/>
              </a:spcAft>
            </a:pPr>
            <a:r>
              <a:rPr lang="en-US" sz="1400" dirty="0">
                <a:latin typeface="Calibri" panose="020F0502020204030204" pitchFamily="34" charset="0"/>
                <a:ea typeface="Calibri" panose="020F0502020204030204" pitchFamily="34" charset="0"/>
                <a:cs typeface="Calibri" panose="020F0502020204030204" pitchFamily="34" charset="0"/>
              </a:rPr>
              <a:t>Yammer Communities</a:t>
            </a:r>
          </a:p>
        </p:txBody>
      </p:sp>
      <p:sp>
        <p:nvSpPr>
          <p:cNvPr id="10" name="Content Placeholder 7">
            <a:extLst>
              <a:ext uri="{FF2B5EF4-FFF2-40B4-BE49-F238E27FC236}">
                <a16:creationId xmlns:a16="http://schemas.microsoft.com/office/drawing/2014/main" id="{48BF707A-9755-D8B6-CCD7-8A781953E352}"/>
              </a:ext>
            </a:extLst>
          </p:cNvPr>
          <p:cNvSpPr>
            <a:spLocks noGrp="1"/>
          </p:cNvSpPr>
          <p:nvPr/>
        </p:nvSpPr>
        <p:spPr>
          <a:xfrm>
            <a:off x="417388" y="1355682"/>
            <a:ext cx="3438761" cy="463171"/>
          </a:xfrm>
          <a:prstGeom prst="rect">
            <a:avLst/>
          </a:prstGeom>
          <a:ln>
            <a:solidFill>
              <a:srgbClr val="4472C4"/>
            </a:solidFill>
          </a:ln>
        </p:spPr>
        <p:txBody>
          <a:bodyPr vert="horz" lIns="91440" tIns="45720" rIns="91440" bIns="45720" rtlCol="0" anchor="ctr">
            <a:noAutofit/>
          </a:bodyPr>
          <a:lstStyle>
            <a:lvl1pPr marL="0" indent="0" algn="l" defTabSz="914400" rtl="0" eaLnBrk="1" latinLnBrk="0" hangingPunct="1">
              <a:lnSpc>
                <a:spcPct val="100000"/>
              </a:lnSpc>
              <a:spcBef>
                <a:spcPts val="0"/>
              </a:spcBef>
              <a:buFont typeface="Arial" panose="020B0604020202020204" pitchFamily="34" charset="0"/>
              <a:buNone/>
              <a:defRPr sz="1400" kern="1200">
                <a:solidFill>
                  <a:schemeClr val="tx1"/>
                </a:solidFill>
                <a:latin typeface="+mn-lt"/>
                <a:ea typeface="+mn-ea"/>
                <a:cs typeface="+mn-cs"/>
              </a:defRPr>
            </a:lvl1pPr>
            <a:lvl2pPr marL="231775" indent="0" algn="ctr" defTabSz="914400" rtl="0" eaLnBrk="1" latinLnBrk="0" hangingPunct="1">
              <a:lnSpc>
                <a:spcPct val="90000"/>
              </a:lnSpc>
              <a:spcBef>
                <a:spcPts val="500"/>
              </a:spcBef>
              <a:buFont typeface="System Font Regular"/>
              <a:buNone/>
              <a:tabLst/>
              <a:defRPr sz="1200" kern="1200">
                <a:solidFill>
                  <a:schemeClr val="tx1"/>
                </a:solidFill>
                <a:latin typeface="+mn-lt"/>
                <a:ea typeface="+mn-ea"/>
                <a:cs typeface="+mn-cs"/>
              </a:defRPr>
            </a:lvl2pPr>
            <a:lvl3pPr marL="465138" indent="0" algn="ctr" defTabSz="914400" rtl="0" eaLnBrk="1" latinLnBrk="0" hangingPunct="1">
              <a:lnSpc>
                <a:spcPct val="90000"/>
              </a:lnSpc>
              <a:spcBef>
                <a:spcPts val="500"/>
              </a:spcBef>
              <a:buFont typeface="Arial" panose="020B0604020202020204" pitchFamily="34" charset="0"/>
              <a:buNone/>
              <a:tabLst/>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a:latin typeface="Poppins"/>
                <a:cs typeface="Poppins"/>
              </a:rPr>
              <a:t>Goals</a:t>
            </a:r>
            <a:endParaRPr lang="en-US" sz="1600" b="1">
              <a:latin typeface="Poppins" panose="00000500000000000000" pitchFamily="2" charset="0"/>
              <a:cs typeface="Poppins" panose="00000500000000000000" pitchFamily="2" charset="0"/>
            </a:endParaRPr>
          </a:p>
        </p:txBody>
      </p:sp>
      <p:sp>
        <p:nvSpPr>
          <p:cNvPr id="12" name="Content Placeholder 8">
            <a:extLst>
              <a:ext uri="{FF2B5EF4-FFF2-40B4-BE49-F238E27FC236}">
                <a16:creationId xmlns:a16="http://schemas.microsoft.com/office/drawing/2014/main" id="{D7990642-E341-E826-F0DA-8BB17583BB74}"/>
              </a:ext>
            </a:extLst>
          </p:cNvPr>
          <p:cNvSpPr>
            <a:spLocks noGrp="1"/>
          </p:cNvSpPr>
          <p:nvPr/>
        </p:nvSpPr>
        <p:spPr>
          <a:xfrm>
            <a:off x="4278617" y="1355682"/>
            <a:ext cx="3441876" cy="463171"/>
          </a:xfrm>
          <a:prstGeom prst="rect">
            <a:avLst/>
          </a:prstGeom>
          <a:ln>
            <a:solidFill>
              <a:srgbClr val="4472C4"/>
            </a:solidFill>
          </a:ln>
        </p:spPr>
        <p:txBody>
          <a:bodyPr vert="horz" lIns="91440" tIns="45720" rIns="91440" bIns="45720" rtlCol="0" anchor="ctr">
            <a:noAutofit/>
          </a:bodyPr>
          <a:lstStyle>
            <a:lvl1pPr marL="0" indent="0" algn="l" defTabSz="914400" rtl="0" eaLnBrk="1" latinLnBrk="0" hangingPunct="1">
              <a:lnSpc>
                <a:spcPct val="100000"/>
              </a:lnSpc>
              <a:spcBef>
                <a:spcPts val="0"/>
              </a:spcBef>
              <a:buFont typeface="Arial" panose="020B0604020202020204" pitchFamily="34" charset="0"/>
              <a:buNone/>
              <a:defRPr sz="1400" kern="1200">
                <a:solidFill>
                  <a:schemeClr val="tx1"/>
                </a:solidFill>
                <a:latin typeface="+mn-lt"/>
                <a:ea typeface="+mn-ea"/>
                <a:cs typeface="+mn-cs"/>
              </a:defRPr>
            </a:lvl1pPr>
            <a:lvl2pPr marL="231775" indent="0" algn="ctr" defTabSz="914400" rtl="0" eaLnBrk="1" latinLnBrk="0" hangingPunct="1">
              <a:lnSpc>
                <a:spcPct val="90000"/>
              </a:lnSpc>
              <a:spcBef>
                <a:spcPts val="500"/>
              </a:spcBef>
              <a:buFont typeface="System Font Regular"/>
              <a:buNone/>
              <a:tabLst/>
              <a:defRPr sz="1200" kern="1200">
                <a:solidFill>
                  <a:schemeClr val="tx1"/>
                </a:solidFill>
                <a:latin typeface="+mn-lt"/>
                <a:ea typeface="+mn-ea"/>
                <a:cs typeface="+mn-cs"/>
              </a:defRPr>
            </a:lvl2pPr>
            <a:lvl3pPr marL="465138" indent="0" algn="ctr" defTabSz="914400" rtl="0" eaLnBrk="1" latinLnBrk="0" hangingPunct="1">
              <a:lnSpc>
                <a:spcPct val="90000"/>
              </a:lnSpc>
              <a:spcBef>
                <a:spcPts val="500"/>
              </a:spcBef>
              <a:buFont typeface="Arial" panose="020B0604020202020204" pitchFamily="34" charset="0"/>
              <a:buNone/>
              <a:tabLst/>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a:latin typeface="Poppins" panose="00000500000000000000" pitchFamily="2" charset="0"/>
                <a:cs typeface="Poppins" panose="00000500000000000000" pitchFamily="2" charset="0"/>
              </a:rPr>
              <a:t>Approach</a:t>
            </a:r>
          </a:p>
        </p:txBody>
      </p:sp>
      <p:sp>
        <p:nvSpPr>
          <p:cNvPr id="13" name="Content Placeholder 9">
            <a:extLst>
              <a:ext uri="{FF2B5EF4-FFF2-40B4-BE49-F238E27FC236}">
                <a16:creationId xmlns:a16="http://schemas.microsoft.com/office/drawing/2014/main" id="{E8C5926C-B7D0-BD48-C42F-6F8714967D0F}"/>
              </a:ext>
            </a:extLst>
          </p:cNvPr>
          <p:cNvSpPr>
            <a:spLocks noGrp="1"/>
          </p:cNvSpPr>
          <p:nvPr/>
        </p:nvSpPr>
        <p:spPr>
          <a:xfrm>
            <a:off x="8145535" y="1355683"/>
            <a:ext cx="3631557" cy="463171"/>
          </a:xfrm>
          <a:prstGeom prst="rect">
            <a:avLst/>
          </a:prstGeom>
          <a:ln>
            <a:solidFill>
              <a:srgbClr val="4472C4"/>
            </a:solidFill>
          </a:ln>
        </p:spPr>
        <p:txBody>
          <a:bodyPr vert="horz" lIns="91440" tIns="45720" rIns="91440" bIns="45720" rtlCol="0" anchor="ctr">
            <a:noAutofit/>
          </a:bodyPr>
          <a:lstStyle>
            <a:lvl1pPr marL="0" indent="0" algn="l" defTabSz="914400" rtl="0" eaLnBrk="1" latinLnBrk="0" hangingPunct="1">
              <a:lnSpc>
                <a:spcPct val="100000"/>
              </a:lnSpc>
              <a:spcBef>
                <a:spcPts val="0"/>
              </a:spcBef>
              <a:buFont typeface="Arial" panose="020B0604020202020204" pitchFamily="34" charset="0"/>
              <a:buNone/>
              <a:defRPr sz="1400" kern="1200">
                <a:solidFill>
                  <a:schemeClr val="tx1"/>
                </a:solidFill>
                <a:latin typeface="+mn-lt"/>
                <a:ea typeface="+mn-ea"/>
                <a:cs typeface="+mn-cs"/>
              </a:defRPr>
            </a:lvl1pPr>
            <a:lvl2pPr marL="231775" indent="0" algn="ctr" defTabSz="914400" rtl="0" eaLnBrk="1" latinLnBrk="0" hangingPunct="1">
              <a:lnSpc>
                <a:spcPct val="90000"/>
              </a:lnSpc>
              <a:spcBef>
                <a:spcPts val="500"/>
              </a:spcBef>
              <a:buFont typeface="System Font Regular"/>
              <a:buNone/>
              <a:tabLst/>
              <a:defRPr sz="1200" kern="1200">
                <a:solidFill>
                  <a:schemeClr val="tx1"/>
                </a:solidFill>
                <a:latin typeface="+mn-lt"/>
                <a:ea typeface="+mn-ea"/>
                <a:cs typeface="+mn-cs"/>
              </a:defRPr>
            </a:lvl2pPr>
            <a:lvl3pPr marL="465138" indent="0" algn="ctr" defTabSz="914400" rtl="0" eaLnBrk="1" latinLnBrk="0" hangingPunct="1">
              <a:lnSpc>
                <a:spcPct val="90000"/>
              </a:lnSpc>
              <a:spcBef>
                <a:spcPts val="500"/>
              </a:spcBef>
              <a:buFont typeface="Arial" panose="020B0604020202020204" pitchFamily="34" charset="0"/>
              <a:buNone/>
              <a:tabLst/>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a:latin typeface="Poppins" panose="00000500000000000000" pitchFamily="2" charset="0"/>
                <a:cs typeface="Poppins" panose="00000500000000000000" pitchFamily="2" charset="0"/>
              </a:rPr>
              <a:t>Key Takeaways</a:t>
            </a:r>
          </a:p>
        </p:txBody>
      </p:sp>
    </p:spTree>
    <p:extLst>
      <p:ext uri="{BB962C8B-B14F-4D97-AF65-F5344CB8AC3E}">
        <p14:creationId xmlns:p14="http://schemas.microsoft.com/office/powerpoint/2010/main" val="5609749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AE577F39-B882-FB4F-BD46-95C2A231B68A}" type="slidenum">
              <a:rPr lang="en-US" smtClean="0"/>
              <a:t>79</a:t>
            </a:fld>
            <a:endParaRPr lang="en-US"/>
          </a:p>
        </p:txBody>
      </p:sp>
      <p:sp>
        <p:nvSpPr>
          <p:cNvPr id="7" name="Title 1">
            <a:extLst>
              <a:ext uri="{FF2B5EF4-FFF2-40B4-BE49-F238E27FC236}">
                <a16:creationId xmlns:a16="http://schemas.microsoft.com/office/drawing/2014/main" id="{A88619BF-038D-CB11-8456-A16739137B26}"/>
              </a:ext>
            </a:extLst>
          </p:cNvPr>
          <p:cNvSpPr>
            <a:spLocks noGrp="1"/>
          </p:cNvSpPr>
          <p:nvPr>
            <p:ph type="title"/>
          </p:nvPr>
        </p:nvSpPr>
        <p:spPr>
          <a:xfrm>
            <a:off x="806467" y="364720"/>
            <a:ext cx="10005292" cy="679904"/>
          </a:xfrm>
        </p:spPr>
        <p:txBody>
          <a:bodyPr/>
          <a:lstStyle/>
          <a:p>
            <a:r>
              <a:rPr lang="en-US" sz="4400" dirty="0">
                <a:cs typeface="Arial"/>
              </a:rPr>
              <a:t>Solution Development</a:t>
            </a:r>
          </a:p>
        </p:txBody>
      </p:sp>
      <p:sp>
        <p:nvSpPr>
          <p:cNvPr id="8" name="Text Placeholder 3">
            <a:extLst>
              <a:ext uri="{FF2B5EF4-FFF2-40B4-BE49-F238E27FC236}">
                <a16:creationId xmlns:a16="http://schemas.microsoft.com/office/drawing/2014/main" id="{AC8EBF0C-067F-C14D-4FFE-7F6521272B84}"/>
              </a:ext>
            </a:extLst>
          </p:cNvPr>
          <p:cNvSpPr>
            <a:spLocks noGrp="1"/>
          </p:cNvSpPr>
          <p:nvPr>
            <p:ph type="body" sz="quarter" idx="4294967295"/>
          </p:nvPr>
        </p:nvSpPr>
        <p:spPr>
          <a:xfrm>
            <a:off x="705465" y="1471922"/>
            <a:ext cx="10207295" cy="4117151"/>
          </a:xfrm>
          <a:prstGeom prst="rect">
            <a:avLst/>
          </a:prstGeom>
        </p:spPr>
        <p:txBody>
          <a:bodyPr vert="horz" lIns="0" tIns="45720" rIns="91440" bIns="45720" rtlCol="0" anchor="ctr">
            <a:noAutofit/>
          </a:bodyPr>
          <a:lstStyle/>
          <a:p>
            <a:pPr marL="0" indent="0">
              <a:buNone/>
            </a:pPr>
            <a:r>
              <a:rPr lang="en-US" sz="2000" dirty="0">
                <a:latin typeface="Calibri" panose="020F0502020204030204" pitchFamily="34" charset="0"/>
                <a:ea typeface="Calibri" panose="020F0502020204030204" pitchFamily="34" charset="0"/>
                <a:cs typeface="Calibri" panose="020F0502020204030204" pitchFamily="34" charset="0"/>
              </a:rPr>
              <a:t>Goals : </a:t>
            </a:r>
          </a:p>
          <a:p>
            <a:r>
              <a:rPr lang="en-US" sz="2000" dirty="0" smtClean="0">
                <a:latin typeface="Calibri" panose="020F0502020204030204" pitchFamily="34" charset="0"/>
                <a:ea typeface="Calibri" panose="020F0502020204030204" pitchFamily="34" charset="0"/>
                <a:cs typeface="Calibri" panose="020F0502020204030204" pitchFamily="34" charset="0"/>
              </a:rPr>
              <a:t>To </a:t>
            </a:r>
            <a:r>
              <a:rPr lang="en-US" sz="2000" dirty="0">
                <a:latin typeface="Calibri" panose="020F0502020204030204" pitchFamily="34" charset="0"/>
                <a:ea typeface="Calibri" panose="020F0502020204030204" pitchFamily="34" charset="0"/>
                <a:cs typeface="Calibri" panose="020F0502020204030204" pitchFamily="34" charset="0"/>
              </a:rPr>
              <a:t>understand the HCL existing solutions like Confidential Computing, Intel </a:t>
            </a:r>
            <a:r>
              <a:rPr lang="en-US" sz="2000" dirty="0" smtClean="0">
                <a:latin typeface="Calibri" panose="020F0502020204030204" pitchFamily="34" charset="0"/>
                <a:ea typeface="Calibri" panose="020F0502020204030204" pitchFamily="34" charset="0"/>
                <a:cs typeface="Calibri" panose="020F0502020204030204" pitchFamily="34" charset="0"/>
              </a:rPr>
              <a:t>Granulate, and Intel </a:t>
            </a:r>
            <a:r>
              <a:rPr lang="en-US" sz="2000" dirty="0">
                <a:latin typeface="Calibri" panose="020F0502020204030204" pitchFamily="34" charset="0"/>
                <a:ea typeface="Calibri" panose="020F0502020204030204" pitchFamily="34" charset="0"/>
                <a:cs typeface="Calibri" panose="020F0502020204030204" pitchFamily="34" charset="0"/>
              </a:rPr>
              <a:t>OCR</a:t>
            </a:r>
          </a:p>
          <a:p>
            <a:r>
              <a:rPr lang="en-US" sz="2000" dirty="0">
                <a:latin typeface="Calibri" panose="020F0502020204030204" pitchFamily="34" charset="0"/>
                <a:ea typeface="Calibri" panose="020F0502020204030204" pitchFamily="34" charset="0"/>
                <a:cs typeface="Calibri" panose="020F0502020204030204" pitchFamily="34" charset="0"/>
              </a:rPr>
              <a:t>Assist in proposal, technical architecture, POC(Proof-Of-Concept), documentation &amp; marketing collaterals</a:t>
            </a:r>
          </a:p>
          <a:p>
            <a:r>
              <a:rPr lang="en-US" sz="2000" dirty="0">
                <a:latin typeface="Calibri" panose="020F0502020204030204" pitchFamily="34" charset="0"/>
                <a:ea typeface="Calibri" panose="020F0502020204030204" pitchFamily="34" charset="0"/>
                <a:cs typeface="Calibri" panose="020F0502020204030204" pitchFamily="34" charset="0"/>
              </a:rPr>
              <a:t>Align the offerings for added benefit to HCL clients, and enhance the portfolio</a:t>
            </a:r>
          </a:p>
        </p:txBody>
      </p:sp>
    </p:spTree>
    <p:extLst>
      <p:ext uri="{BB962C8B-B14F-4D97-AF65-F5344CB8AC3E}">
        <p14:creationId xmlns:p14="http://schemas.microsoft.com/office/powerpoint/2010/main" val="12574362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FFF1C5-F09B-066F-C5C1-9EB5D744E467}"/>
              </a:ext>
            </a:extLst>
          </p:cNvPr>
          <p:cNvSpPr>
            <a:spLocks noGrp="1"/>
          </p:cNvSpPr>
          <p:nvPr>
            <p:ph type="sldNum" sz="quarter" idx="12"/>
          </p:nvPr>
        </p:nvSpPr>
        <p:spPr/>
        <p:txBody>
          <a:bodyPr/>
          <a:lstStyle/>
          <a:p>
            <a:fld id="{BDCDBBEF-AA6C-4BA6-85B2-A17D7F280E38}" type="slidenum">
              <a:rPr lang="en-US" smtClean="0"/>
              <a:pPr/>
              <a:t>8</a:t>
            </a:fld>
            <a:endParaRPr lang="en-US"/>
          </a:p>
        </p:txBody>
      </p:sp>
      <p:sp>
        <p:nvSpPr>
          <p:cNvPr id="7" name="Content Placeholder 2">
            <a:extLst>
              <a:ext uri="{FF2B5EF4-FFF2-40B4-BE49-F238E27FC236}">
                <a16:creationId xmlns:a16="http://schemas.microsoft.com/office/drawing/2014/main" id="{FBB71E2C-1043-CF93-3077-D68FA3015B20}"/>
              </a:ext>
            </a:extLst>
          </p:cNvPr>
          <p:cNvSpPr txBox="1">
            <a:spLocks/>
          </p:cNvSpPr>
          <p:nvPr/>
        </p:nvSpPr>
        <p:spPr>
          <a:xfrm>
            <a:off x="530420" y="2348217"/>
            <a:ext cx="11563395" cy="305334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Analyze client requirements and translate them into actionable solution designs that leverage Intel's technologies and value adds</a:t>
            </a:r>
            <a:r>
              <a:rPr lang="en-US" sz="2000" dirty="0" smtClean="0"/>
              <a:t>.</a:t>
            </a:r>
          </a:p>
          <a:p>
            <a:r>
              <a:rPr lang="en-US" sz="2000" dirty="0"/>
              <a:t>Cultivate strong client relationships through regular communication, proactive problem-solving, and exemplary service delivery</a:t>
            </a:r>
            <a:r>
              <a:rPr lang="en-US" sz="2000" dirty="0" smtClean="0"/>
              <a:t>.</a:t>
            </a:r>
          </a:p>
          <a:p>
            <a:r>
              <a:rPr lang="en-US" sz="2000" dirty="0"/>
              <a:t>Lead project planning and execution efforts, including task allocation, timeline management, and resource coordination</a:t>
            </a:r>
            <a:r>
              <a:rPr lang="en-US" sz="2000" dirty="0" smtClean="0"/>
              <a:t>.</a:t>
            </a:r>
          </a:p>
          <a:p>
            <a:r>
              <a:rPr lang="en-US" sz="2000" dirty="0"/>
              <a:t>Conduct research on emerging technologies, industry best practices, and competitive trends to inform solution development strategies and roadmap</a:t>
            </a:r>
            <a:r>
              <a:rPr lang="en-US" sz="2000" dirty="0" smtClean="0"/>
              <a:t>.</a:t>
            </a:r>
          </a:p>
          <a:p>
            <a:r>
              <a:rPr lang="en-US" sz="2000" dirty="0" smtClean="0"/>
              <a:t>Collaborate </a:t>
            </a:r>
            <a:r>
              <a:rPr lang="en-US" sz="2000" dirty="0"/>
              <a:t>with software engineers, architects, and domain experts to implement solution designs and ensure alignment with project objectives.</a:t>
            </a:r>
            <a:endParaRPr lang="en-IN" sz="2000" dirty="0"/>
          </a:p>
        </p:txBody>
      </p:sp>
      <p:sp>
        <p:nvSpPr>
          <p:cNvPr id="8" name="TextBox 7">
            <a:extLst>
              <a:ext uri="{FF2B5EF4-FFF2-40B4-BE49-F238E27FC236}">
                <a16:creationId xmlns:a16="http://schemas.microsoft.com/office/drawing/2014/main" id="{90E67B22-9538-04EC-EA25-129554944268}"/>
              </a:ext>
            </a:extLst>
          </p:cNvPr>
          <p:cNvSpPr txBox="1"/>
          <p:nvPr/>
        </p:nvSpPr>
        <p:spPr>
          <a:xfrm>
            <a:off x="4013636" y="1340502"/>
            <a:ext cx="4596964" cy="584775"/>
          </a:xfrm>
          <a:prstGeom prst="rect">
            <a:avLst/>
          </a:prstGeom>
          <a:noFill/>
        </p:spPr>
        <p:txBody>
          <a:bodyPr wrap="none" rtlCol="0">
            <a:spAutoFit/>
          </a:bodyPr>
          <a:lstStyle/>
          <a:p>
            <a:r>
              <a:rPr lang="en-US" sz="3200" b="1" dirty="0" smtClean="0"/>
              <a:t>Tech Associate</a:t>
            </a:r>
            <a:r>
              <a:rPr lang="en-US" sz="3200" b="1" dirty="0" smtClean="0"/>
              <a:t> </a:t>
            </a:r>
            <a:r>
              <a:rPr lang="en-US" sz="3200" b="1" dirty="0"/>
              <a:t>@ </a:t>
            </a:r>
            <a:r>
              <a:rPr lang="en-US" sz="3200" b="1" dirty="0" smtClean="0"/>
              <a:t>HCLTech</a:t>
            </a:r>
            <a:endParaRPr lang="en-IN" sz="3200" b="1" dirty="0"/>
          </a:p>
        </p:txBody>
      </p:sp>
    </p:spTree>
    <p:extLst>
      <p:ext uri="{BB962C8B-B14F-4D97-AF65-F5344CB8AC3E}">
        <p14:creationId xmlns:p14="http://schemas.microsoft.com/office/powerpoint/2010/main" val="2272073184"/>
      </p:ext>
    </p:extLst>
  </p:cSld>
  <p:clrMapOvr>
    <a:masterClrMapping/>
  </p:clrMapOvr>
  <p:transition spd="slow">
    <p:cove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AE577F39-B882-FB4F-BD46-95C2A231B68A}" type="slidenum">
              <a:rPr lang="en-US" smtClean="0"/>
              <a:t>80</a:t>
            </a:fld>
            <a:endParaRPr lang="en-US"/>
          </a:p>
        </p:txBody>
      </p:sp>
      <p:sp>
        <p:nvSpPr>
          <p:cNvPr id="7" name="Title 1">
            <a:extLst>
              <a:ext uri="{FF2B5EF4-FFF2-40B4-BE49-F238E27FC236}">
                <a16:creationId xmlns:a16="http://schemas.microsoft.com/office/drawing/2014/main" id="{A88619BF-038D-CB11-8456-A16739137B26}"/>
              </a:ext>
            </a:extLst>
          </p:cNvPr>
          <p:cNvSpPr>
            <a:spLocks noGrp="1"/>
          </p:cNvSpPr>
          <p:nvPr>
            <p:ph type="title"/>
          </p:nvPr>
        </p:nvSpPr>
        <p:spPr>
          <a:xfrm>
            <a:off x="806467" y="364720"/>
            <a:ext cx="10005292" cy="679904"/>
          </a:xfrm>
        </p:spPr>
        <p:txBody>
          <a:bodyPr/>
          <a:lstStyle/>
          <a:p>
            <a:r>
              <a:rPr lang="en-US" sz="4400" dirty="0">
                <a:cs typeface="Arial"/>
              </a:rPr>
              <a:t>Solution Development</a:t>
            </a:r>
          </a:p>
        </p:txBody>
      </p:sp>
      <p:sp>
        <p:nvSpPr>
          <p:cNvPr id="8" name="Text Placeholder 3">
            <a:extLst>
              <a:ext uri="{FF2B5EF4-FFF2-40B4-BE49-F238E27FC236}">
                <a16:creationId xmlns:a16="http://schemas.microsoft.com/office/drawing/2014/main" id="{AC8EBF0C-067F-C14D-4FFE-7F6521272B84}"/>
              </a:ext>
            </a:extLst>
          </p:cNvPr>
          <p:cNvSpPr>
            <a:spLocks noGrp="1"/>
          </p:cNvSpPr>
          <p:nvPr>
            <p:ph type="body" sz="quarter" idx="4294967295"/>
          </p:nvPr>
        </p:nvSpPr>
        <p:spPr>
          <a:xfrm>
            <a:off x="705465" y="1471922"/>
            <a:ext cx="10207295" cy="4117151"/>
          </a:xfrm>
          <a:prstGeom prst="rect">
            <a:avLst/>
          </a:prstGeom>
        </p:spPr>
        <p:txBody>
          <a:bodyPr vert="horz" lIns="0" tIns="45720" rIns="91440" bIns="45720" rtlCol="0" anchor="ctr">
            <a:noAutofit/>
          </a:bodyPr>
          <a:lstStyle/>
          <a:p>
            <a:pPr marL="0" indent="0">
              <a:buNone/>
            </a:pPr>
            <a:r>
              <a:rPr lang="en-US" sz="2000" dirty="0">
                <a:latin typeface="Calibri" panose="020F0502020204030204" pitchFamily="34" charset="0"/>
                <a:ea typeface="Calibri" panose="020F0502020204030204" pitchFamily="34" charset="0"/>
                <a:cs typeface="Calibri" panose="020F0502020204030204" pitchFamily="34" charset="0"/>
              </a:rPr>
              <a:t>Goals : </a:t>
            </a:r>
          </a:p>
          <a:p>
            <a:r>
              <a:rPr lang="en-US" sz="2000" dirty="0" smtClean="0">
                <a:latin typeface="Calibri" panose="020F0502020204030204" pitchFamily="34" charset="0"/>
                <a:ea typeface="Calibri" panose="020F0502020204030204" pitchFamily="34" charset="0"/>
                <a:cs typeface="Calibri" panose="020F0502020204030204" pitchFamily="34" charset="0"/>
              </a:rPr>
              <a:t>To </a:t>
            </a:r>
            <a:r>
              <a:rPr lang="en-US" sz="2000" dirty="0">
                <a:latin typeface="Calibri" panose="020F0502020204030204" pitchFamily="34" charset="0"/>
                <a:ea typeface="Calibri" panose="020F0502020204030204" pitchFamily="34" charset="0"/>
                <a:cs typeface="Calibri" panose="020F0502020204030204" pitchFamily="34" charset="0"/>
              </a:rPr>
              <a:t>understand the HCL existing solutions like Confidential Computing, Intel </a:t>
            </a:r>
            <a:r>
              <a:rPr lang="en-US" sz="2000" dirty="0" smtClean="0">
                <a:latin typeface="Calibri" panose="020F0502020204030204" pitchFamily="34" charset="0"/>
                <a:ea typeface="Calibri" panose="020F0502020204030204" pitchFamily="34" charset="0"/>
                <a:cs typeface="Calibri" panose="020F0502020204030204" pitchFamily="34" charset="0"/>
              </a:rPr>
              <a:t>Granulate, and Intel </a:t>
            </a:r>
            <a:r>
              <a:rPr lang="en-US" sz="2000" dirty="0">
                <a:latin typeface="Calibri" panose="020F0502020204030204" pitchFamily="34" charset="0"/>
                <a:ea typeface="Calibri" panose="020F0502020204030204" pitchFamily="34" charset="0"/>
                <a:cs typeface="Calibri" panose="020F0502020204030204" pitchFamily="34" charset="0"/>
              </a:rPr>
              <a:t>OCR</a:t>
            </a:r>
          </a:p>
          <a:p>
            <a:r>
              <a:rPr lang="en-US" sz="2000" dirty="0">
                <a:latin typeface="Calibri" panose="020F0502020204030204" pitchFamily="34" charset="0"/>
                <a:ea typeface="Calibri" panose="020F0502020204030204" pitchFamily="34" charset="0"/>
                <a:cs typeface="Calibri" panose="020F0502020204030204" pitchFamily="34" charset="0"/>
              </a:rPr>
              <a:t>Assist in proposal, technical architecture, POC(Proof-Of-Concept), documentation &amp; marketing collaterals</a:t>
            </a:r>
          </a:p>
          <a:p>
            <a:r>
              <a:rPr lang="en-US" sz="2000" dirty="0">
                <a:latin typeface="Calibri" panose="020F0502020204030204" pitchFamily="34" charset="0"/>
                <a:ea typeface="Calibri" panose="020F0502020204030204" pitchFamily="34" charset="0"/>
                <a:cs typeface="Calibri" panose="020F0502020204030204" pitchFamily="34" charset="0"/>
              </a:rPr>
              <a:t>Align the offerings for added benefit to HCL clients, and enhance the portfolio</a:t>
            </a:r>
          </a:p>
        </p:txBody>
      </p:sp>
    </p:spTree>
    <p:extLst>
      <p:ext uri="{BB962C8B-B14F-4D97-AF65-F5344CB8AC3E}">
        <p14:creationId xmlns:p14="http://schemas.microsoft.com/office/powerpoint/2010/main" val="381914174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40">
            <a:extLst>
              <a:ext uri="{FF2B5EF4-FFF2-40B4-BE49-F238E27FC236}">
                <a16:creationId xmlns:a16="http://schemas.microsoft.com/office/drawing/2014/main" id="{941725AE-6284-5A29-8FFF-A81AD4D31A02}"/>
              </a:ext>
            </a:extLst>
          </p:cNvPr>
          <p:cNvSpPr>
            <a:spLocks noGrp="1"/>
          </p:cNvSpPr>
          <p:nvPr>
            <p:ph type="title"/>
          </p:nvPr>
        </p:nvSpPr>
        <p:spPr>
          <a:xfrm>
            <a:off x="663222" y="228776"/>
            <a:ext cx="11198068" cy="981779"/>
          </a:xfrm>
        </p:spPr>
        <p:txBody>
          <a:bodyPr>
            <a:normAutofit/>
          </a:bodyPr>
          <a:lstStyle/>
          <a:p>
            <a:r>
              <a:rPr lang="en-US" sz="3600" b="1" dirty="0">
                <a:latin typeface="+mn-lt"/>
              </a:rPr>
              <a:t>HCLTech - Intel EBU Joint Solutions</a:t>
            </a:r>
            <a:endParaRPr lang="en-US" sz="3600" dirty="0"/>
          </a:p>
        </p:txBody>
      </p:sp>
      <p:sp>
        <p:nvSpPr>
          <p:cNvPr id="43" name="Slide Number Placeholder 42">
            <a:extLst>
              <a:ext uri="{FF2B5EF4-FFF2-40B4-BE49-F238E27FC236}">
                <a16:creationId xmlns:a16="http://schemas.microsoft.com/office/drawing/2014/main" id="{B76655D2-8E3C-06AF-A2F8-AEF504FF0188}"/>
              </a:ext>
            </a:extLst>
          </p:cNvPr>
          <p:cNvSpPr>
            <a:spLocks noGrp="1"/>
          </p:cNvSpPr>
          <p:nvPr>
            <p:ph type="sldNum" sz="quarter" idx="12"/>
          </p:nvPr>
        </p:nvSpPr>
        <p:spPr/>
        <p:txBody>
          <a:bodyPr/>
          <a:lstStyle/>
          <a:p>
            <a:pPr defTabSz="914358"/>
            <a:fld id="{AE577F39-B882-FB4F-BD46-95C2A231B68A}" type="slidenum">
              <a:rPr lang="en-US" kern="1200">
                <a:solidFill>
                  <a:srgbClr val="000000"/>
                </a:solidFill>
                <a:latin typeface="+mn-lt"/>
                <a:ea typeface="+mn-ea"/>
                <a:cs typeface="HCLTech Roobert" pitchFamily="2" charset="77"/>
              </a:rPr>
              <a:pPr defTabSz="914358"/>
              <a:t>81</a:t>
            </a:fld>
            <a:endParaRPr lang="en-US" kern="1200">
              <a:solidFill>
                <a:srgbClr val="000000"/>
              </a:solidFill>
              <a:latin typeface="+mn-lt"/>
              <a:ea typeface="+mn-ea"/>
              <a:cs typeface="HCLTech Roobert" pitchFamily="2" charset="77"/>
            </a:endParaRPr>
          </a:p>
        </p:txBody>
      </p:sp>
      <p:graphicFrame>
        <p:nvGraphicFramePr>
          <p:cNvPr id="7" name="Diagram 6"/>
          <p:cNvGraphicFramePr/>
          <p:nvPr>
            <p:extLst>
              <p:ext uri="{D42A27DB-BD31-4B8C-83A1-F6EECF244321}">
                <p14:modId xmlns:p14="http://schemas.microsoft.com/office/powerpoint/2010/main" val="1060432458"/>
              </p:ext>
            </p:extLst>
          </p:nvPr>
        </p:nvGraphicFramePr>
        <p:xfrm>
          <a:off x="1854200" y="1120245"/>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482467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40">
            <a:extLst>
              <a:ext uri="{FF2B5EF4-FFF2-40B4-BE49-F238E27FC236}">
                <a16:creationId xmlns:a16="http://schemas.microsoft.com/office/drawing/2014/main" id="{941725AE-6284-5A29-8FFF-A81AD4D31A02}"/>
              </a:ext>
            </a:extLst>
          </p:cNvPr>
          <p:cNvSpPr>
            <a:spLocks noGrp="1"/>
          </p:cNvSpPr>
          <p:nvPr>
            <p:ph type="title"/>
          </p:nvPr>
        </p:nvSpPr>
        <p:spPr>
          <a:xfrm>
            <a:off x="734808" y="225420"/>
            <a:ext cx="11198068" cy="981779"/>
          </a:xfrm>
        </p:spPr>
        <p:txBody>
          <a:bodyPr>
            <a:normAutofit/>
          </a:bodyPr>
          <a:lstStyle/>
          <a:p>
            <a:r>
              <a:rPr lang="en-US" sz="3600" b="1" dirty="0" smtClean="0">
                <a:latin typeface="+mn-lt"/>
              </a:rPr>
              <a:t>Emerald Rapids Xeon 5</a:t>
            </a:r>
            <a:r>
              <a:rPr lang="en-US" sz="3600" b="1" baseline="30000" dirty="0" smtClean="0">
                <a:latin typeface="+mn-lt"/>
              </a:rPr>
              <a:t>th</a:t>
            </a:r>
            <a:r>
              <a:rPr lang="en-US" sz="3600" b="1" dirty="0" smtClean="0">
                <a:latin typeface="+mn-lt"/>
              </a:rPr>
              <a:t> Gen- Webinar</a:t>
            </a:r>
            <a:endParaRPr lang="en-US" sz="3600" dirty="0">
              <a:latin typeface="+mn-lt"/>
            </a:endParaRPr>
          </a:p>
        </p:txBody>
      </p:sp>
      <p:sp>
        <p:nvSpPr>
          <p:cNvPr id="43" name="Slide Number Placeholder 42">
            <a:extLst>
              <a:ext uri="{FF2B5EF4-FFF2-40B4-BE49-F238E27FC236}">
                <a16:creationId xmlns:a16="http://schemas.microsoft.com/office/drawing/2014/main" id="{B76655D2-8E3C-06AF-A2F8-AEF504FF0188}"/>
              </a:ext>
            </a:extLst>
          </p:cNvPr>
          <p:cNvSpPr>
            <a:spLocks noGrp="1"/>
          </p:cNvSpPr>
          <p:nvPr>
            <p:ph type="sldNum" sz="quarter" idx="12"/>
          </p:nvPr>
        </p:nvSpPr>
        <p:spPr/>
        <p:txBody>
          <a:bodyPr/>
          <a:lstStyle/>
          <a:p>
            <a:pPr defTabSz="914358"/>
            <a:fld id="{AE577F39-B882-FB4F-BD46-95C2A231B68A}" type="slidenum">
              <a:rPr lang="en-US" kern="1200">
                <a:solidFill>
                  <a:srgbClr val="000000"/>
                </a:solidFill>
                <a:latin typeface="+mn-lt"/>
                <a:ea typeface="+mn-ea"/>
                <a:cs typeface="HCLTech Roobert" pitchFamily="2" charset="77"/>
              </a:rPr>
              <a:pPr defTabSz="914358"/>
              <a:t>82</a:t>
            </a:fld>
            <a:endParaRPr lang="en-US" kern="1200">
              <a:solidFill>
                <a:srgbClr val="000000"/>
              </a:solidFill>
              <a:latin typeface="+mn-lt"/>
              <a:ea typeface="+mn-ea"/>
              <a:cs typeface="HCLTech Roobert" pitchFamily="2" charset="77"/>
            </a:endParaRPr>
          </a:p>
        </p:txBody>
      </p:sp>
      <p:pic>
        <p:nvPicPr>
          <p:cNvPr id="4" name="Picture 3"/>
          <p:cNvPicPr>
            <a:picLocks noChangeAspect="1"/>
          </p:cNvPicPr>
          <p:nvPr/>
        </p:nvPicPr>
        <p:blipFill>
          <a:blip r:embed="rId4"/>
          <a:stretch>
            <a:fillRect/>
          </a:stretch>
        </p:blipFill>
        <p:spPr>
          <a:xfrm>
            <a:off x="641318" y="1562482"/>
            <a:ext cx="7029482" cy="4055998"/>
          </a:xfrm>
          <a:prstGeom prst="rect">
            <a:avLst/>
          </a:prstGeom>
        </p:spPr>
      </p:pic>
      <p:graphicFrame>
        <p:nvGraphicFramePr>
          <p:cNvPr id="7" name="Object 6"/>
          <p:cNvGraphicFramePr>
            <a:graphicFrameLocks noChangeAspect="1"/>
          </p:cNvGraphicFramePr>
          <p:nvPr>
            <p:extLst>
              <p:ext uri="{D42A27DB-BD31-4B8C-83A1-F6EECF244321}">
                <p14:modId xmlns:p14="http://schemas.microsoft.com/office/powerpoint/2010/main" val="2590408357"/>
              </p:ext>
            </p:extLst>
          </p:nvPr>
        </p:nvGraphicFramePr>
        <p:xfrm>
          <a:off x="8150943" y="1555749"/>
          <a:ext cx="3010394" cy="810379"/>
        </p:xfrm>
        <a:graphic>
          <a:graphicData uri="http://schemas.openxmlformats.org/presentationml/2006/ole">
            <mc:AlternateContent xmlns:mc="http://schemas.openxmlformats.org/markup-compatibility/2006">
              <mc:Choice xmlns:v="urn:schemas-microsoft-com:vml" Requires="v">
                <p:oleObj spid="_x0000_s2053" name="Packager Shell Object" showAsIcon="1" r:id="rId5" imgW="4582800" imgH="478800" progId="Package">
                  <p:embed/>
                </p:oleObj>
              </mc:Choice>
              <mc:Fallback>
                <p:oleObj name="Packager Shell Object" showAsIcon="1" r:id="rId5" imgW="4582800" imgH="478800" progId="Package">
                  <p:embed/>
                  <p:pic>
                    <p:nvPicPr>
                      <p:cNvPr id="7" name="Object 6"/>
                      <p:cNvPicPr/>
                      <p:nvPr/>
                    </p:nvPicPr>
                    <p:blipFill>
                      <a:blip r:embed="rId6"/>
                      <a:stretch>
                        <a:fillRect/>
                      </a:stretch>
                    </p:blipFill>
                    <p:spPr>
                      <a:xfrm>
                        <a:off x="8150943" y="1555749"/>
                        <a:ext cx="3010394" cy="810379"/>
                      </a:xfrm>
                      <a:prstGeom prst="rect">
                        <a:avLst/>
                      </a:prstGeom>
                    </p:spPr>
                  </p:pic>
                </p:oleObj>
              </mc:Fallback>
            </mc:AlternateContent>
          </a:graphicData>
        </a:graphic>
      </p:graphicFrame>
    </p:spTree>
    <p:extLst>
      <p:ext uri="{BB962C8B-B14F-4D97-AF65-F5344CB8AC3E}">
        <p14:creationId xmlns:p14="http://schemas.microsoft.com/office/powerpoint/2010/main" val="347293029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AE577F39-B882-FB4F-BD46-95C2A231B68A}" type="slidenum">
              <a:rPr lang="en-US" smtClean="0"/>
              <a:t>83</a:t>
            </a:fld>
            <a:endParaRPr lang="en-US"/>
          </a:p>
        </p:txBody>
      </p:sp>
      <p:sp>
        <p:nvSpPr>
          <p:cNvPr id="6" name="Title 1">
            <a:extLst>
              <a:ext uri="{FF2B5EF4-FFF2-40B4-BE49-F238E27FC236}">
                <a16:creationId xmlns:a16="http://schemas.microsoft.com/office/drawing/2014/main" id="{A88619BF-038D-CB11-8456-A16739137B26}"/>
              </a:ext>
            </a:extLst>
          </p:cNvPr>
          <p:cNvSpPr>
            <a:spLocks noGrp="1"/>
          </p:cNvSpPr>
          <p:nvPr>
            <p:ph type="title"/>
          </p:nvPr>
        </p:nvSpPr>
        <p:spPr>
          <a:xfrm>
            <a:off x="815894" y="386499"/>
            <a:ext cx="10005292" cy="679904"/>
          </a:xfrm>
        </p:spPr>
        <p:txBody>
          <a:bodyPr/>
          <a:lstStyle/>
          <a:p>
            <a:r>
              <a:rPr lang="en-US" sz="4400" dirty="0">
                <a:cs typeface="Arial"/>
              </a:rPr>
              <a:t>Promotions</a:t>
            </a:r>
            <a:endParaRPr lang="en-US" dirty="0"/>
          </a:p>
        </p:txBody>
      </p:sp>
      <p:sp>
        <p:nvSpPr>
          <p:cNvPr id="9" name="Text Placeholder 3">
            <a:extLst>
              <a:ext uri="{FF2B5EF4-FFF2-40B4-BE49-F238E27FC236}">
                <a16:creationId xmlns:a16="http://schemas.microsoft.com/office/drawing/2014/main" id="{AC8EBF0C-067F-C14D-4FFE-7F6521272B84}"/>
              </a:ext>
            </a:extLst>
          </p:cNvPr>
          <p:cNvSpPr>
            <a:spLocks noGrp="1"/>
          </p:cNvSpPr>
          <p:nvPr>
            <p:ph type="body" sz="quarter" idx="4294967295"/>
          </p:nvPr>
        </p:nvSpPr>
        <p:spPr>
          <a:xfrm>
            <a:off x="815894" y="1680739"/>
            <a:ext cx="10006012" cy="4238145"/>
          </a:xfrm>
          <a:prstGeom prst="rect">
            <a:avLst/>
          </a:prstGeom>
        </p:spPr>
        <p:txBody>
          <a:bodyPr/>
          <a:lstStyle/>
          <a:p>
            <a:pPr marL="0" indent="0">
              <a:buNone/>
            </a:pPr>
            <a:r>
              <a:rPr lang="en-US" sz="2400" dirty="0">
                <a:latin typeface="Calibri" panose="020F0502020204030204" pitchFamily="34" charset="0"/>
                <a:ea typeface="Calibri" panose="020F0502020204030204" pitchFamily="34" charset="0"/>
                <a:cs typeface="Calibri" panose="020F0502020204030204" pitchFamily="34" charset="0"/>
              </a:rPr>
              <a:t>Goals :</a:t>
            </a:r>
            <a:r>
              <a:rPr lang="en-US" sz="2400" dirty="0">
                <a:latin typeface="Poppins"/>
                <a:ea typeface="+mj-lt"/>
                <a:cs typeface="Poppins"/>
              </a:rPr>
              <a:t> </a:t>
            </a:r>
            <a:endParaRPr lang="en-US" sz="2400" dirty="0">
              <a:latin typeface="Poppins"/>
              <a:cs typeface="Poppins"/>
            </a:endParaRPr>
          </a:p>
          <a:p>
            <a:r>
              <a:rPr lang="en-US" sz="2400" dirty="0">
                <a:latin typeface="Calibri" panose="020F0502020204030204" pitchFamily="34" charset="0"/>
                <a:ea typeface="Calibri" panose="020F0502020204030204" pitchFamily="34" charset="0"/>
                <a:cs typeface="Calibri" panose="020F0502020204030204" pitchFamily="34" charset="0"/>
              </a:rPr>
              <a:t>To ensure that the solutions are being promoted across internal &amp; external platforms</a:t>
            </a:r>
          </a:p>
          <a:p>
            <a:r>
              <a:rPr lang="en-US" sz="2400" dirty="0">
                <a:latin typeface="Calibri" panose="020F0502020204030204" pitchFamily="34" charset="0"/>
                <a:ea typeface="Calibri" panose="020F0502020204030204" pitchFamily="34" charset="0"/>
                <a:cs typeface="Calibri" panose="020F0502020204030204" pitchFamily="34" charset="0"/>
              </a:rPr>
              <a:t>Generate content which will help the teams to adopt the various EBU offerings, understand and sell it better</a:t>
            </a:r>
          </a:p>
          <a:p>
            <a:pPr marL="0" indent="0">
              <a:buNone/>
            </a:pPr>
            <a:endParaRPr lang="en-US" sz="20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5326624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AE577F39-B882-FB4F-BD46-95C2A231B68A}" type="slidenum">
              <a:rPr lang="en-US" smtClean="0"/>
              <a:t>84</a:t>
            </a:fld>
            <a:endParaRPr lang="en-US"/>
          </a:p>
        </p:txBody>
      </p:sp>
      <p:sp>
        <p:nvSpPr>
          <p:cNvPr id="7" name="Title 40">
            <a:extLst>
              <a:ext uri="{FF2B5EF4-FFF2-40B4-BE49-F238E27FC236}">
                <a16:creationId xmlns:a16="http://schemas.microsoft.com/office/drawing/2014/main" id="{941725AE-6284-5A29-8FFF-A81AD4D31A02}"/>
              </a:ext>
            </a:extLst>
          </p:cNvPr>
          <p:cNvSpPr>
            <a:spLocks noGrp="1"/>
          </p:cNvSpPr>
          <p:nvPr>
            <p:ph type="title"/>
          </p:nvPr>
        </p:nvSpPr>
        <p:spPr>
          <a:xfrm>
            <a:off x="725381" y="159432"/>
            <a:ext cx="11198068" cy="981779"/>
          </a:xfrm>
        </p:spPr>
        <p:txBody>
          <a:bodyPr>
            <a:normAutofit/>
          </a:bodyPr>
          <a:lstStyle/>
          <a:p>
            <a:r>
              <a:rPr lang="en-US" sz="3600" dirty="0" smtClean="0">
                <a:latin typeface="+mn-lt"/>
              </a:rPr>
              <a:t>Internal Promotions</a:t>
            </a:r>
            <a:endParaRPr lang="en-US" sz="3600" dirty="0">
              <a:latin typeface="+mn-lt"/>
            </a:endParaRPr>
          </a:p>
        </p:txBody>
      </p:sp>
      <p:graphicFrame>
        <p:nvGraphicFramePr>
          <p:cNvPr id="8" name="Table 7"/>
          <p:cNvGraphicFramePr>
            <a:graphicFrameLocks noGrp="1"/>
          </p:cNvGraphicFramePr>
          <p:nvPr>
            <p:extLst>
              <p:ext uri="{D42A27DB-BD31-4B8C-83A1-F6EECF244321}">
                <p14:modId xmlns:p14="http://schemas.microsoft.com/office/powerpoint/2010/main" val="1692277319"/>
              </p:ext>
            </p:extLst>
          </p:nvPr>
        </p:nvGraphicFramePr>
        <p:xfrm>
          <a:off x="1371599" y="1727200"/>
          <a:ext cx="8231352" cy="3244192"/>
        </p:xfrm>
        <a:graphic>
          <a:graphicData uri="http://schemas.openxmlformats.org/drawingml/2006/table">
            <a:tbl>
              <a:tblPr firstRow="1" lastRow="1" bandRow="1">
                <a:tableStyleId>{5C22544A-7EE6-4342-B048-85BDC9FD1C3A}</a:tableStyleId>
              </a:tblPr>
              <a:tblGrid>
                <a:gridCol w="2743784">
                  <a:extLst>
                    <a:ext uri="{9D8B030D-6E8A-4147-A177-3AD203B41FA5}">
                      <a16:colId xmlns:a16="http://schemas.microsoft.com/office/drawing/2014/main" val="1684470341"/>
                    </a:ext>
                  </a:extLst>
                </a:gridCol>
                <a:gridCol w="2743784">
                  <a:extLst>
                    <a:ext uri="{9D8B030D-6E8A-4147-A177-3AD203B41FA5}">
                      <a16:colId xmlns:a16="http://schemas.microsoft.com/office/drawing/2014/main" val="2545635013"/>
                    </a:ext>
                  </a:extLst>
                </a:gridCol>
                <a:gridCol w="2743784">
                  <a:extLst>
                    <a:ext uri="{9D8B030D-6E8A-4147-A177-3AD203B41FA5}">
                      <a16:colId xmlns:a16="http://schemas.microsoft.com/office/drawing/2014/main" val="3779960466"/>
                    </a:ext>
                  </a:extLst>
                </a:gridCol>
              </a:tblGrid>
              <a:tr h="1622096">
                <a:tc>
                  <a:txBody>
                    <a:bodyPr/>
                    <a:lstStyle/>
                    <a:p>
                      <a:r>
                        <a:rPr lang="en-US" sz="2400" dirty="0" smtClean="0">
                          <a:latin typeface="Calibri" panose="020F0502020204030204" pitchFamily="34" charset="0"/>
                          <a:ea typeface="Calibri" panose="020F0502020204030204" pitchFamily="34" charset="0"/>
                          <a:cs typeface="Calibri" panose="020F0502020204030204" pitchFamily="34" charset="0"/>
                        </a:rPr>
                        <a:t>Case</a:t>
                      </a:r>
                      <a:r>
                        <a:rPr lang="en-US" sz="2400" baseline="0" dirty="0" smtClean="0">
                          <a:latin typeface="Calibri" panose="020F0502020204030204" pitchFamily="34" charset="0"/>
                          <a:ea typeface="Calibri" panose="020F0502020204030204" pitchFamily="34" charset="0"/>
                          <a:cs typeface="Calibri" panose="020F0502020204030204" pitchFamily="34" charset="0"/>
                        </a:rPr>
                        <a:t> Study</a:t>
                      </a:r>
                      <a:endParaRPr lang="en-US" sz="2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800" b="1" i="0" kern="1200" dirty="0" smtClean="0">
                          <a:solidFill>
                            <a:schemeClr val="lt1"/>
                          </a:solidFill>
                          <a:effectLst/>
                          <a:latin typeface="Calibri" panose="020F0502020204030204" pitchFamily="34" charset="0"/>
                          <a:ea typeface="Calibri" panose="020F0502020204030204" pitchFamily="34" charset="0"/>
                          <a:cs typeface="Calibri" panose="020F0502020204030204" pitchFamily="34" charset="0"/>
                        </a:rPr>
                        <a:t>HCL Tech Optimizes Cloud Costs with Intel Cloud Optimizer and Densify</a:t>
                      </a:r>
                      <a:r>
                        <a:rPr lang="en-US" sz="1800" b="0" i="0" kern="1200" dirty="0" smtClean="0">
                          <a:solidFill>
                            <a:schemeClr val="lt1"/>
                          </a:solidFill>
                          <a:effectLst/>
                          <a:latin typeface="Calibri" panose="020F0502020204030204" pitchFamily="34" charset="0"/>
                          <a:ea typeface="Calibri" panose="020F0502020204030204" pitchFamily="34" charset="0"/>
                          <a:cs typeface="Calibri" panose="020F0502020204030204" pitchFamily="34" charset="0"/>
                        </a:rPr>
                        <a:t> </a:t>
                      </a:r>
                      <a:endParaRPr lang="en-US"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2000" dirty="0" smtClean="0">
                          <a:latin typeface="Calibri" panose="020F0502020204030204" pitchFamily="34" charset="0"/>
                          <a:ea typeface="Calibri" panose="020F0502020204030204" pitchFamily="34" charset="0"/>
                          <a:cs typeface="Calibri" panose="020F0502020204030204" pitchFamily="34" charset="0"/>
                        </a:rPr>
                        <a:t>15</a:t>
                      </a:r>
                      <a:r>
                        <a:rPr lang="en-US" sz="2000" baseline="30000" dirty="0" smtClean="0">
                          <a:latin typeface="Calibri" panose="020F0502020204030204" pitchFamily="34" charset="0"/>
                          <a:ea typeface="Calibri" panose="020F0502020204030204" pitchFamily="34" charset="0"/>
                          <a:cs typeface="Calibri" panose="020F0502020204030204" pitchFamily="34" charset="0"/>
                        </a:rPr>
                        <a:t>th</a:t>
                      </a:r>
                      <a:r>
                        <a:rPr lang="en-US" sz="2000" baseline="0" dirty="0" smtClean="0">
                          <a:latin typeface="Calibri" panose="020F0502020204030204" pitchFamily="34" charset="0"/>
                          <a:ea typeface="Calibri" panose="020F0502020204030204" pitchFamily="34" charset="0"/>
                          <a:cs typeface="Calibri" panose="020F0502020204030204" pitchFamily="34" charset="0"/>
                        </a:rPr>
                        <a:t> March, 2024</a:t>
                      </a:r>
                      <a:endParaRPr lang="en-US" sz="2000"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199761702"/>
                  </a:ext>
                </a:extLst>
              </a:tr>
              <a:tr h="1622096">
                <a:tc>
                  <a:txBody>
                    <a:bodyPr/>
                    <a:lstStyle/>
                    <a:p>
                      <a:r>
                        <a:rPr lang="en-US" sz="2400" dirty="0" smtClean="0">
                          <a:latin typeface="Calibri" panose="020F0502020204030204" pitchFamily="34" charset="0"/>
                          <a:ea typeface="Calibri" panose="020F0502020204030204" pitchFamily="34" charset="0"/>
                          <a:cs typeface="Calibri" panose="020F0502020204030204" pitchFamily="34" charset="0"/>
                        </a:rPr>
                        <a:t>Blog</a:t>
                      </a:r>
                      <a:endParaRPr lang="en-US" sz="2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800" b="1" i="0" kern="1200" dirty="0" smtClean="0">
                          <a:solidFill>
                            <a:schemeClr val="bg1"/>
                          </a:solidFill>
                          <a:effectLst/>
                          <a:latin typeface="Calibri" panose="020F0502020204030204" pitchFamily="34" charset="0"/>
                          <a:ea typeface="Calibri" panose="020F0502020204030204" pitchFamily="34" charset="0"/>
                          <a:cs typeface="Calibri" panose="020F0502020204030204" pitchFamily="34" charset="0"/>
                        </a:rPr>
                        <a:t>Embracing Sustainability with </a:t>
                      </a:r>
                      <a:r>
                        <a:rPr lang="en-US" sz="1800" b="1" i="0" kern="1200" dirty="0" err="1" smtClean="0">
                          <a:solidFill>
                            <a:schemeClr val="bg1"/>
                          </a:solidFill>
                          <a:effectLst/>
                          <a:latin typeface="Calibri" panose="020F0502020204030204" pitchFamily="34" charset="0"/>
                          <a:ea typeface="Calibri" panose="020F0502020204030204" pitchFamily="34" charset="0"/>
                          <a:cs typeface="Calibri" panose="020F0502020204030204" pitchFamily="34" charset="0"/>
                        </a:rPr>
                        <a:t>HCLTech‘s</a:t>
                      </a:r>
                      <a:r>
                        <a:rPr lang="en-US" sz="1800" b="1" i="0" kern="1200" dirty="0" smtClean="0">
                          <a:solidFill>
                            <a:schemeClr val="bg1"/>
                          </a:solidFill>
                          <a:effectLst/>
                          <a:latin typeface="Calibri" panose="020F0502020204030204" pitchFamily="34" charset="0"/>
                          <a:ea typeface="Calibri" panose="020F0502020204030204" pitchFamily="34" charset="0"/>
                          <a:cs typeface="Calibri" panose="020F0502020204030204" pitchFamily="34" charset="0"/>
                        </a:rPr>
                        <a:t> Hybrid Cloud as a Service</a:t>
                      </a:r>
                      <a:endParaRPr lang="en-US"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2000" dirty="0" smtClean="0">
                          <a:latin typeface="Calibri" panose="020F0502020204030204" pitchFamily="34" charset="0"/>
                          <a:ea typeface="Calibri" panose="020F0502020204030204" pitchFamily="34" charset="0"/>
                          <a:cs typeface="Calibri" panose="020F0502020204030204" pitchFamily="34" charset="0"/>
                        </a:rPr>
                        <a:t>12</a:t>
                      </a:r>
                      <a:r>
                        <a:rPr lang="en-US" sz="2000" baseline="30000" dirty="0" smtClean="0">
                          <a:latin typeface="Calibri" panose="020F0502020204030204" pitchFamily="34" charset="0"/>
                          <a:ea typeface="Calibri" panose="020F0502020204030204" pitchFamily="34" charset="0"/>
                          <a:cs typeface="Calibri" panose="020F0502020204030204" pitchFamily="34" charset="0"/>
                        </a:rPr>
                        <a:t>th</a:t>
                      </a:r>
                      <a:r>
                        <a:rPr lang="en-US" sz="2000" baseline="0" dirty="0" smtClean="0">
                          <a:latin typeface="Calibri" panose="020F0502020204030204" pitchFamily="34" charset="0"/>
                          <a:ea typeface="Calibri" panose="020F0502020204030204" pitchFamily="34" charset="0"/>
                          <a:cs typeface="Calibri" panose="020F0502020204030204" pitchFamily="34" charset="0"/>
                        </a:rPr>
                        <a:t> March, 2024</a:t>
                      </a:r>
                      <a:endParaRPr lang="en-US" sz="2000"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408539882"/>
                  </a:ext>
                </a:extLst>
              </a:tr>
            </a:tbl>
          </a:graphicData>
        </a:graphic>
      </p:graphicFrame>
    </p:spTree>
    <p:extLst>
      <p:ext uri="{BB962C8B-B14F-4D97-AF65-F5344CB8AC3E}">
        <p14:creationId xmlns:p14="http://schemas.microsoft.com/office/powerpoint/2010/main" val="232179635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1BB068-62EA-EA91-9248-0E67436B675E}"/>
              </a:ext>
            </a:extLst>
          </p:cNvPr>
          <p:cNvSpPr>
            <a:spLocks noGrp="1"/>
          </p:cNvSpPr>
          <p:nvPr>
            <p:ph type="sldNum" sz="quarter" idx="12"/>
          </p:nvPr>
        </p:nvSpPr>
        <p:spPr/>
        <p:txBody>
          <a:bodyPr/>
          <a:lstStyle/>
          <a:p>
            <a:fld id="{BDCDBBEF-AA6C-4BA6-85B2-A17D7F280E38}" type="slidenum">
              <a:rPr lang="en-US" smtClean="0"/>
              <a:pPr/>
              <a:t>85</a:t>
            </a:fld>
            <a:endParaRPr lang="en-US"/>
          </a:p>
        </p:txBody>
      </p:sp>
      <p:sp>
        <p:nvSpPr>
          <p:cNvPr id="5" name="Title 1">
            <a:extLst>
              <a:ext uri="{FF2B5EF4-FFF2-40B4-BE49-F238E27FC236}">
                <a16:creationId xmlns:a16="http://schemas.microsoft.com/office/drawing/2014/main" id="{E350D6AA-7EB9-D208-54D1-0DD7C5875D07}"/>
              </a:ext>
            </a:extLst>
          </p:cNvPr>
          <p:cNvSpPr txBox="1">
            <a:spLocks/>
          </p:cNvSpPr>
          <p:nvPr/>
        </p:nvSpPr>
        <p:spPr>
          <a:xfrm>
            <a:off x="6858000" y="2023570"/>
            <a:ext cx="5334000" cy="281086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What skills (scientific and professional) were learned during the internship </a:t>
            </a:r>
          </a:p>
        </p:txBody>
      </p:sp>
      <p:pic>
        <p:nvPicPr>
          <p:cNvPr id="6" name="Picture 5">
            <a:extLst>
              <a:ext uri="{FF2B5EF4-FFF2-40B4-BE49-F238E27FC236}">
                <a16:creationId xmlns:a16="http://schemas.microsoft.com/office/drawing/2014/main" id="{9A19E882-24AA-950F-996F-91E81722AF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Tree>
    <p:extLst>
      <p:ext uri="{BB962C8B-B14F-4D97-AF65-F5344CB8AC3E}">
        <p14:creationId xmlns:p14="http://schemas.microsoft.com/office/powerpoint/2010/main" val="413484980"/>
      </p:ext>
    </p:extLst>
  </p:cSld>
  <p:clrMapOvr>
    <a:masterClrMapping/>
  </p:clrMapOvr>
  <p:transition spd="slow">
    <p:cove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CE30C1-3857-9D31-01D0-AD0C34F5784B}"/>
              </a:ext>
            </a:extLst>
          </p:cNvPr>
          <p:cNvSpPr>
            <a:spLocks noGrp="1"/>
          </p:cNvSpPr>
          <p:nvPr>
            <p:ph type="sldNum" sz="quarter" idx="12"/>
          </p:nvPr>
        </p:nvSpPr>
        <p:spPr/>
        <p:txBody>
          <a:bodyPr/>
          <a:lstStyle/>
          <a:p>
            <a:fld id="{BDCDBBEF-AA6C-4BA6-85B2-A17D7F280E38}" type="slidenum">
              <a:rPr lang="en-US" smtClean="0"/>
              <a:pPr/>
              <a:t>86</a:t>
            </a:fld>
            <a:endParaRPr lang="en-US" dirty="0"/>
          </a:p>
        </p:txBody>
      </p:sp>
      <mc:AlternateContent xmlns:mc="http://schemas.openxmlformats.org/markup-compatibility/2006">
        <mc:Choice xmlns:am3d="http://schemas.microsoft.com/office/drawing/2017/model3d" xmlns="" Requires="am3d">
          <p:graphicFrame>
            <p:nvGraphicFramePr>
              <p:cNvPr id="3" name="3D Model 2" descr="Thin Circular Disc">
                <a:extLst>
                  <a:ext uri="{FF2B5EF4-FFF2-40B4-BE49-F238E27FC236}">
                    <a16:creationId xmlns:a16="http://schemas.microsoft.com/office/drawing/2014/main" id="{D2DE5C03-A2AF-6680-07B1-63C63F0BEF35}"/>
                  </a:ext>
                </a:extLst>
              </p:cNvPr>
              <p:cNvGraphicFramePr>
                <a:graphicFrameLocks noChangeAspect="1"/>
              </p:cNvGraphicFramePr>
              <p:nvPr>
                <p:extLst>
                  <p:ext uri="{D42A27DB-BD31-4B8C-83A1-F6EECF244321}">
                    <p14:modId xmlns:p14="http://schemas.microsoft.com/office/powerpoint/2010/main" val="2671447741"/>
                  </p:ext>
                </p:extLst>
              </p:nvPr>
            </p:nvGraphicFramePr>
            <p:xfrm>
              <a:off x="4146166" y="2385010"/>
              <a:ext cx="3899667" cy="1293547"/>
            </p:xfrm>
            <a:graphic>
              <a:graphicData uri="http://schemas.microsoft.com/office/drawing/2017/model3d">
                <am3d:model3d r:embed="rId2">
                  <am3d:spPr>
                    <a:xfrm>
                      <a:off x="0" y="0"/>
                      <a:ext cx="3899667" cy="1293547"/>
                    </a:xfrm>
                    <a:prstGeom prst="rect">
                      <a:avLst/>
                    </a:prstGeom>
                    <a:solidFill>
                      <a:schemeClr val="bg1"/>
                    </a:solidFill>
                  </am3d:spPr>
                  <am3d:camera>
                    <am3d:pos x="0" y="0" z="66560879"/>
                    <am3d:up dx="0" dy="36000000" dz="0"/>
                    <am3d:lookAt x="0" y="0" z="0"/>
                    <am3d:perspective fov="2700000"/>
                  </am3d:camera>
                  <am3d:trans>
                    <am3d:meterPerModelUnit n="250000" d="1000000"/>
                    <am3d:preTrans dx="-2" dy="-899997" dz="0"/>
                    <am3d:scale>
                      <am3d:sx n="1000000" d="1000000"/>
                      <am3d:sy n="1000000" d="1000000"/>
                      <am3d:sz n="1000000" d="1000000"/>
                    </am3d:scale>
                    <am3d:rot ax="-8734104" ay="-4187754" az="-1965370"/>
                    <am3d:postTrans dx="0" dy="0" dz="0"/>
                  </am3d:trans>
                  <am3d:raster rName="Office3DRenderer" rVer="16.0.8326">
                    <am3d:blip r:embed="rId3"/>
                  </am3d:raster>
                  <am3d:objViewport viewportSz="563073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Thin Circular Disc">
                <a:extLst>
                  <a:ext uri="{FF2B5EF4-FFF2-40B4-BE49-F238E27FC236}">
                    <a16:creationId xmlns:a16="http://schemas.microsoft.com/office/drawing/2014/main" id="{D2DE5C03-A2AF-6680-07B1-63C63F0BEF35}"/>
                  </a:ext>
                </a:extLst>
              </p:cNvPr>
              <p:cNvPicPr>
                <a:picLocks noGrp="1" noRot="1" noChangeAspect="1" noMove="1" noResize="1" noEditPoints="1" noAdjustHandles="1" noChangeArrowheads="1" noChangeShapeType="1" noCrop="1"/>
              </p:cNvPicPr>
              <p:nvPr/>
            </p:nvPicPr>
            <p:blipFill>
              <a:blip r:embed="rId4"/>
              <a:stretch>
                <a:fillRect/>
              </a:stretch>
            </p:blipFill>
            <p:spPr>
              <a:xfrm>
                <a:off x="4146166" y="2385010"/>
                <a:ext cx="3899667" cy="1293547"/>
              </a:xfrm>
              <a:prstGeom prst="rect">
                <a:avLst/>
              </a:prstGeom>
              <a:solidFill>
                <a:schemeClr val="bg1"/>
              </a:solidFill>
            </p:spPr>
          </p:pic>
        </mc:Fallback>
      </mc:AlternateContent>
      <p:sp>
        <p:nvSpPr>
          <p:cNvPr id="4" name="Title 1">
            <a:extLst>
              <a:ext uri="{FF2B5EF4-FFF2-40B4-BE49-F238E27FC236}">
                <a16:creationId xmlns:a16="http://schemas.microsoft.com/office/drawing/2014/main" id="{0CF81067-0271-9DED-60F3-C456B1CAF5E3}"/>
              </a:ext>
            </a:extLst>
          </p:cNvPr>
          <p:cNvSpPr txBox="1">
            <a:spLocks/>
          </p:cNvSpPr>
          <p:nvPr/>
        </p:nvSpPr>
        <p:spPr>
          <a:xfrm>
            <a:off x="4895125" y="2013995"/>
            <a:ext cx="2401747" cy="742030"/>
          </a:xfrm>
          <a:prstGeom prst="rect">
            <a:avLst/>
          </a:prstGeom>
          <a:effectLst>
            <a:outerShdw blurRad="50800" dist="38100" dir="5400000" algn="t" rotWithShape="0">
              <a:prstClr val="black">
                <a:alpha val="40000"/>
              </a:prstClr>
            </a:outerShdw>
          </a:effectLst>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t>Scientific Skills</a:t>
            </a:r>
            <a:endParaRPr lang="en-IN" sz="3000" dirty="0"/>
          </a:p>
        </p:txBody>
      </p:sp>
      <p:sp>
        <p:nvSpPr>
          <p:cNvPr id="5" name="Content Placeholder 2">
            <a:extLst>
              <a:ext uri="{FF2B5EF4-FFF2-40B4-BE49-F238E27FC236}">
                <a16:creationId xmlns:a16="http://schemas.microsoft.com/office/drawing/2014/main" id="{6C734063-0C81-A26D-1F57-F414DA4FD4D5}"/>
              </a:ext>
            </a:extLst>
          </p:cNvPr>
          <p:cNvSpPr txBox="1">
            <a:spLocks/>
          </p:cNvSpPr>
          <p:nvPr/>
        </p:nvSpPr>
        <p:spPr>
          <a:xfrm>
            <a:off x="8818462" y="1064305"/>
            <a:ext cx="2327476" cy="7035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Data Cleaning and Preprocessing</a:t>
            </a:r>
          </a:p>
        </p:txBody>
      </p:sp>
      <p:sp>
        <p:nvSpPr>
          <p:cNvPr id="6" name="Content Placeholder 2">
            <a:extLst>
              <a:ext uri="{FF2B5EF4-FFF2-40B4-BE49-F238E27FC236}">
                <a16:creationId xmlns:a16="http://schemas.microsoft.com/office/drawing/2014/main" id="{6C46B9EE-6984-43FC-E36E-7ACEF2968044}"/>
              </a:ext>
            </a:extLst>
          </p:cNvPr>
          <p:cNvSpPr txBox="1">
            <a:spLocks/>
          </p:cNvSpPr>
          <p:nvPr/>
        </p:nvSpPr>
        <p:spPr>
          <a:xfrm>
            <a:off x="8818462" y="4844006"/>
            <a:ext cx="2327476" cy="9496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Machine Learning Techniques</a:t>
            </a:r>
          </a:p>
        </p:txBody>
      </p:sp>
      <p:sp>
        <p:nvSpPr>
          <p:cNvPr id="7" name="Content Placeholder 2">
            <a:extLst>
              <a:ext uri="{FF2B5EF4-FFF2-40B4-BE49-F238E27FC236}">
                <a16:creationId xmlns:a16="http://schemas.microsoft.com/office/drawing/2014/main" id="{4D2753F3-58FE-6439-BF6A-4A097928FF23}"/>
              </a:ext>
            </a:extLst>
          </p:cNvPr>
          <p:cNvSpPr txBox="1">
            <a:spLocks/>
          </p:cNvSpPr>
          <p:nvPr/>
        </p:nvSpPr>
        <p:spPr>
          <a:xfrm>
            <a:off x="1046062" y="1064305"/>
            <a:ext cx="2327476" cy="52142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Statistical </a:t>
            </a:r>
            <a:r>
              <a:rPr lang="en-US" sz="2000" dirty="0" smtClean="0"/>
              <a:t>Gap Analysis</a:t>
            </a:r>
            <a:endParaRPr lang="en-US" sz="2000" dirty="0"/>
          </a:p>
        </p:txBody>
      </p:sp>
      <p:sp>
        <p:nvSpPr>
          <p:cNvPr id="8" name="Content Placeholder 2">
            <a:extLst>
              <a:ext uri="{FF2B5EF4-FFF2-40B4-BE49-F238E27FC236}">
                <a16:creationId xmlns:a16="http://schemas.microsoft.com/office/drawing/2014/main" id="{34619AE0-8E22-E77A-F774-60AAF943B958}"/>
              </a:ext>
            </a:extLst>
          </p:cNvPr>
          <p:cNvSpPr txBox="1">
            <a:spLocks/>
          </p:cNvSpPr>
          <p:nvPr/>
        </p:nvSpPr>
        <p:spPr>
          <a:xfrm>
            <a:off x="1046062" y="4844005"/>
            <a:ext cx="2327476" cy="9496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Data Visualization</a:t>
            </a:r>
          </a:p>
        </p:txBody>
      </p:sp>
      <p:sp>
        <p:nvSpPr>
          <p:cNvPr id="9" name="Content Placeholder 2">
            <a:extLst>
              <a:ext uri="{FF2B5EF4-FFF2-40B4-BE49-F238E27FC236}">
                <a16:creationId xmlns:a16="http://schemas.microsoft.com/office/drawing/2014/main" id="{C5C2FA11-7C87-D161-9FA6-4ED988320FA1}"/>
              </a:ext>
            </a:extLst>
          </p:cNvPr>
          <p:cNvSpPr txBox="1">
            <a:spLocks/>
          </p:cNvSpPr>
          <p:nvPr/>
        </p:nvSpPr>
        <p:spPr>
          <a:xfrm>
            <a:off x="4932260" y="4844005"/>
            <a:ext cx="2327476" cy="9496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smtClean="0"/>
              <a:t>Sales &amp; Solution Development</a:t>
            </a:r>
            <a:endParaRPr lang="en-US" sz="2000" dirty="0"/>
          </a:p>
        </p:txBody>
      </p:sp>
      <p:cxnSp>
        <p:nvCxnSpPr>
          <p:cNvPr id="10" name="Connector: Curved 9">
            <a:extLst>
              <a:ext uri="{FF2B5EF4-FFF2-40B4-BE49-F238E27FC236}">
                <a16:creationId xmlns:a16="http://schemas.microsoft.com/office/drawing/2014/main" id="{59E7FBF9-74A3-648A-B995-0FDC2795E6B4}"/>
              </a:ext>
            </a:extLst>
          </p:cNvPr>
          <p:cNvCxnSpPr>
            <a:cxnSpLocks/>
            <a:endCxn id="7" idx="2"/>
          </p:cNvCxnSpPr>
          <p:nvPr/>
        </p:nvCxnSpPr>
        <p:spPr>
          <a:xfrm rot="10800000">
            <a:off x="2209800" y="1585733"/>
            <a:ext cx="1936366" cy="1481561"/>
          </a:xfrm>
          <a:prstGeom prst="curvedConnector2">
            <a:avLst/>
          </a:prstGeom>
          <a:ln w="28575">
            <a:solidFill>
              <a:schemeClr val="bg1">
                <a:lumMod val="50000"/>
              </a:schemeClr>
            </a:solidFill>
            <a:prstDash val="sysDash"/>
            <a:headEnd type="none"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456A2BFB-8F56-077D-D10D-DDD9E8DC12E4}"/>
              </a:ext>
            </a:extLst>
          </p:cNvPr>
          <p:cNvCxnSpPr>
            <a:cxnSpLocks/>
            <a:endCxn id="8" idx="0"/>
          </p:cNvCxnSpPr>
          <p:nvPr/>
        </p:nvCxnSpPr>
        <p:spPr>
          <a:xfrm rot="10800000" flipV="1">
            <a:off x="2209800" y="3501389"/>
            <a:ext cx="2369820" cy="1342615"/>
          </a:xfrm>
          <a:prstGeom prst="curvedConnector2">
            <a:avLst/>
          </a:prstGeom>
          <a:ln w="28575">
            <a:solidFill>
              <a:schemeClr val="bg1">
                <a:lumMod val="50000"/>
              </a:schemeClr>
            </a:solidFill>
            <a:prstDash val="sysDash"/>
            <a:headEnd type="none"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094D050E-728D-19D5-3CD6-EAC2C77BD6E9}"/>
              </a:ext>
            </a:extLst>
          </p:cNvPr>
          <p:cNvCxnSpPr>
            <a:cxnSpLocks/>
            <a:stCxn id="3" idx="2"/>
            <a:endCxn id="9" idx="0"/>
          </p:cNvCxnSpPr>
          <p:nvPr/>
        </p:nvCxnSpPr>
        <p:spPr>
          <a:xfrm rot="5400000">
            <a:off x="5513275" y="4261280"/>
            <a:ext cx="1165448" cy="2"/>
          </a:xfrm>
          <a:prstGeom prst="curvedConnector3">
            <a:avLst>
              <a:gd name="adj1" fmla="val 50000"/>
            </a:avLst>
          </a:prstGeom>
          <a:ln w="28575">
            <a:solidFill>
              <a:schemeClr val="bg1">
                <a:lumMod val="50000"/>
              </a:schemeClr>
            </a:solidFill>
            <a:prstDash val="sysDash"/>
            <a:headEnd type="none"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64F44F34-C412-1416-2AC1-F8D2D747B510}"/>
              </a:ext>
            </a:extLst>
          </p:cNvPr>
          <p:cNvCxnSpPr>
            <a:cxnSpLocks/>
            <a:endCxn id="6" idx="0"/>
          </p:cNvCxnSpPr>
          <p:nvPr/>
        </p:nvCxnSpPr>
        <p:spPr>
          <a:xfrm>
            <a:off x="7797800" y="3429000"/>
            <a:ext cx="2184400" cy="1415006"/>
          </a:xfrm>
          <a:prstGeom prst="curvedConnector2">
            <a:avLst/>
          </a:prstGeom>
          <a:ln w="28575">
            <a:solidFill>
              <a:schemeClr val="bg1">
                <a:lumMod val="50000"/>
              </a:schemeClr>
            </a:solidFill>
            <a:prstDash val="sysDash"/>
            <a:headEnd type="none"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7E24DF8B-D74F-1DD5-204A-87ACA384AA28}"/>
              </a:ext>
            </a:extLst>
          </p:cNvPr>
          <p:cNvCxnSpPr>
            <a:cxnSpLocks/>
            <a:stCxn id="3" idx="3"/>
            <a:endCxn id="5" idx="2"/>
          </p:cNvCxnSpPr>
          <p:nvPr/>
        </p:nvCxnSpPr>
        <p:spPr>
          <a:xfrm flipV="1">
            <a:off x="8045833" y="1767840"/>
            <a:ext cx="1936367" cy="1263944"/>
          </a:xfrm>
          <a:prstGeom prst="curvedConnector2">
            <a:avLst/>
          </a:prstGeom>
          <a:ln w="28575">
            <a:solidFill>
              <a:schemeClr val="bg1">
                <a:lumMod val="50000"/>
              </a:schemeClr>
            </a:solidFill>
            <a:prstDash val="sysDash"/>
            <a:headEnd type="none"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122155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up)">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up)">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CE30C1-3857-9D31-01D0-AD0C34F5784B}"/>
              </a:ext>
            </a:extLst>
          </p:cNvPr>
          <p:cNvSpPr>
            <a:spLocks noGrp="1"/>
          </p:cNvSpPr>
          <p:nvPr>
            <p:ph type="sldNum" sz="quarter" idx="12"/>
          </p:nvPr>
        </p:nvSpPr>
        <p:spPr/>
        <p:txBody>
          <a:bodyPr/>
          <a:lstStyle/>
          <a:p>
            <a:fld id="{BDCDBBEF-AA6C-4BA6-85B2-A17D7F280E38}" type="slidenum">
              <a:rPr lang="en-US" smtClean="0"/>
              <a:pPr/>
              <a:t>87</a:t>
            </a:fld>
            <a:endParaRPr lang="en-US"/>
          </a:p>
        </p:txBody>
      </p:sp>
      <mc:AlternateContent xmlns:mc="http://schemas.openxmlformats.org/markup-compatibility/2006">
        <mc:Choice xmlns:am3d="http://schemas.microsoft.com/office/drawing/2017/model3d" xmlns="" Requires="am3d">
          <p:graphicFrame>
            <p:nvGraphicFramePr>
              <p:cNvPr id="5" name="3D Model 4" descr="Thin Circular Disc">
                <a:extLst>
                  <a:ext uri="{FF2B5EF4-FFF2-40B4-BE49-F238E27FC236}">
                    <a16:creationId xmlns:a16="http://schemas.microsoft.com/office/drawing/2014/main" id="{2BF22AC8-E511-B4DB-7A96-99E5CAD20B5A}"/>
                  </a:ext>
                </a:extLst>
              </p:cNvPr>
              <p:cNvGraphicFramePr>
                <a:graphicFrameLocks noChangeAspect="1"/>
              </p:cNvGraphicFramePr>
              <p:nvPr>
                <p:extLst>
                  <p:ext uri="{D42A27DB-BD31-4B8C-83A1-F6EECF244321}">
                    <p14:modId xmlns:p14="http://schemas.microsoft.com/office/powerpoint/2010/main" val="2392758625"/>
                  </p:ext>
                </p:extLst>
              </p:nvPr>
            </p:nvGraphicFramePr>
            <p:xfrm>
              <a:off x="4146166" y="2385010"/>
              <a:ext cx="3899667" cy="1293547"/>
            </p:xfrm>
            <a:graphic>
              <a:graphicData uri="http://schemas.microsoft.com/office/drawing/2017/model3d">
                <am3d:model3d r:embed="rId2">
                  <am3d:spPr>
                    <a:xfrm>
                      <a:off x="0" y="0"/>
                      <a:ext cx="3899667" cy="1293547"/>
                    </a:xfrm>
                    <a:prstGeom prst="rect">
                      <a:avLst/>
                    </a:prstGeom>
                    <a:solidFill>
                      <a:schemeClr val="bg1"/>
                    </a:solidFill>
                  </am3d:spPr>
                  <am3d:camera>
                    <am3d:pos x="0" y="0" z="66560879"/>
                    <am3d:up dx="0" dy="36000000" dz="0"/>
                    <am3d:lookAt x="0" y="0" z="0"/>
                    <am3d:perspective fov="2700000"/>
                  </am3d:camera>
                  <am3d:trans>
                    <am3d:meterPerModelUnit n="250000" d="1000000"/>
                    <am3d:preTrans dx="-2" dy="-899997" dz="0"/>
                    <am3d:scale>
                      <am3d:sx n="1000000" d="1000000"/>
                      <am3d:sy n="1000000" d="1000000"/>
                      <am3d:sz n="1000000" d="1000000"/>
                    </am3d:scale>
                    <am3d:rot ax="-8734104" ay="-4187754" az="-1965370"/>
                    <am3d:postTrans dx="0" dy="0" dz="0"/>
                  </am3d:trans>
                  <am3d:raster rName="Office3DRenderer" rVer="16.0.8326">
                    <am3d:blip r:embed="rId3"/>
                  </am3d:raster>
                  <am3d:objViewport viewportSz="563073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Thin Circular Disc">
                <a:extLst>
                  <a:ext uri="{FF2B5EF4-FFF2-40B4-BE49-F238E27FC236}">
                    <a16:creationId xmlns:a16="http://schemas.microsoft.com/office/drawing/2014/main" id="{2BF22AC8-E511-B4DB-7A96-99E5CAD20B5A}"/>
                  </a:ext>
                </a:extLst>
              </p:cNvPr>
              <p:cNvPicPr>
                <a:picLocks noGrp="1" noRot="1" noChangeAspect="1" noMove="1" noResize="1" noEditPoints="1" noAdjustHandles="1" noChangeArrowheads="1" noChangeShapeType="1" noCrop="1"/>
              </p:cNvPicPr>
              <p:nvPr/>
            </p:nvPicPr>
            <p:blipFill>
              <a:blip r:embed="rId4"/>
              <a:stretch>
                <a:fillRect/>
              </a:stretch>
            </p:blipFill>
            <p:spPr>
              <a:xfrm>
                <a:off x="4146166" y="2385010"/>
                <a:ext cx="3899667" cy="1293547"/>
              </a:xfrm>
              <a:prstGeom prst="rect">
                <a:avLst/>
              </a:prstGeom>
              <a:solidFill>
                <a:schemeClr val="bg1"/>
              </a:solidFill>
            </p:spPr>
          </p:pic>
        </mc:Fallback>
      </mc:AlternateContent>
      <p:sp>
        <p:nvSpPr>
          <p:cNvPr id="6" name="Title 1">
            <a:extLst>
              <a:ext uri="{FF2B5EF4-FFF2-40B4-BE49-F238E27FC236}">
                <a16:creationId xmlns:a16="http://schemas.microsoft.com/office/drawing/2014/main" id="{7497073B-3A36-AB21-6C01-139C5C1C72E0}"/>
              </a:ext>
            </a:extLst>
          </p:cNvPr>
          <p:cNvSpPr txBox="1">
            <a:spLocks/>
          </p:cNvSpPr>
          <p:nvPr/>
        </p:nvSpPr>
        <p:spPr>
          <a:xfrm>
            <a:off x="4537327" y="2013995"/>
            <a:ext cx="3129279" cy="742030"/>
          </a:xfrm>
          <a:prstGeom prst="rect">
            <a:avLst/>
          </a:prstGeom>
          <a:effectLst>
            <a:outerShdw blurRad="50800" dist="38100" dir="5400000" algn="t" rotWithShape="0">
              <a:prstClr val="black">
                <a:alpha val="40000"/>
              </a:prstClr>
            </a:outerShdw>
          </a:effectLst>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t>Professional Skills</a:t>
            </a:r>
            <a:endParaRPr lang="en-IN" sz="3000" dirty="0"/>
          </a:p>
        </p:txBody>
      </p:sp>
      <p:sp>
        <p:nvSpPr>
          <p:cNvPr id="7" name="Content Placeholder 2">
            <a:extLst>
              <a:ext uri="{FF2B5EF4-FFF2-40B4-BE49-F238E27FC236}">
                <a16:creationId xmlns:a16="http://schemas.microsoft.com/office/drawing/2014/main" id="{3B7BB8B3-6D86-1B25-F4D6-63F07BB7BFEE}"/>
              </a:ext>
            </a:extLst>
          </p:cNvPr>
          <p:cNvSpPr txBox="1">
            <a:spLocks/>
          </p:cNvSpPr>
          <p:nvPr/>
        </p:nvSpPr>
        <p:spPr>
          <a:xfrm>
            <a:off x="8818462" y="1064305"/>
            <a:ext cx="2327476" cy="7035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Problem-solving</a:t>
            </a:r>
          </a:p>
        </p:txBody>
      </p:sp>
      <p:sp>
        <p:nvSpPr>
          <p:cNvPr id="8" name="Content Placeholder 2">
            <a:extLst>
              <a:ext uri="{FF2B5EF4-FFF2-40B4-BE49-F238E27FC236}">
                <a16:creationId xmlns:a16="http://schemas.microsoft.com/office/drawing/2014/main" id="{2F76B5A9-F098-42FB-B85F-09D49C0BEA47}"/>
              </a:ext>
            </a:extLst>
          </p:cNvPr>
          <p:cNvSpPr txBox="1">
            <a:spLocks/>
          </p:cNvSpPr>
          <p:nvPr/>
        </p:nvSpPr>
        <p:spPr>
          <a:xfrm>
            <a:off x="8818462" y="4844006"/>
            <a:ext cx="2327476" cy="9496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Professionalism</a:t>
            </a:r>
          </a:p>
        </p:txBody>
      </p:sp>
      <p:sp>
        <p:nvSpPr>
          <p:cNvPr id="9" name="Content Placeholder 2">
            <a:extLst>
              <a:ext uri="{FF2B5EF4-FFF2-40B4-BE49-F238E27FC236}">
                <a16:creationId xmlns:a16="http://schemas.microsoft.com/office/drawing/2014/main" id="{044C233B-D193-3ACB-5819-85E5CDF26557}"/>
              </a:ext>
            </a:extLst>
          </p:cNvPr>
          <p:cNvSpPr txBox="1">
            <a:spLocks/>
          </p:cNvSpPr>
          <p:nvPr/>
        </p:nvSpPr>
        <p:spPr>
          <a:xfrm>
            <a:off x="1046062" y="1064305"/>
            <a:ext cx="2327476" cy="52142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Project Management</a:t>
            </a:r>
          </a:p>
        </p:txBody>
      </p:sp>
      <p:sp>
        <p:nvSpPr>
          <p:cNvPr id="10" name="Content Placeholder 2">
            <a:extLst>
              <a:ext uri="{FF2B5EF4-FFF2-40B4-BE49-F238E27FC236}">
                <a16:creationId xmlns:a16="http://schemas.microsoft.com/office/drawing/2014/main" id="{0669B443-D279-3080-D092-90B481F3D226}"/>
              </a:ext>
            </a:extLst>
          </p:cNvPr>
          <p:cNvSpPr txBox="1">
            <a:spLocks/>
          </p:cNvSpPr>
          <p:nvPr/>
        </p:nvSpPr>
        <p:spPr>
          <a:xfrm>
            <a:off x="1046062" y="4844005"/>
            <a:ext cx="2327476" cy="9496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Communication Skills</a:t>
            </a:r>
          </a:p>
        </p:txBody>
      </p:sp>
      <p:sp>
        <p:nvSpPr>
          <p:cNvPr id="11" name="Content Placeholder 2">
            <a:extLst>
              <a:ext uri="{FF2B5EF4-FFF2-40B4-BE49-F238E27FC236}">
                <a16:creationId xmlns:a16="http://schemas.microsoft.com/office/drawing/2014/main" id="{3439E05B-0279-F2B9-7AF3-552FA8B1F75C}"/>
              </a:ext>
            </a:extLst>
          </p:cNvPr>
          <p:cNvSpPr txBox="1">
            <a:spLocks/>
          </p:cNvSpPr>
          <p:nvPr/>
        </p:nvSpPr>
        <p:spPr>
          <a:xfrm>
            <a:off x="4932260" y="4844005"/>
            <a:ext cx="2327476" cy="9496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Adaptability</a:t>
            </a:r>
          </a:p>
        </p:txBody>
      </p:sp>
      <p:cxnSp>
        <p:nvCxnSpPr>
          <p:cNvPr id="12" name="Connector: Curved 11">
            <a:extLst>
              <a:ext uri="{FF2B5EF4-FFF2-40B4-BE49-F238E27FC236}">
                <a16:creationId xmlns:a16="http://schemas.microsoft.com/office/drawing/2014/main" id="{A95C17C5-E5E8-3ED6-B9EC-3E7D16FC87F6}"/>
              </a:ext>
            </a:extLst>
          </p:cNvPr>
          <p:cNvCxnSpPr>
            <a:cxnSpLocks/>
            <a:endCxn id="9" idx="2"/>
          </p:cNvCxnSpPr>
          <p:nvPr/>
        </p:nvCxnSpPr>
        <p:spPr>
          <a:xfrm rot="10800000">
            <a:off x="2209800" y="1585733"/>
            <a:ext cx="1936366" cy="1481561"/>
          </a:xfrm>
          <a:prstGeom prst="curvedConnector2">
            <a:avLst/>
          </a:prstGeom>
          <a:ln w="28575">
            <a:solidFill>
              <a:schemeClr val="bg1">
                <a:lumMod val="50000"/>
              </a:schemeClr>
            </a:solidFill>
            <a:prstDash val="sysDash"/>
            <a:headEnd type="none"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Connector: Curved 12">
            <a:extLst>
              <a:ext uri="{FF2B5EF4-FFF2-40B4-BE49-F238E27FC236}">
                <a16:creationId xmlns:a16="http://schemas.microsoft.com/office/drawing/2014/main" id="{694C02E6-94B7-5DD0-F892-76FDE4B5C918}"/>
              </a:ext>
            </a:extLst>
          </p:cNvPr>
          <p:cNvCxnSpPr>
            <a:cxnSpLocks/>
            <a:endCxn id="10" idx="0"/>
          </p:cNvCxnSpPr>
          <p:nvPr/>
        </p:nvCxnSpPr>
        <p:spPr>
          <a:xfrm rot="10800000" flipV="1">
            <a:off x="2209800" y="3501389"/>
            <a:ext cx="2369820" cy="1342615"/>
          </a:xfrm>
          <a:prstGeom prst="curvedConnector2">
            <a:avLst/>
          </a:prstGeom>
          <a:ln w="28575">
            <a:solidFill>
              <a:schemeClr val="bg1">
                <a:lumMod val="50000"/>
              </a:schemeClr>
            </a:solidFill>
            <a:prstDash val="sysDash"/>
            <a:headEnd type="none"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E02ABBD9-47D3-B63D-9801-F4E2BA45C5E7}"/>
              </a:ext>
            </a:extLst>
          </p:cNvPr>
          <p:cNvCxnSpPr>
            <a:cxnSpLocks/>
            <a:stCxn id="5" idx="2"/>
            <a:endCxn id="11" idx="0"/>
          </p:cNvCxnSpPr>
          <p:nvPr/>
        </p:nvCxnSpPr>
        <p:spPr>
          <a:xfrm rot="5400000">
            <a:off x="5513275" y="4261280"/>
            <a:ext cx="1165448" cy="2"/>
          </a:xfrm>
          <a:prstGeom prst="curvedConnector3">
            <a:avLst>
              <a:gd name="adj1" fmla="val 50000"/>
            </a:avLst>
          </a:prstGeom>
          <a:ln w="28575">
            <a:solidFill>
              <a:schemeClr val="bg1">
                <a:lumMod val="50000"/>
              </a:schemeClr>
            </a:solidFill>
            <a:prstDash val="sysDash"/>
            <a:headEnd type="none"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Connector: Curved 14">
            <a:extLst>
              <a:ext uri="{FF2B5EF4-FFF2-40B4-BE49-F238E27FC236}">
                <a16:creationId xmlns:a16="http://schemas.microsoft.com/office/drawing/2014/main" id="{263A9E70-8E4B-01EF-4319-FF5A6491EE6A}"/>
              </a:ext>
            </a:extLst>
          </p:cNvPr>
          <p:cNvCxnSpPr>
            <a:cxnSpLocks/>
            <a:endCxn id="8" idx="0"/>
          </p:cNvCxnSpPr>
          <p:nvPr/>
        </p:nvCxnSpPr>
        <p:spPr>
          <a:xfrm>
            <a:off x="7797800" y="3429000"/>
            <a:ext cx="2184400" cy="1415006"/>
          </a:xfrm>
          <a:prstGeom prst="curvedConnector2">
            <a:avLst/>
          </a:prstGeom>
          <a:ln w="28575">
            <a:solidFill>
              <a:schemeClr val="bg1">
                <a:lumMod val="50000"/>
              </a:schemeClr>
            </a:solidFill>
            <a:prstDash val="sysDash"/>
            <a:headEnd type="none"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86D1976F-01E5-DC1C-A89B-C1CC55D4A2B6}"/>
              </a:ext>
            </a:extLst>
          </p:cNvPr>
          <p:cNvCxnSpPr>
            <a:cxnSpLocks/>
            <a:stCxn id="5" idx="3"/>
            <a:endCxn id="7" idx="2"/>
          </p:cNvCxnSpPr>
          <p:nvPr/>
        </p:nvCxnSpPr>
        <p:spPr>
          <a:xfrm flipV="1">
            <a:off x="8045833" y="1767840"/>
            <a:ext cx="1936367" cy="1263944"/>
          </a:xfrm>
          <a:prstGeom prst="curvedConnector2">
            <a:avLst/>
          </a:prstGeom>
          <a:ln w="28575">
            <a:solidFill>
              <a:schemeClr val="bg1">
                <a:lumMod val="50000"/>
              </a:schemeClr>
            </a:solidFill>
            <a:prstDash val="sysDash"/>
            <a:headEnd type="none"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055321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up)">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up)">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pPr/>
              <a:t>88</a:t>
            </a:fld>
            <a:endParaRPr lang="en-US"/>
          </a:p>
        </p:txBody>
      </p:sp>
      <p:sp>
        <p:nvSpPr>
          <p:cNvPr id="3" name="Title 1">
            <a:extLst>
              <a:ext uri="{FF2B5EF4-FFF2-40B4-BE49-F238E27FC236}">
                <a16:creationId xmlns:a16="http://schemas.microsoft.com/office/drawing/2014/main" id="{35EACBE7-088C-A7BA-162F-B996BB7303E6}"/>
              </a:ext>
            </a:extLst>
          </p:cNvPr>
          <p:cNvSpPr txBox="1">
            <a:spLocks/>
          </p:cNvSpPr>
          <p:nvPr/>
        </p:nvSpPr>
        <p:spPr>
          <a:xfrm>
            <a:off x="750457" y="400551"/>
            <a:ext cx="10033000" cy="647870"/>
          </a:xfrm>
          <a:prstGeom prst="rect">
            <a:avLst/>
          </a:prstGeom>
        </p:spPr>
        <p:txBody>
          <a:bodyPr vert="horz" lIns="0" tIns="45720" rIns="91440" bIns="45720" rtlCol="0" anchor="ctr">
            <a:normAutofit/>
          </a:bodyPr>
          <a:lstStyle>
            <a:lvl1pPr algn="l" defTabSz="914400" rtl="0" eaLnBrk="1" latinLnBrk="0" hangingPunct="1">
              <a:lnSpc>
                <a:spcPct val="90000"/>
              </a:lnSpc>
              <a:spcBef>
                <a:spcPct val="0"/>
              </a:spcBef>
              <a:buNone/>
              <a:defRPr sz="3000" b="0" kern="1200">
                <a:solidFill>
                  <a:schemeClr val="tx1"/>
                </a:solidFill>
                <a:latin typeface="+mj-lt"/>
                <a:ea typeface="+mj-ea"/>
                <a:cs typeface="+mj-cs"/>
              </a:defRPr>
            </a:lvl1pPr>
          </a:lstStyle>
          <a:p>
            <a:r>
              <a:rPr lang="en-US" sz="3600" b="1" dirty="0">
                <a:latin typeface="+mn-lt"/>
                <a:cs typeface="Arial"/>
              </a:rPr>
              <a:t>Key Achievements</a:t>
            </a:r>
          </a:p>
        </p:txBody>
      </p:sp>
      <p:sp>
        <p:nvSpPr>
          <p:cNvPr id="4" name="TextBox 3">
            <a:extLst>
              <a:ext uri="{FF2B5EF4-FFF2-40B4-BE49-F238E27FC236}">
                <a16:creationId xmlns:a16="http://schemas.microsoft.com/office/drawing/2014/main" id="{25002D36-94BF-A623-9132-373CE9D4B930}"/>
              </a:ext>
            </a:extLst>
          </p:cNvPr>
          <p:cNvSpPr txBox="1"/>
          <p:nvPr/>
        </p:nvSpPr>
        <p:spPr>
          <a:xfrm>
            <a:off x="481659" y="2006223"/>
            <a:ext cx="11138136" cy="3696525"/>
          </a:xfrm>
          <a:prstGeom prst="rect">
            <a:avLst/>
          </a:prstGeom>
          <a:noFill/>
          <a:ln>
            <a:solidFill>
              <a:schemeClr val="accent5"/>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514350" indent="-400050">
              <a:lnSpc>
                <a:spcPct val="150000"/>
              </a:lnSpc>
              <a:buAutoNum type="arabicPeriod"/>
            </a:pPr>
            <a:endParaRPr lang="en-US" sz="1400" dirty="0">
              <a:latin typeface="Poppins" panose="00000500000000000000" pitchFamily="2" charset="0"/>
              <a:ea typeface="+mn-lt"/>
              <a:cs typeface="Poppins" panose="00000500000000000000" pitchFamily="2" charset="0"/>
            </a:endParaRPr>
          </a:p>
          <a:p>
            <a:pPr marL="514350" indent="-400050">
              <a:lnSpc>
                <a:spcPct val="150000"/>
              </a:lnSpc>
              <a:buAutoNum type="arabicPeriod"/>
            </a:pPr>
            <a:r>
              <a:rPr lang="en-US" dirty="0">
                <a:latin typeface="Calibri" panose="020F0502020204030204" pitchFamily="34" charset="0"/>
                <a:ea typeface="Calibri" panose="020F0502020204030204" pitchFamily="34" charset="0"/>
                <a:cs typeface="Calibri" panose="020F0502020204030204" pitchFamily="34" charset="0"/>
              </a:rPr>
              <a:t>Successfully completed </a:t>
            </a:r>
            <a:r>
              <a:rPr lang="en-US" b="1" dirty="0">
                <a:latin typeface="Calibri" panose="020F0502020204030204" pitchFamily="34" charset="0"/>
                <a:ea typeface="Calibri" panose="020F0502020204030204" pitchFamily="34" charset="0"/>
                <a:cs typeface="Calibri" panose="020F0502020204030204" pitchFamily="34" charset="0"/>
              </a:rPr>
              <a:t>3 certification course</a:t>
            </a:r>
            <a:endParaRPr lang="en-US" b="1"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514350" indent="-400050">
              <a:lnSpc>
                <a:spcPct val="150000"/>
              </a:lnSpc>
              <a:buAutoNum type="arabicPeriod"/>
            </a:pPr>
            <a:r>
              <a:rPr lang="en-US" dirty="0">
                <a:latin typeface="Calibri" panose="020F0502020204030204" pitchFamily="34" charset="0"/>
                <a:ea typeface="Calibri" panose="020F0502020204030204" pitchFamily="34" charset="0"/>
                <a:cs typeface="Calibri" panose="020F0502020204030204" pitchFamily="34" charset="0"/>
              </a:rPr>
              <a:t>Actively </a:t>
            </a:r>
            <a:r>
              <a:rPr lang="en-US" dirty="0" smtClean="0">
                <a:latin typeface="Calibri" panose="020F0502020204030204" pitchFamily="34" charset="0"/>
                <a:ea typeface="Calibri" panose="020F0502020204030204" pitchFamily="34" charset="0"/>
                <a:cs typeface="Calibri" panose="020F0502020204030204" pitchFamily="34" charset="0"/>
              </a:rPr>
              <a:t>conducted  many</a:t>
            </a:r>
            <a:r>
              <a:rPr lang="en-US" b="1" dirty="0" smtClean="0">
                <a:latin typeface="Calibri" panose="020F0502020204030204" pitchFamily="34" charset="0"/>
                <a:ea typeface="Calibri" panose="020F0502020204030204" pitchFamily="34" charset="0"/>
                <a:cs typeface="Calibri" panose="020F0502020204030204" pitchFamily="34" charset="0"/>
              </a:rPr>
              <a:t> </a:t>
            </a:r>
            <a:r>
              <a:rPr lang="en-US" b="1" dirty="0">
                <a:latin typeface="Calibri" panose="020F0502020204030204" pitchFamily="34" charset="0"/>
                <a:ea typeface="Calibri" panose="020F0502020204030204" pitchFamily="34" charset="0"/>
                <a:cs typeface="Calibri" panose="020F0502020204030204" pitchFamily="34" charset="0"/>
              </a:rPr>
              <a:t>workshops and webinars</a:t>
            </a:r>
            <a:endParaRPr lang="en-US" b="1"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514350" indent="-400050">
              <a:lnSpc>
                <a:spcPct val="150000"/>
              </a:lnSpc>
              <a:buAutoNum type="arabicPeriod"/>
            </a:pPr>
            <a:r>
              <a:rPr lang="en-US" dirty="0">
                <a:latin typeface="Calibri" panose="020F0502020204030204" pitchFamily="34" charset="0"/>
                <a:ea typeface="Calibri" panose="020F0502020204030204" pitchFamily="34" charset="0"/>
                <a:cs typeface="Calibri" panose="020F0502020204030204" pitchFamily="34" charset="0"/>
              </a:rPr>
              <a:t>Conducted comprehensive surveys, gathering valuable insights from </a:t>
            </a:r>
            <a:r>
              <a:rPr lang="en-US" b="1" dirty="0">
                <a:latin typeface="Calibri" panose="020F0502020204030204" pitchFamily="34" charset="0"/>
                <a:ea typeface="Calibri" panose="020F0502020204030204" pitchFamily="34" charset="0"/>
                <a:cs typeface="Calibri" panose="020F0502020204030204" pitchFamily="34" charset="0"/>
              </a:rPr>
              <a:t>over 30 members</a:t>
            </a:r>
            <a:r>
              <a:rPr lang="en-US" dirty="0">
                <a:latin typeface="Calibri" panose="020F0502020204030204" pitchFamily="34" charset="0"/>
                <a:ea typeface="Calibri" panose="020F0502020204030204" pitchFamily="34" charset="0"/>
                <a:cs typeface="Calibri" panose="020F0502020204030204" pitchFamily="34" charset="0"/>
              </a:rPr>
              <a:t> in the cloud services domain</a:t>
            </a:r>
            <a:r>
              <a:rPr lang="en-US" dirty="0" smtClean="0">
                <a:latin typeface="Calibri" panose="020F0502020204030204" pitchFamily="34" charset="0"/>
                <a:ea typeface="Calibri" panose="020F0502020204030204" pitchFamily="34" charset="0"/>
                <a:cs typeface="Calibri" panose="020F0502020204030204" pitchFamily="34" charset="0"/>
              </a:rPr>
              <a:t>.</a:t>
            </a:r>
          </a:p>
          <a:p>
            <a:pPr marL="514350" indent="-400050">
              <a:lnSpc>
                <a:spcPct val="150000"/>
              </a:lnSpc>
              <a:buAutoNum type="arabicPeriod"/>
            </a:pPr>
            <a:r>
              <a:rPr lang="en-US" dirty="0" smtClean="0">
                <a:solidFill>
                  <a:srgbClr val="000000"/>
                </a:solidFill>
                <a:latin typeface="Calibri" panose="020F0502020204030204" pitchFamily="34" charset="0"/>
                <a:ea typeface="Calibri" panose="020F0502020204030204" pitchFamily="34" charset="0"/>
                <a:cs typeface="Calibri" panose="020F0502020204030204" pitchFamily="34" charset="0"/>
              </a:rPr>
              <a:t>Built a POC on Confidential Computing for Intel Vision 2024.</a:t>
            </a:r>
            <a:endParaRPr lang="en-US"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514350" indent="-400050">
              <a:lnSpc>
                <a:spcPct val="150000"/>
              </a:lnSpc>
              <a:buAutoNum type="arabicPeriod"/>
            </a:pPr>
            <a:r>
              <a:rPr lang="en-US" dirty="0" smtClean="0">
                <a:latin typeface="Calibri" panose="020F0502020204030204" pitchFamily="34" charset="0"/>
                <a:ea typeface="Calibri" panose="020F0502020204030204" pitchFamily="34" charset="0"/>
                <a:cs typeface="Calibri" panose="020F0502020204030204" pitchFamily="34" charset="0"/>
              </a:rPr>
              <a:t>Drafted </a:t>
            </a:r>
            <a:r>
              <a:rPr lang="en-US" dirty="0">
                <a:latin typeface="Calibri" panose="020F0502020204030204" pitchFamily="34" charset="0"/>
                <a:ea typeface="Calibri" panose="020F0502020204030204" pitchFamily="34" charset="0"/>
                <a:cs typeface="Calibri" panose="020F0502020204030204" pitchFamily="34" charset="0"/>
              </a:rPr>
              <a:t>compelling content for over </a:t>
            </a:r>
            <a:r>
              <a:rPr lang="en-US" b="1" dirty="0">
                <a:latin typeface="Calibri" panose="020F0502020204030204" pitchFamily="34" charset="0"/>
                <a:ea typeface="Calibri" panose="020F0502020204030204" pitchFamily="34" charset="0"/>
                <a:cs typeface="Calibri" panose="020F0502020204030204" pitchFamily="34" charset="0"/>
              </a:rPr>
              <a:t>12 newsletters</a:t>
            </a:r>
            <a:r>
              <a:rPr lang="en-US" dirty="0">
                <a:latin typeface="Calibri" panose="020F0502020204030204" pitchFamily="34" charset="0"/>
                <a:ea typeface="Calibri" panose="020F0502020204030204" pitchFamily="34" charset="0"/>
                <a:cs typeface="Calibri" panose="020F0502020204030204" pitchFamily="34" charset="0"/>
              </a:rPr>
              <a:t>, ensuring effective communication and engagement.</a:t>
            </a:r>
            <a:endParaRPr lang="en-US"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514350" indent="-400050">
              <a:lnSpc>
                <a:spcPct val="150000"/>
              </a:lnSpc>
              <a:buAutoNum type="arabicPeriod"/>
            </a:pPr>
            <a:r>
              <a:rPr lang="en-US" dirty="0">
                <a:latin typeface="Calibri" panose="020F0502020204030204" pitchFamily="34" charset="0"/>
                <a:ea typeface="Calibri" panose="020F0502020204030204" pitchFamily="34" charset="0"/>
                <a:cs typeface="Calibri" panose="020F0502020204030204" pitchFamily="34" charset="0"/>
              </a:rPr>
              <a:t>Facilitated</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smtClean="0">
                <a:latin typeface="Calibri" panose="020F0502020204030204" pitchFamily="34" charset="0"/>
                <a:ea typeface="Calibri" panose="020F0502020204030204" pitchFamily="34" charset="0"/>
                <a:cs typeface="Calibri" panose="020F0502020204030204" pitchFamily="34" charset="0"/>
              </a:rPr>
              <a:t>Confidential Computing and Intel EMR w</a:t>
            </a:r>
            <a:r>
              <a:rPr lang="en-US" dirty="0" smtClean="0">
                <a:latin typeface="Calibri" panose="020F0502020204030204" pitchFamily="34" charset="0"/>
                <a:ea typeface="Calibri" panose="020F0502020204030204" pitchFamily="34" charset="0"/>
                <a:cs typeface="Calibri" panose="020F0502020204030204" pitchFamily="34" charset="0"/>
              </a:rPr>
              <a:t>alkthrough sessions.</a:t>
            </a:r>
            <a:endParaRPr lang="en-US"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514350" indent="-400050">
              <a:lnSpc>
                <a:spcPct val="150000"/>
              </a:lnSpc>
              <a:buAutoNum type="arabicPeriod"/>
            </a:pPr>
            <a:r>
              <a:rPr lang="en-US" dirty="0">
                <a:latin typeface="Calibri" panose="020F0502020204030204" pitchFamily="34" charset="0"/>
                <a:ea typeface="Calibri" panose="020F0502020204030204" pitchFamily="34" charset="0"/>
                <a:cs typeface="Calibri" panose="020F0502020204030204" pitchFamily="34" charset="0"/>
              </a:rPr>
              <a:t>Compiled and documented </a:t>
            </a:r>
            <a:r>
              <a:rPr lang="en-US" b="1" dirty="0" smtClean="0">
                <a:latin typeface="Calibri" panose="020F0502020204030204" pitchFamily="34" charset="0"/>
                <a:ea typeface="Calibri" panose="020F0502020204030204" pitchFamily="34" charset="0"/>
                <a:cs typeface="Calibri" panose="020F0502020204030204" pitchFamily="34" charset="0"/>
              </a:rPr>
              <a:t> </a:t>
            </a:r>
            <a:r>
              <a:rPr lang="en-US" b="1" dirty="0">
                <a:latin typeface="Calibri" panose="020F0502020204030204" pitchFamily="34" charset="0"/>
                <a:ea typeface="Calibri" panose="020F0502020204030204" pitchFamily="34" charset="0"/>
                <a:cs typeface="Calibri" panose="020F0502020204030204" pitchFamily="34" charset="0"/>
              </a:rPr>
              <a:t>impactful case studies</a:t>
            </a:r>
            <a:r>
              <a:rPr lang="en-US" dirty="0">
                <a:latin typeface="Calibri" panose="020F0502020204030204" pitchFamily="34" charset="0"/>
                <a:ea typeface="Calibri" panose="020F0502020204030204" pitchFamily="34" charset="0"/>
                <a:cs typeface="Calibri" panose="020F0502020204030204" pitchFamily="34" charset="0"/>
              </a:rPr>
              <a:t> for hosting on the HCLTech </a:t>
            </a:r>
            <a:r>
              <a:rPr lang="en-US" dirty="0" smtClean="0">
                <a:latin typeface="Calibri" panose="020F0502020204030204" pitchFamily="34" charset="0"/>
                <a:ea typeface="Calibri" panose="020F0502020204030204" pitchFamily="34" charset="0"/>
                <a:cs typeface="Calibri" panose="020F0502020204030204" pitchFamily="34" charset="0"/>
              </a:rPr>
              <a:t>website</a:t>
            </a:r>
            <a:endParaRPr lang="en-US"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98083592"/>
      </p:ext>
    </p:extLst>
  </p:cSld>
  <p:clrMapOvr>
    <a:masterClrMapping/>
  </p:clrMapOvr>
  <p:transition spd="slow">
    <p:cove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pPr/>
              <a:t>89</a:t>
            </a:fld>
            <a:endParaRPr lang="en-US"/>
          </a:p>
        </p:txBody>
      </p:sp>
      <p:sp>
        <p:nvSpPr>
          <p:cNvPr id="3" name="TextBox 2">
            <a:extLst>
              <a:ext uri="{FF2B5EF4-FFF2-40B4-BE49-F238E27FC236}">
                <a16:creationId xmlns:a16="http://schemas.microsoft.com/office/drawing/2014/main" id="{25002D36-94BF-A623-9132-373CE9D4B930}"/>
              </a:ext>
            </a:extLst>
          </p:cNvPr>
          <p:cNvSpPr txBox="1"/>
          <p:nvPr/>
        </p:nvSpPr>
        <p:spPr>
          <a:xfrm>
            <a:off x="680118" y="73501"/>
            <a:ext cx="11263644" cy="6647974"/>
          </a:xfrm>
          <a:prstGeom prst="rect">
            <a:avLst/>
          </a:prstGeom>
          <a:noFill/>
          <a:ln>
            <a:solidFill>
              <a:schemeClr val="accent5"/>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nSpc>
                <a:spcPct val="150000"/>
              </a:lnSpc>
            </a:pPr>
            <a:r>
              <a:rPr lang="en-US" sz="3600" b="1" dirty="0" smtClean="0">
                <a:latin typeface="Calibri" panose="020F0502020204030204" pitchFamily="34" charset="0"/>
                <a:ea typeface="Calibri" panose="020F0502020204030204" pitchFamily="34" charset="0"/>
                <a:cs typeface="Calibri" panose="020F0502020204030204" pitchFamily="34" charset="0"/>
              </a:rPr>
              <a:t>Key Learnings</a:t>
            </a:r>
            <a:endParaRPr lang="en-US" sz="3600" b="1" dirty="0">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50000"/>
              </a:lnSpc>
              <a:buFont typeface="Arial"/>
              <a:buChar char="•"/>
            </a:pPr>
            <a:r>
              <a:rPr lang="en-US" b="1" dirty="0">
                <a:latin typeface="Calibri" panose="020F0502020204030204" pitchFamily="34" charset="0"/>
                <a:ea typeface="Calibri" panose="020F0502020204030204" pitchFamily="34" charset="0"/>
                <a:cs typeface="Calibri" panose="020F0502020204030204" pitchFamily="34" charset="0"/>
              </a:rPr>
              <a:t>Understanding Intel's ecosystem:</a:t>
            </a:r>
            <a:r>
              <a:rPr lang="en-US" dirty="0">
                <a:latin typeface="Calibri" panose="020F0502020204030204" pitchFamily="34" charset="0"/>
                <a:ea typeface="Calibri" panose="020F0502020204030204" pitchFamily="34" charset="0"/>
                <a:cs typeface="Calibri" panose="020F0502020204030204" pitchFamily="34" charset="0"/>
              </a:rPr>
              <a:t> Insight into Intel's partnerships, products, and technologies.</a:t>
            </a:r>
          </a:p>
          <a:p>
            <a:pPr marL="285750" indent="-285750">
              <a:lnSpc>
                <a:spcPct val="150000"/>
              </a:lnSpc>
              <a:buFont typeface="Arial"/>
              <a:buChar char="•"/>
            </a:pPr>
            <a:r>
              <a:rPr lang="en-US" b="1" dirty="0">
                <a:latin typeface="Calibri" panose="020F0502020204030204" pitchFamily="34" charset="0"/>
                <a:ea typeface="Calibri" panose="020F0502020204030204" pitchFamily="34" charset="0"/>
                <a:cs typeface="Calibri" panose="020F0502020204030204" pitchFamily="34" charset="0"/>
              </a:rPr>
              <a:t>Collaborative teamwork</a:t>
            </a:r>
            <a:r>
              <a:rPr lang="en-US" dirty="0">
                <a:latin typeface="Calibri" panose="020F0502020204030204" pitchFamily="34" charset="0"/>
                <a:ea typeface="Calibri" panose="020F0502020204030204" pitchFamily="34" charset="0"/>
                <a:cs typeface="Calibri" panose="020F0502020204030204" pitchFamily="34" charset="0"/>
              </a:rPr>
              <a:t>: Effective collaboration with diverse teams from HCL and Intel.</a:t>
            </a:r>
          </a:p>
          <a:p>
            <a:pPr marL="285750" indent="-285750">
              <a:lnSpc>
                <a:spcPct val="150000"/>
              </a:lnSpc>
              <a:buFont typeface="Arial"/>
              <a:buChar char="•"/>
            </a:pPr>
            <a:r>
              <a:rPr lang="en-US" b="1" dirty="0">
                <a:latin typeface="Calibri" panose="020F0502020204030204" pitchFamily="34" charset="0"/>
                <a:ea typeface="Calibri" panose="020F0502020204030204" pitchFamily="34" charset="0"/>
                <a:cs typeface="Calibri" panose="020F0502020204030204" pitchFamily="34" charset="0"/>
              </a:rPr>
              <a:t>Technical skills enhancement</a:t>
            </a:r>
            <a:r>
              <a:rPr lang="en-US" dirty="0">
                <a:latin typeface="Calibri" panose="020F0502020204030204" pitchFamily="34" charset="0"/>
                <a:ea typeface="Calibri" panose="020F0502020204030204" pitchFamily="34" charset="0"/>
                <a:cs typeface="Calibri" panose="020F0502020204030204" pitchFamily="34" charset="0"/>
              </a:rPr>
              <a:t>: Acquired proficiency in Intel products, solutions, and platforms.</a:t>
            </a:r>
          </a:p>
          <a:p>
            <a:pPr marL="285750" indent="-285750">
              <a:lnSpc>
                <a:spcPct val="150000"/>
              </a:lnSpc>
              <a:buFont typeface="Arial"/>
              <a:buChar char="•"/>
            </a:pPr>
            <a:r>
              <a:rPr lang="en-US" b="1" dirty="0">
                <a:latin typeface="Calibri" panose="020F0502020204030204" pitchFamily="34" charset="0"/>
                <a:ea typeface="Calibri" panose="020F0502020204030204" pitchFamily="34" charset="0"/>
                <a:cs typeface="Calibri" panose="020F0502020204030204" pitchFamily="34" charset="0"/>
              </a:rPr>
              <a:t>Problem-solving and analytical thinking</a:t>
            </a:r>
            <a:r>
              <a:rPr lang="en-US" dirty="0">
                <a:latin typeface="Calibri" panose="020F0502020204030204" pitchFamily="34" charset="0"/>
                <a:ea typeface="Calibri" panose="020F0502020204030204" pitchFamily="34" charset="0"/>
                <a:cs typeface="Calibri" panose="020F0502020204030204" pitchFamily="34" charset="0"/>
              </a:rPr>
              <a:t>: Strengthened problem-solving and analytical skills for real-world challenges.</a:t>
            </a:r>
          </a:p>
          <a:p>
            <a:pPr marL="285750" indent="-285750">
              <a:lnSpc>
                <a:spcPct val="150000"/>
              </a:lnSpc>
              <a:buFont typeface="Arial"/>
              <a:buChar char="•"/>
            </a:pPr>
            <a:r>
              <a:rPr lang="en-US" b="1" dirty="0">
                <a:latin typeface="Calibri" panose="020F0502020204030204" pitchFamily="34" charset="0"/>
                <a:ea typeface="Calibri" panose="020F0502020204030204" pitchFamily="34" charset="0"/>
                <a:cs typeface="Calibri" panose="020F0502020204030204" pitchFamily="34" charset="0"/>
              </a:rPr>
              <a:t>Adaptability and flexibility</a:t>
            </a:r>
            <a:r>
              <a:rPr lang="en-US" dirty="0">
                <a:latin typeface="Calibri" panose="020F0502020204030204" pitchFamily="34" charset="0"/>
                <a:ea typeface="Calibri" panose="020F0502020204030204" pitchFamily="34" charset="0"/>
                <a:cs typeface="Calibri" panose="020F0502020204030204" pitchFamily="34" charset="0"/>
              </a:rPr>
              <a:t>: Successfully adapted to dynamic project requirements and embraced change.</a:t>
            </a:r>
          </a:p>
          <a:p>
            <a:pPr marL="285750" indent="-285750">
              <a:lnSpc>
                <a:spcPct val="150000"/>
              </a:lnSpc>
              <a:buFont typeface="Arial"/>
              <a:buChar char="•"/>
            </a:pPr>
            <a:r>
              <a:rPr lang="en-US" b="1" dirty="0">
                <a:latin typeface="Calibri" panose="020F0502020204030204" pitchFamily="34" charset="0"/>
                <a:ea typeface="Calibri" panose="020F0502020204030204" pitchFamily="34" charset="0"/>
                <a:cs typeface="Calibri" panose="020F0502020204030204" pitchFamily="34" charset="0"/>
              </a:rPr>
              <a:t>Effective communication</a:t>
            </a:r>
            <a:r>
              <a:rPr lang="en-US" dirty="0">
                <a:latin typeface="Calibri" panose="020F0502020204030204" pitchFamily="34" charset="0"/>
                <a:ea typeface="Calibri" panose="020F0502020204030204" pitchFamily="34" charset="0"/>
                <a:cs typeface="Calibri" panose="020F0502020204030204" pitchFamily="34" charset="0"/>
              </a:rPr>
              <a:t>: Improved communication skills for stakeholder interactions and presentations.</a:t>
            </a:r>
          </a:p>
          <a:p>
            <a:pPr marL="285750" indent="-285750">
              <a:lnSpc>
                <a:spcPct val="150000"/>
              </a:lnSpc>
              <a:buFont typeface="Arial"/>
              <a:buChar char="•"/>
            </a:pPr>
            <a:r>
              <a:rPr lang="en-US" b="1" dirty="0">
                <a:latin typeface="Calibri" panose="020F0502020204030204" pitchFamily="34" charset="0"/>
                <a:ea typeface="Calibri" panose="020F0502020204030204" pitchFamily="34" charset="0"/>
                <a:cs typeface="Calibri" panose="020F0502020204030204" pitchFamily="34" charset="0"/>
              </a:rPr>
              <a:t>Business acumen and customer focus</a:t>
            </a:r>
            <a:r>
              <a:rPr lang="en-US" dirty="0">
                <a:latin typeface="Calibri" panose="020F0502020204030204" pitchFamily="34" charset="0"/>
                <a:ea typeface="Calibri" panose="020F0502020204030204" pitchFamily="34" charset="0"/>
                <a:cs typeface="Calibri" panose="020F0502020204030204" pitchFamily="34" charset="0"/>
              </a:rPr>
              <a:t>: Understanding business needs and aligning solutions with customer expectations.</a:t>
            </a:r>
          </a:p>
          <a:p>
            <a:pPr marL="285750" indent="-285750">
              <a:lnSpc>
                <a:spcPct val="150000"/>
              </a:lnSpc>
              <a:buFont typeface="Arial"/>
              <a:buChar char="•"/>
            </a:pPr>
            <a:r>
              <a:rPr lang="en-US" b="1" dirty="0">
                <a:latin typeface="Calibri" panose="020F0502020204030204" pitchFamily="34" charset="0"/>
                <a:ea typeface="Calibri" panose="020F0502020204030204" pitchFamily="34" charset="0"/>
                <a:cs typeface="Calibri" panose="020F0502020204030204" pitchFamily="34" charset="0"/>
              </a:rPr>
              <a:t>Project management</a:t>
            </a:r>
            <a:r>
              <a:rPr lang="en-US" dirty="0">
                <a:latin typeface="Calibri" panose="020F0502020204030204" pitchFamily="34" charset="0"/>
                <a:ea typeface="Calibri" panose="020F0502020204030204" pitchFamily="34" charset="0"/>
                <a:cs typeface="Calibri" panose="020F0502020204030204" pitchFamily="34" charset="0"/>
              </a:rPr>
              <a:t>: Hands-on experience in project planning, execution, and monitoring.</a:t>
            </a:r>
          </a:p>
          <a:p>
            <a:pPr marL="285750" indent="-285750">
              <a:lnSpc>
                <a:spcPct val="150000"/>
              </a:lnSpc>
              <a:buFont typeface="Arial"/>
              <a:buChar char="•"/>
            </a:pPr>
            <a:r>
              <a:rPr lang="en-US" b="1" dirty="0">
                <a:latin typeface="Calibri" panose="020F0502020204030204" pitchFamily="34" charset="0"/>
                <a:ea typeface="Calibri" panose="020F0502020204030204" pitchFamily="34" charset="0"/>
                <a:cs typeface="Calibri" panose="020F0502020204030204" pitchFamily="34" charset="0"/>
              </a:rPr>
              <a:t>Industry exposure and networking</a:t>
            </a:r>
            <a:r>
              <a:rPr lang="en-US" dirty="0">
                <a:latin typeface="Calibri" panose="020F0502020204030204" pitchFamily="34" charset="0"/>
                <a:ea typeface="Calibri" panose="020F0502020204030204" pitchFamily="34" charset="0"/>
                <a:cs typeface="Calibri" panose="020F0502020204030204" pitchFamily="34" charset="0"/>
              </a:rPr>
              <a:t>: Knowledge of industry trends and expanded professional network.</a:t>
            </a:r>
          </a:p>
          <a:p>
            <a:pPr marL="285750" indent="-285750">
              <a:lnSpc>
                <a:spcPct val="150000"/>
              </a:lnSpc>
              <a:buFont typeface="Arial"/>
              <a:buChar char="•"/>
            </a:pPr>
            <a:r>
              <a:rPr lang="en-US" b="1" dirty="0">
                <a:latin typeface="Calibri" panose="020F0502020204030204" pitchFamily="34" charset="0"/>
                <a:ea typeface="Calibri" panose="020F0502020204030204" pitchFamily="34" charset="0"/>
                <a:cs typeface="Calibri" panose="020F0502020204030204" pitchFamily="34" charset="0"/>
              </a:rPr>
              <a:t>Continuous learning and growth mindset</a:t>
            </a:r>
            <a:r>
              <a:rPr lang="en-US" dirty="0">
                <a:latin typeface="Calibri" panose="020F0502020204030204" pitchFamily="34" charset="0"/>
                <a:ea typeface="Calibri" panose="020F0502020204030204" pitchFamily="34" charset="0"/>
                <a:cs typeface="Calibri" panose="020F0502020204030204" pitchFamily="34" charset="0"/>
              </a:rPr>
              <a:t>: Embracing a mindset of continuous learning and staying updated with industry advancements</a:t>
            </a:r>
            <a:r>
              <a:rPr lang="en-US" sz="1400" dirty="0">
                <a:latin typeface="Calibri" panose="020F0502020204030204" pitchFamily="34" charset="0"/>
                <a:ea typeface="Calibri" panose="020F0502020204030204" pitchFamily="34" charset="0"/>
                <a:cs typeface="Calibri" panose="020F0502020204030204" pitchFamily="34" charset="0"/>
              </a:rPr>
              <a:t>.</a:t>
            </a:r>
          </a:p>
          <a:p>
            <a:pPr marL="285750" indent="-285750">
              <a:lnSpc>
                <a:spcPct val="150000"/>
              </a:lnSpc>
              <a:buFont typeface="Arial"/>
              <a:buChar char="•"/>
            </a:pPr>
            <a:endParaRPr lang="en-US" sz="14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446301114"/>
      </p:ext>
    </p:extLst>
  </p:cSld>
  <p:clrMapOvr>
    <a:masterClrMapping/>
  </p:clrMapOvr>
  <p:transition spd="slow">
    <p:cove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E18F2-881B-E6F0-2335-5CD9F57BA15F}"/>
              </a:ext>
            </a:extLst>
          </p:cNvPr>
          <p:cNvSpPr>
            <a:spLocks noGrp="1"/>
          </p:cNvSpPr>
          <p:nvPr>
            <p:ph type="title"/>
          </p:nvPr>
        </p:nvSpPr>
        <p:spPr>
          <a:xfrm>
            <a:off x="7955280" y="2400458"/>
            <a:ext cx="3553968" cy="2057083"/>
          </a:xfrm>
        </p:spPr>
        <p:txBody>
          <a:bodyPr>
            <a:normAutofit/>
          </a:bodyPr>
          <a:lstStyle/>
          <a:p>
            <a:pPr algn="ctr"/>
            <a:r>
              <a:rPr lang="en-IN" b="1" dirty="0" smtClean="0"/>
              <a:t>ABOUT </a:t>
            </a:r>
            <a:br>
              <a:rPr lang="en-IN" b="1" dirty="0" smtClean="0"/>
            </a:br>
            <a:r>
              <a:rPr lang="en-IN" b="1" dirty="0" smtClean="0"/>
              <a:t>INTEL-EBU</a:t>
            </a:r>
            <a:endParaRPr lang="en-IN" b="1" dirty="0"/>
          </a:p>
        </p:txBody>
      </p:sp>
      <p:sp>
        <p:nvSpPr>
          <p:cNvPr id="4" name="Slide Number Placeholder 3">
            <a:extLst>
              <a:ext uri="{FF2B5EF4-FFF2-40B4-BE49-F238E27FC236}">
                <a16:creationId xmlns:a16="http://schemas.microsoft.com/office/drawing/2014/main" id="{9D44BFEE-B1CC-AE7A-83AA-354F56B69C5B}"/>
              </a:ext>
            </a:extLst>
          </p:cNvPr>
          <p:cNvSpPr>
            <a:spLocks noGrp="1"/>
          </p:cNvSpPr>
          <p:nvPr>
            <p:ph type="sldNum" sz="quarter" idx="12"/>
          </p:nvPr>
        </p:nvSpPr>
        <p:spPr/>
        <p:txBody>
          <a:bodyPr/>
          <a:lstStyle/>
          <a:p>
            <a:fld id="{BDCDBBEF-AA6C-4BA6-85B2-A17D7F280E38}" type="slidenum">
              <a:rPr lang="en-US" smtClean="0"/>
              <a:pPr/>
              <a:t>9</a:t>
            </a:fld>
            <a:endParaRPr lang="en-US"/>
          </a:p>
        </p:txBody>
      </p:sp>
      <p:pic>
        <p:nvPicPr>
          <p:cNvPr id="6" name="Picture 5">
            <a:extLst>
              <a:ext uri="{FF2B5EF4-FFF2-40B4-BE49-F238E27FC236}">
                <a16:creationId xmlns:a16="http://schemas.microsoft.com/office/drawing/2014/main" id="{9EC03E7B-E013-F434-180B-C9557F7581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9" y="-1"/>
            <a:ext cx="6858000" cy="6858000"/>
          </a:xfrm>
          <a:prstGeom prst="rect">
            <a:avLst/>
          </a:prstGeom>
        </p:spPr>
      </p:pic>
    </p:spTree>
    <p:extLst>
      <p:ext uri="{BB962C8B-B14F-4D97-AF65-F5344CB8AC3E}">
        <p14:creationId xmlns:p14="http://schemas.microsoft.com/office/powerpoint/2010/main" val="1273657501"/>
      </p:ext>
    </p:extLst>
  </p:cSld>
  <p:clrMapOvr>
    <a:masterClrMapping/>
  </p:clrMapOvr>
  <p:transition spd="slow">
    <p:cove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pPr/>
              <a:t>90</a:t>
            </a:fld>
            <a:endParaRPr lang="en-US"/>
          </a:p>
        </p:txBody>
      </p:sp>
      <p:sp>
        <p:nvSpPr>
          <p:cNvPr id="3" name="Title 40">
            <a:extLst>
              <a:ext uri="{FF2B5EF4-FFF2-40B4-BE49-F238E27FC236}">
                <a16:creationId xmlns:a16="http://schemas.microsoft.com/office/drawing/2014/main" id="{941725AE-6284-5A29-8FFF-A81AD4D31A02}"/>
              </a:ext>
            </a:extLst>
          </p:cNvPr>
          <p:cNvSpPr txBox="1">
            <a:spLocks/>
          </p:cNvSpPr>
          <p:nvPr/>
        </p:nvSpPr>
        <p:spPr>
          <a:xfrm>
            <a:off x="648737" y="380545"/>
            <a:ext cx="11422690" cy="68048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mn-lt"/>
                <a:ea typeface="+mj-lt"/>
                <a:cs typeface="+mj-lt"/>
              </a:rPr>
              <a:t>Recommendations</a:t>
            </a:r>
            <a:endParaRPr lang="en-US" sz="3600" b="1" dirty="0">
              <a:latin typeface="+mn-lt"/>
              <a:cs typeface="Arial"/>
            </a:endParaRPr>
          </a:p>
        </p:txBody>
      </p:sp>
      <p:sp>
        <p:nvSpPr>
          <p:cNvPr id="4" name="Content Placeholder 6">
            <a:extLst>
              <a:ext uri="{FF2B5EF4-FFF2-40B4-BE49-F238E27FC236}">
                <a16:creationId xmlns:a16="http://schemas.microsoft.com/office/drawing/2014/main" id="{6EEA207B-B44E-E878-2032-84A7254BE395}"/>
              </a:ext>
            </a:extLst>
          </p:cNvPr>
          <p:cNvSpPr txBox="1">
            <a:spLocks/>
          </p:cNvSpPr>
          <p:nvPr/>
        </p:nvSpPr>
        <p:spPr>
          <a:xfrm>
            <a:off x="393700" y="1317877"/>
            <a:ext cx="11345414" cy="5110671"/>
          </a:xfrm>
          <a:prstGeom prst="rect">
            <a:avLst/>
          </a:prstGeom>
          <a:solidFill>
            <a:schemeClr val="bg1"/>
          </a:solidFill>
          <a:ln>
            <a:solidFill>
              <a:schemeClr val="accent4"/>
            </a:solidFill>
          </a:ln>
        </p:spPr>
        <p:txBody>
          <a:bodyPr vert="horz" lIns="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0" indent="0">
              <a:lnSpc>
                <a:spcPct val="100000"/>
              </a:lnSpc>
              <a:spcBef>
                <a:spcPts val="0"/>
              </a:spcBef>
              <a:buFont typeface="Arial" panose="020B0604020202020204" pitchFamily="34" charset="0"/>
              <a:buNone/>
            </a:pPr>
            <a:r>
              <a:rPr lang="en-US" sz="1800" b="1" smtClean="0">
                <a:latin typeface="Calibri" panose="020F0502020204030204" pitchFamily="34" charset="0"/>
                <a:ea typeface="Calibri" panose="020F0502020204030204" pitchFamily="34" charset="0"/>
                <a:cs typeface="Calibri" panose="020F0502020204030204" pitchFamily="34" charset="0"/>
              </a:rPr>
              <a:t>Engagement</a:t>
            </a:r>
          </a:p>
          <a:p>
            <a:pPr marL="0" indent="0">
              <a:lnSpc>
                <a:spcPct val="100000"/>
              </a:lnSpc>
              <a:spcBef>
                <a:spcPts val="0"/>
              </a:spcBef>
              <a:buFont typeface="Arial" panose="020B0604020202020204" pitchFamily="34" charset="0"/>
              <a:buNone/>
            </a:pPr>
            <a:endParaRPr lang="en-US" sz="1800" b="1" smtClean="0">
              <a:latin typeface="Calibri" panose="020F0502020204030204" pitchFamily="34" charset="0"/>
              <a:ea typeface="Calibri" panose="020F0502020204030204" pitchFamily="34" charset="0"/>
              <a:cs typeface="Calibri" panose="020F0502020204030204" pitchFamily="34" charset="0"/>
            </a:endParaRPr>
          </a:p>
          <a:p>
            <a:pPr marL="400050" indent="-285750">
              <a:lnSpc>
                <a:spcPct val="100000"/>
              </a:lnSpc>
              <a:spcBef>
                <a:spcPts val="0"/>
              </a:spcBef>
            </a:pPr>
            <a:r>
              <a:rPr lang="en-US" sz="1800" b="1" smtClean="0">
                <a:latin typeface="Calibri" panose="020F0502020204030204" pitchFamily="34" charset="0"/>
                <a:ea typeface="Calibri" panose="020F0502020204030204" pitchFamily="34" charset="0"/>
                <a:cs typeface="Calibri" panose="020F0502020204030204" pitchFamily="34" charset="0"/>
              </a:rPr>
              <a:t>Sales interactions</a:t>
            </a:r>
            <a:r>
              <a:rPr lang="en-US" sz="1800" smtClean="0">
                <a:latin typeface="Calibri" panose="020F0502020204030204" pitchFamily="34" charset="0"/>
                <a:ea typeface="Calibri" panose="020F0502020204030204" pitchFamily="34" charset="0"/>
                <a:cs typeface="Calibri" panose="020F0502020204030204" pitchFamily="34" charset="0"/>
              </a:rPr>
              <a:t> can be an area of focus, as that team would be beneficial in </a:t>
            </a:r>
            <a:r>
              <a:rPr lang="en-US" sz="1800" b="1" smtClean="0">
                <a:latin typeface="Calibri" panose="020F0502020204030204" pitchFamily="34" charset="0"/>
                <a:ea typeface="Calibri" panose="020F0502020204030204" pitchFamily="34" charset="0"/>
                <a:cs typeface="Calibri" panose="020F0502020204030204" pitchFamily="34" charset="0"/>
              </a:rPr>
              <a:t>driving more leads to Intel.</a:t>
            </a:r>
          </a:p>
          <a:p>
            <a:pPr marL="400050" indent="-285750">
              <a:lnSpc>
                <a:spcPct val="100000"/>
              </a:lnSpc>
              <a:spcBef>
                <a:spcPts val="0"/>
              </a:spcBef>
            </a:pPr>
            <a:r>
              <a:rPr lang="en-US" sz="1800" b="1" smtClean="0">
                <a:latin typeface="Calibri" panose="020F0502020204030204" pitchFamily="34" charset="0"/>
                <a:ea typeface="Calibri" panose="020F0502020204030204" pitchFamily="34" charset="0"/>
                <a:cs typeface="Calibri" panose="020F0502020204030204" pitchFamily="34" charset="0"/>
              </a:rPr>
              <a:t>Frequent engagements and promotions </a:t>
            </a:r>
            <a:r>
              <a:rPr lang="en-US" sz="1800" smtClean="0">
                <a:latin typeface="Calibri" panose="020F0502020204030204" pitchFamily="34" charset="0"/>
                <a:ea typeface="Calibri" panose="020F0502020204030204" pitchFamily="34" charset="0"/>
                <a:cs typeface="Calibri" panose="020F0502020204030204" pitchFamily="34" charset="0"/>
              </a:rPr>
              <a:t>are required for better reach and</a:t>
            </a:r>
            <a:r>
              <a:rPr lang="en-US" sz="1800" b="1" smtClean="0">
                <a:latin typeface="Calibri" panose="020F0502020204030204" pitchFamily="34" charset="0"/>
                <a:ea typeface="Calibri" panose="020F0502020204030204" pitchFamily="34" charset="0"/>
                <a:cs typeface="Calibri" panose="020F0502020204030204" pitchFamily="34" charset="0"/>
              </a:rPr>
              <a:t> </a:t>
            </a:r>
            <a:r>
              <a:rPr lang="en-US" sz="1800" smtClean="0">
                <a:latin typeface="Calibri" panose="020F0502020204030204" pitchFamily="34" charset="0"/>
                <a:ea typeface="Calibri" panose="020F0502020204030204" pitchFamily="34" charset="0"/>
                <a:cs typeface="Calibri" panose="020F0502020204030204" pitchFamily="34" charset="0"/>
              </a:rPr>
              <a:t>awareness</a:t>
            </a:r>
          </a:p>
          <a:p>
            <a:pPr marL="400050" indent="-285750">
              <a:lnSpc>
                <a:spcPct val="100000"/>
              </a:lnSpc>
              <a:spcBef>
                <a:spcPts val="0"/>
              </a:spcBef>
            </a:pPr>
            <a:r>
              <a:rPr lang="en-US" sz="1800" smtClean="0">
                <a:latin typeface="Calibri" panose="020F0502020204030204" pitchFamily="34" charset="0"/>
                <a:ea typeface="Calibri" panose="020F0502020204030204" pitchFamily="34" charset="0"/>
                <a:cs typeface="Calibri" panose="020F0502020204030204" pitchFamily="34" charset="0"/>
              </a:rPr>
              <a:t>Enhance social media promotion for Intel EBU to increase visibility and reach. Improve the interactivity of the Intel ecosystem webpage to engage users and provide valuable information.</a:t>
            </a:r>
          </a:p>
          <a:p>
            <a:pPr marL="400050" indent="-285750">
              <a:lnSpc>
                <a:spcPct val="100000"/>
              </a:lnSpc>
              <a:spcBef>
                <a:spcPts val="0"/>
              </a:spcBef>
            </a:pPr>
            <a:endParaRPr lang="en-US" sz="1800" smtClean="0">
              <a:latin typeface="Calibri" panose="020F0502020204030204" pitchFamily="34" charset="0"/>
              <a:ea typeface="Calibri" panose="020F0502020204030204" pitchFamily="34" charset="0"/>
              <a:cs typeface="Calibri" panose="020F0502020204030204" pitchFamily="34" charset="0"/>
            </a:endParaRPr>
          </a:p>
          <a:p>
            <a:pPr marL="114300" indent="0">
              <a:lnSpc>
                <a:spcPct val="100000"/>
              </a:lnSpc>
              <a:spcBef>
                <a:spcPts val="0"/>
              </a:spcBef>
              <a:buFont typeface="Arial" panose="020B0604020202020204" pitchFamily="34" charset="0"/>
              <a:buNone/>
            </a:pPr>
            <a:r>
              <a:rPr lang="en-US" sz="1800" b="1" smtClean="0">
                <a:latin typeface="Calibri" panose="020F0502020204030204" pitchFamily="34" charset="0"/>
                <a:ea typeface="Calibri" panose="020F0502020204030204" pitchFamily="34" charset="0"/>
                <a:cs typeface="Calibri" panose="020F0502020204030204" pitchFamily="34" charset="0"/>
              </a:rPr>
              <a:t>Technology</a:t>
            </a:r>
          </a:p>
          <a:p>
            <a:pPr marL="114300" indent="0">
              <a:lnSpc>
                <a:spcPct val="100000"/>
              </a:lnSpc>
              <a:spcBef>
                <a:spcPts val="0"/>
              </a:spcBef>
              <a:buFont typeface="Arial" panose="020B0604020202020204" pitchFamily="34" charset="0"/>
              <a:buNone/>
            </a:pPr>
            <a:endParaRPr lang="en-US" sz="1800" smtClean="0">
              <a:latin typeface="Calibri" panose="020F0502020204030204" pitchFamily="34" charset="0"/>
              <a:ea typeface="Calibri" panose="020F0502020204030204" pitchFamily="34" charset="0"/>
              <a:cs typeface="Calibri" panose="020F0502020204030204" pitchFamily="34" charset="0"/>
            </a:endParaRPr>
          </a:p>
          <a:p>
            <a:pPr marL="400050" indent="-285750">
              <a:lnSpc>
                <a:spcPct val="100000"/>
              </a:lnSpc>
              <a:spcBef>
                <a:spcPts val="0"/>
              </a:spcBef>
            </a:pPr>
            <a:r>
              <a:rPr lang="en-US" sz="1800" b="1" smtClean="0">
                <a:latin typeface="Calibri" panose="020F0502020204030204" pitchFamily="34" charset="0"/>
                <a:ea typeface="Calibri" panose="020F0502020204030204" pitchFamily="34" charset="0"/>
                <a:cs typeface="Calibri" panose="020F0502020204030204" pitchFamily="34" charset="0"/>
              </a:rPr>
              <a:t>GTM ready solutions </a:t>
            </a:r>
            <a:r>
              <a:rPr lang="en-US" sz="1800" smtClean="0">
                <a:latin typeface="Calibri" panose="020F0502020204030204" pitchFamily="34" charset="0"/>
                <a:ea typeface="Calibri" panose="020F0502020204030204" pitchFamily="34" charset="0"/>
                <a:cs typeface="Calibri" panose="020F0502020204030204" pitchFamily="34" charset="0"/>
              </a:rPr>
              <a:t>: Granulate, HyClass &amp; Confidential Computing – are complete packaged solutions from Intel. They have 3 months free PoC – which can be utilized effectively for better reach, more RFPs ; and provide optimization across enterprises (this could be a big differentiator)</a:t>
            </a:r>
          </a:p>
          <a:p>
            <a:pPr marL="400050" indent="-285750">
              <a:lnSpc>
                <a:spcPct val="100000"/>
              </a:lnSpc>
              <a:spcBef>
                <a:spcPts val="0"/>
              </a:spcBef>
            </a:pPr>
            <a:endParaRPr lang="en-US" sz="1800" smtClean="0">
              <a:latin typeface="Calibri" panose="020F0502020204030204" pitchFamily="34" charset="0"/>
              <a:ea typeface="Calibri" panose="020F0502020204030204" pitchFamily="34" charset="0"/>
              <a:cs typeface="Calibri" panose="020F0502020204030204" pitchFamily="34" charset="0"/>
            </a:endParaRPr>
          </a:p>
          <a:p>
            <a:pPr marL="400050" indent="-285750">
              <a:lnSpc>
                <a:spcPct val="100000"/>
              </a:lnSpc>
              <a:spcBef>
                <a:spcPts val="0"/>
              </a:spcBef>
            </a:pPr>
            <a:r>
              <a:rPr lang="en-US" sz="1800" b="1" smtClean="0">
                <a:latin typeface="Calibri" panose="020F0502020204030204" pitchFamily="34" charset="0"/>
                <a:ea typeface="Calibri" panose="020F0502020204030204" pitchFamily="34" charset="0"/>
                <a:cs typeface="Calibri" panose="020F0502020204030204" pitchFamily="34" charset="0"/>
              </a:rPr>
              <a:t>Confidential Computing</a:t>
            </a:r>
            <a:r>
              <a:rPr lang="en-US" sz="1800" smtClean="0">
                <a:latin typeface="Calibri" panose="020F0502020204030204" pitchFamily="34" charset="0"/>
                <a:ea typeface="Calibri" panose="020F0502020204030204" pitchFamily="34" charset="0"/>
                <a:cs typeface="Calibri" panose="020F0502020204030204" pitchFamily="34" charset="0"/>
              </a:rPr>
              <a:t> – Zero-trust Intel  security model can be adopted to ensure a consistent security posture in all customer/client test cases</a:t>
            </a:r>
          </a:p>
          <a:p>
            <a:pPr>
              <a:lnSpc>
                <a:spcPct val="100000"/>
              </a:lnSpc>
            </a:pPr>
            <a:endParaRPr lang="en-US" smtClean="0">
              <a:latin typeface="Poppins"/>
              <a:ea typeface="+mn-lt"/>
              <a:cs typeface="Poppins"/>
            </a:endParaRPr>
          </a:p>
          <a:p>
            <a:pPr marL="400050" indent="-285750">
              <a:lnSpc>
                <a:spcPct val="100000"/>
              </a:lnSpc>
              <a:spcBef>
                <a:spcPts val="0"/>
              </a:spcBef>
            </a:pPr>
            <a:endParaRPr lang="en-US" smtClean="0">
              <a:latin typeface="Poppins" panose="00000500000000000000" pitchFamily="2" charset="0"/>
              <a:cs typeface="Poppins" panose="00000500000000000000" pitchFamily="2" charset="0"/>
            </a:endParaRPr>
          </a:p>
          <a:p>
            <a:pPr marL="400050" indent="-285750">
              <a:lnSpc>
                <a:spcPct val="100000"/>
              </a:lnSpc>
              <a:spcBef>
                <a:spcPts val="0"/>
              </a:spcBef>
            </a:pPr>
            <a:endParaRPr lang="en-US" smtClean="0">
              <a:latin typeface="Poppins" panose="00000500000000000000" pitchFamily="2" charset="0"/>
              <a:cs typeface="Poppins" panose="00000500000000000000" pitchFamily="2" charset="0"/>
            </a:endParaRPr>
          </a:p>
          <a:p>
            <a:pPr>
              <a:lnSpc>
                <a:spcPct val="100000"/>
              </a:lnSpc>
            </a:pPr>
            <a:endParaRPr lang="en-US" sz="14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499314163"/>
      </p:ext>
    </p:extLst>
  </p:cSld>
  <p:clrMapOvr>
    <a:masterClrMapping/>
  </p:clrMapOvr>
  <p:transition spd="slow">
    <p:cove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pPr/>
              <a:t>91</a:t>
            </a:fld>
            <a:endParaRPr lang="en-US"/>
          </a:p>
        </p:txBody>
      </p:sp>
      <p:sp>
        <p:nvSpPr>
          <p:cNvPr id="3" name="Title 40">
            <a:extLst>
              <a:ext uri="{FF2B5EF4-FFF2-40B4-BE49-F238E27FC236}">
                <a16:creationId xmlns:a16="http://schemas.microsoft.com/office/drawing/2014/main" id="{941725AE-6284-5A29-8FFF-A81AD4D31A02}"/>
              </a:ext>
            </a:extLst>
          </p:cNvPr>
          <p:cNvSpPr txBox="1">
            <a:spLocks/>
          </p:cNvSpPr>
          <p:nvPr/>
        </p:nvSpPr>
        <p:spPr>
          <a:xfrm>
            <a:off x="698717" y="385676"/>
            <a:ext cx="11092011" cy="85300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mn-lt"/>
                <a:ea typeface="+mj-lt"/>
                <a:cs typeface="+mj-lt"/>
              </a:rPr>
              <a:t>Opportunity for HCLTech to engage with Intel </a:t>
            </a:r>
            <a:endParaRPr lang="en-US" sz="3600" b="1" dirty="0">
              <a:latin typeface="+mn-lt"/>
              <a:cs typeface="Arial"/>
            </a:endParaRPr>
          </a:p>
        </p:txBody>
      </p:sp>
      <p:sp>
        <p:nvSpPr>
          <p:cNvPr id="4" name="Content Placeholder 6">
            <a:extLst>
              <a:ext uri="{FF2B5EF4-FFF2-40B4-BE49-F238E27FC236}">
                <a16:creationId xmlns:a16="http://schemas.microsoft.com/office/drawing/2014/main" id="{6EEA207B-B44E-E878-2032-84A7254BE395}"/>
              </a:ext>
            </a:extLst>
          </p:cNvPr>
          <p:cNvSpPr txBox="1">
            <a:spLocks/>
          </p:cNvSpPr>
          <p:nvPr/>
        </p:nvSpPr>
        <p:spPr>
          <a:xfrm>
            <a:off x="324427" y="1367028"/>
            <a:ext cx="11483959" cy="5089229"/>
          </a:xfrm>
          <a:prstGeom prst="rect">
            <a:avLst/>
          </a:prstGeom>
          <a:ln>
            <a:solidFill>
              <a:schemeClr val="accent4"/>
            </a:solidFill>
          </a:ln>
        </p:spPr>
        <p:txBody>
          <a:bodyPr vert="horz" lIns="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0" indent="0">
              <a:lnSpc>
                <a:spcPct val="100000"/>
              </a:lnSpc>
              <a:spcBef>
                <a:spcPts val="0"/>
              </a:spcBef>
              <a:buFont typeface="Arial" panose="020B0604020202020204" pitchFamily="34" charset="0"/>
              <a:buNone/>
            </a:pPr>
            <a:r>
              <a:rPr lang="en-US" sz="1800" smtClean="0">
                <a:latin typeface="Calibri" panose="020F0502020204030204" pitchFamily="34" charset="0"/>
                <a:ea typeface="Calibri" panose="020F0502020204030204" pitchFamily="34" charset="0"/>
                <a:cs typeface="Calibri" panose="020F0502020204030204" pitchFamily="34" charset="0"/>
              </a:rPr>
              <a:t>Leveraging Intel's cutting-edge technologies to drive innovation and enhance solutions in emerging technologies:</a:t>
            </a:r>
          </a:p>
          <a:p>
            <a:pPr marL="514350" indent="-457200">
              <a:lnSpc>
                <a:spcPct val="100000"/>
              </a:lnSpc>
            </a:pPr>
            <a:r>
              <a:rPr lang="en-US" sz="1800" smtClean="0">
                <a:latin typeface="Calibri" panose="020F0502020204030204" pitchFamily="34" charset="0"/>
                <a:ea typeface="Calibri" panose="020F0502020204030204" pitchFamily="34" charset="0"/>
                <a:cs typeface="Calibri" panose="020F0502020204030204" pitchFamily="34" charset="0"/>
              </a:rPr>
              <a:t>The </a:t>
            </a:r>
            <a:r>
              <a:rPr lang="en-US" sz="1800" b="1" smtClean="0">
                <a:latin typeface="Calibri" panose="020F0502020204030204" pitchFamily="34" charset="0"/>
                <a:ea typeface="Calibri" panose="020F0502020204030204" pitchFamily="34" charset="0"/>
                <a:cs typeface="Calibri" panose="020F0502020204030204" pitchFamily="34" charset="0"/>
              </a:rPr>
              <a:t>confidential computing </a:t>
            </a:r>
            <a:r>
              <a:rPr lang="en-US" sz="1800" smtClean="0">
                <a:latin typeface="Calibri" panose="020F0502020204030204" pitchFamily="34" charset="0"/>
                <a:ea typeface="Calibri" panose="020F0502020204030204" pitchFamily="34" charset="0"/>
                <a:cs typeface="Calibri" panose="020F0502020204030204" pitchFamily="34" charset="0"/>
              </a:rPr>
              <a:t>market size is expected to grow from </a:t>
            </a:r>
            <a:r>
              <a:rPr lang="en-US" sz="1800" b="1" smtClean="0">
                <a:latin typeface="Calibri" panose="020F0502020204030204" pitchFamily="34" charset="0"/>
                <a:ea typeface="Calibri" panose="020F0502020204030204" pitchFamily="34" charset="0"/>
                <a:cs typeface="Calibri" panose="020F0502020204030204" pitchFamily="34" charset="0"/>
              </a:rPr>
              <a:t>USD 5.3 billion in 2023 </a:t>
            </a:r>
            <a:r>
              <a:rPr lang="en-US" sz="1800" smtClean="0">
                <a:latin typeface="Calibri" panose="020F0502020204030204" pitchFamily="34" charset="0"/>
                <a:ea typeface="Calibri" panose="020F0502020204030204" pitchFamily="34" charset="0"/>
                <a:cs typeface="Calibri" panose="020F0502020204030204" pitchFamily="34" charset="0"/>
              </a:rPr>
              <a:t>to </a:t>
            </a:r>
            <a:r>
              <a:rPr lang="en-US" sz="1800" b="1" smtClean="0">
                <a:latin typeface="Calibri" panose="020F0502020204030204" pitchFamily="34" charset="0"/>
                <a:ea typeface="Calibri" panose="020F0502020204030204" pitchFamily="34" charset="0"/>
                <a:cs typeface="Calibri" panose="020F0502020204030204" pitchFamily="34" charset="0"/>
              </a:rPr>
              <a:t>USD 59.4 billion</a:t>
            </a:r>
            <a:r>
              <a:rPr lang="en-US" sz="1800" smtClean="0">
                <a:latin typeface="Calibri" panose="020F0502020204030204" pitchFamily="34" charset="0"/>
                <a:ea typeface="Calibri" panose="020F0502020204030204" pitchFamily="34" charset="0"/>
                <a:cs typeface="Calibri" panose="020F0502020204030204" pitchFamily="34" charset="0"/>
              </a:rPr>
              <a:t> by </a:t>
            </a:r>
            <a:r>
              <a:rPr lang="en-US" sz="1800" b="1" smtClean="0">
                <a:latin typeface="Calibri" panose="020F0502020204030204" pitchFamily="34" charset="0"/>
                <a:ea typeface="Calibri" panose="020F0502020204030204" pitchFamily="34" charset="0"/>
                <a:cs typeface="Calibri" panose="020F0502020204030204" pitchFamily="34" charset="0"/>
              </a:rPr>
              <a:t>2028</a:t>
            </a:r>
            <a:r>
              <a:rPr lang="en-US" sz="1800" smtClean="0">
                <a:latin typeface="Calibri" panose="020F0502020204030204" pitchFamily="34" charset="0"/>
                <a:ea typeface="Calibri" panose="020F0502020204030204" pitchFamily="34" charset="0"/>
                <a:cs typeface="Calibri" panose="020F0502020204030204" pitchFamily="34" charset="0"/>
              </a:rPr>
              <a:t> at a Compound Annual Growth Rate (CAGR) of </a:t>
            </a:r>
            <a:r>
              <a:rPr lang="en-US" sz="1800" b="1" smtClean="0">
                <a:latin typeface="Calibri" panose="020F0502020204030204" pitchFamily="34" charset="0"/>
                <a:ea typeface="Calibri" panose="020F0502020204030204" pitchFamily="34" charset="0"/>
                <a:cs typeface="Calibri" panose="020F0502020204030204" pitchFamily="34" charset="0"/>
              </a:rPr>
              <a:t>62.1%</a:t>
            </a:r>
          </a:p>
          <a:p>
            <a:pPr marL="514350" indent="-457200">
              <a:lnSpc>
                <a:spcPct val="100000"/>
              </a:lnSpc>
              <a:spcBef>
                <a:spcPts val="0"/>
              </a:spcBef>
            </a:pPr>
            <a:r>
              <a:rPr lang="en-US" sz="1800" smtClean="0">
                <a:latin typeface="Calibri" panose="020F0502020204030204" pitchFamily="34" charset="0"/>
                <a:ea typeface="Calibri" panose="020F0502020204030204" pitchFamily="34" charset="0"/>
                <a:cs typeface="Calibri" panose="020F0502020204030204" pitchFamily="34" charset="0"/>
              </a:rPr>
              <a:t>The </a:t>
            </a:r>
            <a:r>
              <a:rPr lang="en-US" sz="1800" b="1" smtClean="0">
                <a:latin typeface="Calibri" panose="020F0502020204030204" pitchFamily="34" charset="0"/>
                <a:ea typeface="Calibri" panose="020F0502020204030204" pitchFamily="34" charset="0"/>
                <a:cs typeface="Calibri" panose="020F0502020204030204" pitchFamily="34" charset="0"/>
              </a:rPr>
              <a:t>global AI (chipsets)</a:t>
            </a:r>
            <a:r>
              <a:rPr lang="en-US" sz="1800" smtClean="0">
                <a:latin typeface="Calibri" panose="020F0502020204030204" pitchFamily="34" charset="0"/>
                <a:ea typeface="Calibri" panose="020F0502020204030204" pitchFamily="34" charset="0"/>
                <a:cs typeface="Calibri" panose="020F0502020204030204" pitchFamily="34" charset="0"/>
              </a:rPr>
              <a:t> market is valued at </a:t>
            </a:r>
            <a:r>
              <a:rPr lang="en-US" sz="1800" b="1" smtClean="0">
                <a:latin typeface="Calibri" panose="020F0502020204030204" pitchFamily="34" charset="0"/>
                <a:ea typeface="Calibri" panose="020F0502020204030204" pitchFamily="34" charset="0"/>
                <a:cs typeface="Calibri" panose="020F0502020204030204" pitchFamily="34" charset="0"/>
              </a:rPr>
              <a:t>USD 18.6 billion in 2023</a:t>
            </a:r>
            <a:r>
              <a:rPr lang="en-US" sz="1800" smtClean="0">
                <a:latin typeface="Calibri" panose="020F0502020204030204" pitchFamily="34" charset="0"/>
                <a:ea typeface="Calibri" panose="020F0502020204030204" pitchFamily="34" charset="0"/>
                <a:cs typeface="Calibri" panose="020F0502020204030204" pitchFamily="34" charset="0"/>
              </a:rPr>
              <a:t> and is projected to reach </a:t>
            </a:r>
            <a:r>
              <a:rPr lang="en-US" sz="1800" b="1" smtClean="0">
                <a:latin typeface="Calibri" panose="020F0502020204030204" pitchFamily="34" charset="0"/>
                <a:ea typeface="Calibri" panose="020F0502020204030204" pitchFamily="34" charset="0"/>
                <a:cs typeface="Calibri" panose="020F0502020204030204" pitchFamily="34" charset="0"/>
              </a:rPr>
              <a:t>USD 64.5 billion</a:t>
            </a:r>
            <a:r>
              <a:rPr lang="en-US" sz="1800" smtClean="0">
                <a:latin typeface="Calibri" panose="020F0502020204030204" pitchFamily="34" charset="0"/>
                <a:ea typeface="Calibri" panose="020F0502020204030204" pitchFamily="34" charset="0"/>
                <a:cs typeface="Calibri" panose="020F0502020204030204" pitchFamily="34" charset="0"/>
              </a:rPr>
              <a:t> by 2028 and grow at a CAGR of</a:t>
            </a:r>
            <a:r>
              <a:rPr lang="en-US" sz="1800" b="1" smtClean="0">
                <a:latin typeface="Calibri" panose="020F0502020204030204" pitchFamily="34" charset="0"/>
                <a:ea typeface="Calibri" panose="020F0502020204030204" pitchFamily="34" charset="0"/>
                <a:cs typeface="Calibri" panose="020F0502020204030204" pitchFamily="34" charset="0"/>
              </a:rPr>
              <a:t> 28.1%</a:t>
            </a:r>
            <a:r>
              <a:rPr lang="en-US" sz="1800" smtClean="0">
                <a:latin typeface="Calibri" panose="020F0502020204030204" pitchFamily="34" charset="0"/>
                <a:ea typeface="Calibri" panose="020F0502020204030204" pitchFamily="34" charset="0"/>
                <a:cs typeface="Calibri" panose="020F0502020204030204" pitchFamily="34" charset="0"/>
              </a:rPr>
              <a:t> from 2023 to 2028</a:t>
            </a:r>
          </a:p>
          <a:p>
            <a:pPr marL="514350" indent="-457200">
              <a:lnSpc>
                <a:spcPct val="100000"/>
              </a:lnSpc>
              <a:spcBef>
                <a:spcPts val="0"/>
              </a:spcBef>
            </a:pPr>
            <a:r>
              <a:rPr lang="en-US" sz="1800" b="1" smtClean="0">
                <a:latin typeface="Calibri" panose="020F0502020204030204" pitchFamily="34" charset="0"/>
                <a:ea typeface="Calibri" panose="020F0502020204030204" pitchFamily="34" charset="0"/>
                <a:cs typeface="Calibri" panose="020F0502020204030204" pitchFamily="34" charset="0"/>
              </a:rPr>
              <a:t>Machine Vision</a:t>
            </a:r>
            <a:r>
              <a:rPr lang="en-US" sz="1800" smtClean="0">
                <a:latin typeface="Calibri" panose="020F0502020204030204" pitchFamily="34" charset="0"/>
                <a:ea typeface="Calibri" panose="020F0502020204030204" pitchFamily="34" charset="0"/>
                <a:cs typeface="Calibri" panose="020F0502020204030204" pitchFamily="34" charset="0"/>
              </a:rPr>
              <a:t> Market Size Worth </a:t>
            </a:r>
            <a:r>
              <a:rPr lang="en-US" sz="1800" b="1" smtClean="0">
                <a:latin typeface="Calibri" panose="020F0502020204030204" pitchFamily="34" charset="0"/>
                <a:ea typeface="Calibri" panose="020F0502020204030204" pitchFamily="34" charset="0"/>
                <a:cs typeface="Calibri" panose="020F0502020204030204" pitchFamily="34" charset="0"/>
              </a:rPr>
              <a:t>USD 16.82 Billion</a:t>
            </a:r>
            <a:r>
              <a:rPr lang="en-US" sz="1800" smtClean="0">
                <a:latin typeface="Calibri" panose="020F0502020204030204" pitchFamily="34" charset="0"/>
                <a:ea typeface="Calibri" panose="020F0502020204030204" pitchFamily="34" charset="0"/>
                <a:cs typeface="Calibri" panose="020F0502020204030204" pitchFamily="34" charset="0"/>
              </a:rPr>
              <a:t> by 2030 , expected to exhibit CAGR of </a:t>
            </a:r>
            <a:r>
              <a:rPr lang="en-US" sz="1800" b="1" smtClean="0">
                <a:latin typeface="Calibri" panose="020F0502020204030204" pitchFamily="34" charset="0"/>
                <a:ea typeface="Calibri" panose="020F0502020204030204" pitchFamily="34" charset="0"/>
                <a:cs typeface="Calibri" panose="020F0502020204030204" pitchFamily="34" charset="0"/>
              </a:rPr>
              <a:t>8.2%</a:t>
            </a:r>
            <a:r>
              <a:rPr lang="en-US" sz="1800" smtClean="0">
                <a:latin typeface="Calibri" panose="020F0502020204030204" pitchFamily="34" charset="0"/>
                <a:ea typeface="Calibri" panose="020F0502020204030204" pitchFamily="34" charset="0"/>
                <a:cs typeface="Calibri" panose="020F0502020204030204" pitchFamily="34" charset="0"/>
              </a:rPr>
              <a:t> During 2023-2030</a:t>
            </a:r>
          </a:p>
          <a:p>
            <a:pPr marL="0" indent="57150">
              <a:lnSpc>
                <a:spcPct val="100000"/>
              </a:lnSpc>
              <a:spcBef>
                <a:spcPts val="0"/>
              </a:spcBef>
              <a:buFont typeface="Arial" panose="020B0604020202020204" pitchFamily="34" charset="0"/>
              <a:buNone/>
            </a:pPr>
            <a:endParaRPr lang="en-US" sz="1800" smtClean="0">
              <a:latin typeface="Calibri" panose="020F0502020204030204" pitchFamily="34" charset="0"/>
              <a:ea typeface="Calibri" panose="020F0502020204030204" pitchFamily="34" charset="0"/>
              <a:cs typeface="Calibri" panose="020F0502020204030204" pitchFamily="34" charset="0"/>
            </a:endParaRPr>
          </a:p>
          <a:p>
            <a:pPr marL="114300" indent="0">
              <a:lnSpc>
                <a:spcPct val="100000"/>
              </a:lnSpc>
              <a:spcBef>
                <a:spcPts val="0"/>
              </a:spcBef>
              <a:buFont typeface="Arial" panose="020B0604020202020204" pitchFamily="34" charset="0"/>
              <a:buNone/>
            </a:pPr>
            <a:r>
              <a:rPr lang="en-US" sz="1800" smtClean="0">
                <a:latin typeface="Calibri" panose="020F0502020204030204" pitchFamily="34" charset="0"/>
                <a:ea typeface="Calibri" panose="020F0502020204030204" pitchFamily="34" charset="0"/>
                <a:cs typeface="Calibri" panose="020F0502020204030204" pitchFamily="34" charset="0"/>
              </a:rPr>
              <a:t>Key areas to Focus on offerings</a:t>
            </a:r>
          </a:p>
          <a:p>
            <a:pPr marL="514350" lvl="1" indent="-457200">
              <a:lnSpc>
                <a:spcPct val="100000"/>
              </a:lnSpc>
            </a:pPr>
            <a:r>
              <a:rPr lang="en-US" sz="1800" smtClean="0">
                <a:latin typeface="Calibri" panose="020F0502020204030204" pitchFamily="34" charset="0"/>
                <a:ea typeface="Calibri" panose="020F0502020204030204" pitchFamily="34" charset="0"/>
                <a:cs typeface="Calibri" panose="020F0502020204030204" pitchFamily="34" charset="0"/>
              </a:rPr>
              <a:t>First to market on </a:t>
            </a:r>
            <a:r>
              <a:rPr lang="en-US" sz="1800" b="1" smtClean="0">
                <a:latin typeface="Calibri" panose="020F0502020204030204" pitchFamily="34" charset="0"/>
                <a:ea typeface="Calibri" panose="020F0502020204030204" pitchFamily="34" charset="0"/>
                <a:cs typeface="Calibri" panose="020F0502020204030204" pitchFamily="34" charset="0"/>
              </a:rPr>
              <a:t>Confidential computing </a:t>
            </a:r>
            <a:r>
              <a:rPr lang="en-US" sz="1800" smtClean="0">
                <a:latin typeface="Calibri" panose="020F0502020204030204" pitchFamily="34" charset="0"/>
                <a:ea typeface="Calibri" panose="020F0502020204030204" pitchFamily="34" charset="0"/>
                <a:cs typeface="Calibri" panose="020F0502020204030204" pitchFamily="34" charset="0"/>
              </a:rPr>
              <a:t>with solutions like</a:t>
            </a:r>
            <a:r>
              <a:rPr lang="en-US" sz="1800" b="1" smtClean="0">
                <a:latin typeface="Calibri" panose="020F0502020204030204" pitchFamily="34" charset="0"/>
                <a:ea typeface="Calibri" panose="020F0502020204030204" pitchFamily="34" charset="0"/>
                <a:cs typeface="Calibri" panose="020F0502020204030204" pitchFamily="34" charset="0"/>
              </a:rPr>
              <a:t> Trust-as-a- Service (Amber)</a:t>
            </a:r>
          </a:p>
          <a:p>
            <a:pPr marL="514350" lvl="1" indent="-457200">
              <a:lnSpc>
                <a:spcPct val="100000"/>
              </a:lnSpc>
            </a:pPr>
            <a:r>
              <a:rPr lang="en-US" sz="1800" smtClean="0">
                <a:latin typeface="Calibri" panose="020F0502020204030204" pitchFamily="34" charset="0"/>
                <a:ea typeface="Calibri" panose="020F0502020204030204" pitchFamily="34" charset="0"/>
                <a:cs typeface="Calibri" panose="020F0502020204030204" pitchFamily="34" charset="0"/>
              </a:rPr>
              <a:t>Intel workload optimizer </a:t>
            </a:r>
            <a:r>
              <a:rPr lang="en-US" sz="1800" b="1" smtClean="0">
                <a:latin typeface="Calibri" panose="020F0502020204030204" pitchFamily="34" charset="0"/>
                <a:ea typeface="Calibri" panose="020F0502020204030204" pitchFamily="34" charset="0"/>
                <a:cs typeface="Calibri" panose="020F0502020204030204" pitchFamily="34" charset="0"/>
              </a:rPr>
              <a:t>Granulate</a:t>
            </a:r>
            <a:r>
              <a:rPr lang="en-US" sz="1800" smtClean="0">
                <a:latin typeface="Calibri" panose="020F0502020204030204" pitchFamily="34" charset="0"/>
                <a:ea typeface="Calibri" panose="020F0502020204030204" pitchFamily="34" charset="0"/>
                <a:cs typeface="Calibri" panose="020F0502020204030204" pitchFamily="34" charset="0"/>
              </a:rPr>
              <a:t> Unique solution with no competition</a:t>
            </a:r>
          </a:p>
          <a:p>
            <a:pPr marL="514350" lvl="1" indent="-457200">
              <a:lnSpc>
                <a:spcPct val="100000"/>
              </a:lnSpc>
            </a:pPr>
            <a:r>
              <a:rPr lang="en-US" sz="1800" b="1" smtClean="0">
                <a:latin typeface="Calibri" panose="020F0502020204030204" pitchFamily="34" charset="0"/>
                <a:ea typeface="Calibri" panose="020F0502020204030204" pitchFamily="34" charset="0"/>
                <a:cs typeface="Calibri" panose="020F0502020204030204" pitchFamily="34" charset="0"/>
              </a:rPr>
              <a:t>Private 5G</a:t>
            </a:r>
            <a:r>
              <a:rPr lang="en-US" sz="1800" smtClean="0">
                <a:latin typeface="Calibri" panose="020F0502020204030204" pitchFamily="34" charset="0"/>
                <a:ea typeface="Calibri" panose="020F0502020204030204" pitchFamily="34" charset="0"/>
                <a:cs typeface="Calibri" panose="020F0502020204030204" pitchFamily="34" charset="0"/>
              </a:rPr>
              <a:t> solutions (</a:t>
            </a:r>
            <a:r>
              <a:rPr lang="en-US" sz="1800" b="1" smtClean="0">
                <a:latin typeface="Calibri" panose="020F0502020204030204" pitchFamily="34" charset="0"/>
                <a:ea typeface="Calibri" panose="020F0502020204030204" pitchFamily="34" charset="0"/>
                <a:cs typeface="Calibri" panose="020F0502020204030204" pitchFamily="34" charset="0"/>
              </a:rPr>
              <a:t>Bevo lake, FlexRAN</a:t>
            </a:r>
            <a:r>
              <a:rPr lang="en-US" sz="1800" smtClean="0">
                <a:latin typeface="Calibri" panose="020F0502020204030204" pitchFamily="34" charset="0"/>
                <a:ea typeface="Calibri" panose="020F0502020204030204" pitchFamily="34" charset="0"/>
                <a:cs typeface="Calibri" panose="020F0502020204030204" pitchFamily="34" charset="0"/>
              </a:rPr>
              <a:t>) with open standards and interoperability developed in collaborations of network equipment manufactures and services providers.</a:t>
            </a:r>
          </a:p>
          <a:p>
            <a:pPr marL="514350" lvl="1" indent="-457200">
              <a:lnSpc>
                <a:spcPct val="100000"/>
              </a:lnSpc>
            </a:pPr>
            <a:r>
              <a:rPr lang="en-US" sz="1800" b="1" smtClean="0">
                <a:latin typeface="Calibri" panose="020F0502020204030204" pitchFamily="34" charset="0"/>
                <a:ea typeface="Calibri" panose="020F0502020204030204" pitchFamily="34" charset="0"/>
                <a:cs typeface="Calibri" panose="020F0502020204030204" pitchFamily="34" charset="0"/>
              </a:rPr>
              <a:t>Intel Geti</a:t>
            </a:r>
            <a:r>
              <a:rPr lang="en-US" sz="1800" smtClean="0">
                <a:latin typeface="Calibri" panose="020F0502020204030204" pitchFamily="34" charset="0"/>
                <a:ea typeface="Calibri" panose="020F0502020204030204" pitchFamily="34" charset="0"/>
                <a:cs typeface="Calibri" panose="020F0502020204030204" pitchFamily="34" charset="0"/>
              </a:rPr>
              <a:t> -Intel’s computer vision platform for developing AI models so that enterprise teams can teach machines to do visual tasks</a:t>
            </a:r>
          </a:p>
          <a:p>
            <a:pPr marL="114300" indent="0">
              <a:lnSpc>
                <a:spcPct val="100000"/>
              </a:lnSpc>
              <a:buFont typeface="Arial" panose="020B0604020202020204" pitchFamily="34" charset="0"/>
              <a:buNone/>
            </a:pPr>
            <a:r>
              <a:rPr lang="en-US" sz="1800" smtClean="0">
                <a:latin typeface="Calibri" panose="020F0502020204030204" pitchFamily="34" charset="0"/>
                <a:ea typeface="Calibri" panose="020F0502020204030204" pitchFamily="34" charset="0"/>
                <a:cs typeface="Calibri" panose="020F0502020204030204" pitchFamily="34" charset="0"/>
              </a:rPr>
              <a:t>Collaborating with Intel empowers HCL technologies to enhance performance, scalability, security and unlocking new opportunities for innovation.</a:t>
            </a:r>
          </a:p>
          <a:p>
            <a:pPr marL="857250" lvl="1" indent="-800100">
              <a:lnSpc>
                <a:spcPct val="100000"/>
              </a:lnSpc>
            </a:pPr>
            <a:endParaRPr lang="en-US" sz="1600" smtClean="0">
              <a:latin typeface="Poppins"/>
              <a:cs typeface="Poppins"/>
            </a:endParaRPr>
          </a:p>
          <a:p>
            <a:pPr marL="400050" indent="-342900">
              <a:lnSpc>
                <a:spcPct val="100000"/>
              </a:lnSpc>
              <a:spcBef>
                <a:spcPts val="0"/>
              </a:spcBef>
            </a:pPr>
            <a:endParaRPr lang="en-US" smtClean="0">
              <a:latin typeface="Poppins" panose="00000500000000000000" pitchFamily="2" charset="0"/>
              <a:cs typeface="Poppins" panose="00000500000000000000" pitchFamily="2" charset="0"/>
            </a:endParaRPr>
          </a:p>
          <a:p>
            <a:pPr marL="400050" indent="-342900">
              <a:lnSpc>
                <a:spcPct val="100000"/>
              </a:lnSpc>
              <a:spcBef>
                <a:spcPts val="0"/>
              </a:spcBef>
            </a:pPr>
            <a:endParaRPr lang="en-US" smtClean="0">
              <a:latin typeface="Poppins" panose="00000500000000000000" pitchFamily="2" charset="0"/>
              <a:cs typeface="Poppins" panose="00000500000000000000" pitchFamily="2" charset="0"/>
            </a:endParaRPr>
          </a:p>
          <a:p>
            <a:pPr marL="285750">
              <a:lnSpc>
                <a:spcPct val="100000"/>
              </a:lnSpc>
            </a:pPr>
            <a:endParaRPr lang="en-US"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938870437"/>
      </p:ext>
    </p:extLst>
  </p:cSld>
  <p:clrMapOvr>
    <a:masterClrMapping/>
  </p:clrMapOvr>
  <p:transition spd="slow">
    <p:cove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pPr/>
              <a:t>92</a:t>
            </a:fld>
            <a:endParaRPr lang="en-US"/>
          </a:p>
        </p:txBody>
      </p:sp>
    </p:spTree>
    <p:extLst>
      <p:ext uri="{BB962C8B-B14F-4D97-AF65-F5344CB8AC3E}">
        <p14:creationId xmlns:p14="http://schemas.microsoft.com/office/powerpoint/2010/main" val="369562912"/>
      </p:ext>
    </p:extLst>
  </p:cSld>
  <p:clrMapOvr>
    <a:masterClrMapping/>
  </p:clrMapOvr>
  <p:transition spd="slow">
    <p:cove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1BB068-62EA-EA91-9248-0E67436B675E}"/>
              </a:ext>
            </a:extLst>
          </p:cNvPr>
          <p:cNvSpPr>
            <a:spLocks noGrp="1"/>
          </p:cNvSpPr>
          <p:nvPr>
            <p:ph type="sldNum" sz="quarter" idx="12"/>
          </p:nvPr>
        </p:nvSpPr>
        <p:spPr/>
        <p:txBody>
          <a:bodyPr/>
          <a:lstStyle/>
          <a:p>
            <a:fld id="{BDCDBBEF-AA6C-4BA6-85B2-A17D7F280E38}" type="slidenum">
              <a:rPr lang="en-US" smtClean="0"/>
              <a:pPr/>
              <a:t>93</a:t>
            </a:fld>
            <a:endParaRPr lang="en-US"/>
          </a:p>
        </p:txBody>
      </p:sp>
      <p:sp>
        <p:nvSpPr>
          <p:cNvPr id="5" name="Title 1">
            <a:extLst>
              <a:ext uri="{FF2B5EF4-FFF2-40B4-BE49-F238E27FC236}">
                <a16:creationId xmlns:a16="http://schemas.microsoft.com/office/drawing/2014/main" id="{E350D6AA-7EB9-D208-54D1-0DD7C5875D07}"/>
              </a:ext>
            </a:extLst>
          </p:cNvPr>
          <p:cNvSpPr txBox="1">
            <a:spLocks/>
          </p:cNvSpPr>
          <p:nvPr/>
        </p:nvSpPr>
        <p:spPr>
          <a:xfrm>
            <a:off x="7254240" y="2736445"/>
            <a:ext cx="4937760" cy="138511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Concluding Remarks (Challenges faced)</a:t>
            </a:r>
          </a:p>
        </p:txBody>
      </p:sp>
      <p:pic>
        <p:nvPicPr>
          <p:cNvPr id="6" name="Picture 5">
            <a:extLst>
              <a:ext uri="{FF2B5EF4-FFF2-40B4-BE49-F238E27FC236}">
                <a16:creationId xmlns:a16="http://schemas.microsoft.com/office/drawing/2014/main" id="{86327F6C-DB89-1669-D556-73913DAC76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Tree>
    <p:extLst>
      <p:ext uri="{BB962C8B-B14F-4D97-AF65-F5344CB8AC3E}">
        <p14:creationId xmlns:p14="http://schemas.microsoft.com/office/powerpoint/2010/main" val="1636279949"/>
      </p:ext>
    </p:extLst>
  </p:cSld>
  <p:clrMapOvr>
    <a:masterClrMapping/>
  </p:clrMapOvr>
  <p:transition spd="slow">
    <p:cove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1F80C5-0604-8ABD-CB3B-63AB3B25AF5C}"/>
              </a:ext>
            </a:extLst>
          </p:cNvPr>
          <p:cNvSpPr>
            <a:spLocks noGrp="1"/>
          </p:cNvSpPr>
          <p:nvPr>
            <p:ph type="sldNum" sz="quarter" idx="12"/>
          </p:nvPr>
        </p:nvSpPr>
        <p:spPr/>
        <p:txBody>
          <a:bodyPr/>
          <a:lstStyle/>
          <a:p>
            <a:fld id="{BDCDBBEF-AA6C-4BA6-85B2-A17D7F280E38}" type="slidenum">
              <a:rPr lang="en-US" smtClean="0"/>
              <a:pPr/>
              <a:t>94</a:t>
            </a:fld>
            <a:endParaRPr lang="en-US"/>
          </a:p>
        </p:txBody>
      </p:sp>
      <p:sp>
        <p:nvSpPr>
          <p:cNvPr id="3" name="Content Placeholder 2">
            <a:extLst>
              <a:ext uri="{FF2B5EF4-FFF2-40B4-BE49-F238E27FC236}">
                <a16:creationId xmlns:a16="http://schemas.microsoft.com/office/drawing/2014/main" id="{798EA36B-C10E-5FEB-8F99-F400CA45A744}"/>
              </a:ext>
            </a:extLst>
          </p:cNvPr>
          <p:cNvSpPr txBox="1">
            <a:spLocks/>
          </p:cNvSpPr>
          <p:nvPr/>
        </p:nvSpPr>
        <p:spPr>
          <a:xfrm>
            <a:off x="638735" y="1526832"/>
            <a:ext cx="10914529" cy="21409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Understanding Domain Knowledge </a:t>
            </a:r>
            <a:r>
              <a:rPr lang="en-US" sz="2000" dirty="0" smtClean="0"/>
              <a:t>– </a:t>
            </a:r>
            <a:r>
              <a:rPr lang="en-US" sz="2000" dirty="0" smtClean="0"/>
              <a:t>Intel and Its Offerings</a:t>
            </a:r>
            <a:endParaRPr lang="en-US" sz="2000" dirty="0"/>
          </a:p>
          <a:p>
            <a:pPr lvl="1">
              <a:buFont typeface="Courier New" panose="02070309020205020404" pitchFamily="49" charset="0"/>
              <a:buChar char="o"/>
            </a:pPr>
            <a:r>
              <a:rPr lang="en-US" sz="1800" dirty="0" smtClean="0"/>
              <a:t>Learning</a:t>
            </a:r>
            <a:r>
              <a:rPr lang="en-US" sz="1800" dirty="0" smtClean="0"/>
              <a:t> </a:t>
            </a:r>
            <a:r>
              <a:rPr lang="en-US" sz="1800" dirty="0"/>
              <a:t>domain knowledge of </a:t>
            </a:r>
            <a:r>
              <a:rPr lang="en-US" sz="1800" dirty="0" smtClean="0"/>
              <a:t>Intel’s offerings in collaboration with HCLTech </a:t>
            </a:r>
          </a:p>
          <a:p>
            <a:pPr lvl="1">
              <a:buFont typeface="Courier New" panose="02070309020205020404" pitchFamily="49" charset="0"/>
              <a:buChar char="o"/>
            </a:pPr>
            <a:r>
              <a:rPr lang="en-US" sz="1800" dirty="0" smtClean="0"/>
              <a:t>Proactive </a:t>
            </a:r>
            <a:r>
              <a:rPr lang="en-US" sz="1800" dirty="0"/>
              <a:t>engagement with subject matter experts and extensive research facilitated a deep understanding of </a:t>
            </a:r>
            <a:r>
              <a:rPr lang="en-US" sz="1800" dirty="0" smtClean="0"/>
              <a:t>previous solutions developed</a:t>
            </a:r>
            <a:r>
              <a:rPr lang="en-US" sz="1800" dirty="0" smtClean="0"/>
              <a:t>.</a:t>
            </a:r>
            <a:endParaRPr lang="en-US" sz="1800" dirty="0"/>
          </a:p>
          <a:p>
            <a:pPr lvl="1">
              <a:buFont typeface="Courier New" panose="02070309020205020404" pitchFamily="49" charset="0"/>
              <a:buChar char="o"/>
            </a:pPr>
            <a:r>
              <a:rPr lang="en-US" sz="1800" dirty="0"/>
              <a:t>Overcoming this challenge underscored the importance of interdisciplinary collaboration and adaptability in dynamic work environments.</a:t>
            </a:r>
          </a:p>
        </p:txBody>
      </p:sp>
      <p:sp>
        <p:nvSpPr>
          <p:cNvPr id="5" name="Content Placeholder 2">
            <a:extLst>
              <a:ext uri="{FF2B5EF4-FFF2-40B4-BE49-F238E27FC236}">
                <a16:creationId xmlns:a16="http://schemas.microsoft.com/office/drawing/2014/main" id="{E4CAAFFD-9E59-8D82-6980-3260013CBCC8}"/>
              </a:ext>
            </a:extLst>
          </p:cNvPr>
          <p:cNvSpPr txBox="1">
            <a:spLocks/>
          </p:cNvSpPr>
          <p:nvPr/>
        </p:nvSpPr>
        <p:spPr>
          <a:xfrm>
            <a:off x="638734" y="3941591"/>
            <a:ext cx="10914529" cy="21409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Certifications</a:t>
            </a:r>
            <a:endParaRPr lang="en-US" sz="2000" dirty="0"/>
          </a:p>
          <a:p>
            <a:pPr lvl="1">
              <a:buFont typeface="Courier New" panose="02070309020205020404" pitchFamily="49" charset="0"/>
              <a:buChar char="o"/>
            </a:pPr>
            <a:r>
              <a:rPr lang="en-US" sz="1800" dirty="0" smtClean="0"/>
              <a:t>Intel Granulate</a:t>
            </a:r>
          </a:p>
          <a:p>
            <a:pPr lvl="1">
              <a:buFont typeface="Courier New" panose="02070309020205020404" pitchFamily="49" charset="0"/>
              <a:buChar char="o"/>
            </a:pPr>
            <a:r>
              <a:rPr lang="en-US" sz="1800" dirty="0" smtClean="0"/>
              <a:t>Intel OCR</a:t>
            </a:r>
          </a:p>
          <a:p>
            <a:pPr lvl="1">
              <a:buFont typeface="Courier New" panose="02070309020205020404" pitchFamily="49" charset="0"/>
              <a:buChar char="o"/>
            </a:pPr>
            <a:r>
              <a:rPr lang="en-US" sz="1800" dirty="0" smtClean="0"/>
              <a:t>Intel Trust Authority.</a:t>
            </a:r>
            <a:endParaRPr lang="en-US" sz="1800" dirty="0"/>
          </a:p>
        </p:txBody>
      </p:sp>
    </p:spTree>
    <p:extLst>
      <p:ext uri="{BB962C8B-B14F-4D97-AF65-F5344CB8AC3E}">
        <p14:creationId xmlns:p14="http://schemas.microsoft.com/office/powerpoint/2010/main" val="1771830166"/>
      </p:ext>
    </p:extLst>
  </p:cSld>
  <p:clrMapOvr>
    <a:masterClrMapping/>
  </p:clrMapOvr>
  <p:transition spd="slow">
    <p:cove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1F80C5-0604-8ABD-CB3B-63AB3B25AF5C}"/>
              </a:ext>
            </a:extLst>
          </p:cNvPr>
          <p:cNvSpPr>
            <a:spLocks noGrp="1"/>
          </p:cNvSpPr>
          <p:nvPr>
            <p:ph type="sldNum" sz="quarter" idx="12"/>
          </p:nvPr>
        </p:nvSpPr>
        <p:spPr/>
        <p:txBody>
          <a:bodyPr/>
          <a:lstStyle/>
          <a:p>
            <a:fld id="{BDCDBBEF-AA6C-4BA6-85B2-A17D7F280E38}" type="slidenum">
              <a:rPr lang="en-US" smtClean="0"/>
              <a:pPr/>
              <a:t>95</a:t>
            </a:fld>
            <a:endParaRPr lang="en-US"/>
          </a:p>
        </p:txBody>
      </p:sp>
      <p:sp>
        <p:nvSpPr>
          <p:cNvPr id="3" name="Content Placeholder 2">
            <a:extLst>
              <a:ext uri="{FF2B5EF4-FFF2-40B4-BE49-F238E27FC236}">
                <a16:creationId xmlns:a16="http://schemas.microsoft.com/office/drawing/2014/main" id="{5823AD2A-BC5A-D99A-1528-97196EE80492}"/>
              </a:ext>
            </a:extLst>
          </p:cNvPr>
          <p:cNvSpPr txBox="1">
            <a:spLocks/>
          </p:cNvSpPr>
          <p:nvPr/>
        </p:nvSpPr>
        <p:spPr>
          <a:xfrm>
            <a:off x="638735" y="1526831"/>
            <a:ext cx="10914529" cy="3780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smtClean="0"/>
              <a:t>Trust-as-a-Service</a:t>
            </a:r>
            <a:endParaRPr lang="en-US" sz="2400" b="1" dirty="0"/>
          </a:p>
          <a:p>
            <a:pPr lvl="1">
              <a:buFont typeface="Courier New" panose="02070309020205020404" pitchFamily="49" charset="0"/>
              <a:buChar char="o"/>
            </a:pPr>
            <a:r>
              <a:rPr lang="en-US" dirty="0" smtClean="0"/>
              <a:t>Learnt about the concept of Confidential Computing.</a:t>
            </a:r>
            <a:endParaRPr lang="en-US" dirty="0"/>
          </a:p>
          <a:p>
            <a:pPr lvl="1">
              <a:buFont typeface="Courier New" panose="02070309020205020404" pitchFamily="49" charset="0"/>
              <a:buChar char="o"/>
            </a:pPr>
            <a:r>
              <a:rPr lang="en-US" dirty="0"/>
              <a:t>Utilized online resources, documentation, and collaboration to deepen understanding of </a:t>
            </a:r>
            <a:r>
              <a:rPr lang="en-US" dirty="0" smtClean="0"/>
              <a:t>GCP VM </a:t>
            </a:r>
            <a:r>
              <a:rPr lang="en-US" dirty="0"/>
              <a:t>features.</a:t>
            </a:r>
          </a:p>
          <a:p>
            <a:pPr lvl="1">
              <a:buFont typeface="Courier New" panose="02070309020205020404" pitchFamily="49" charset="0"/>
              <a:buChar char="o"/>
            </a:pPr>
            <a:r>
              <a:rPr lang="en-US" dirty="0" smtClean="0"/>
              <a:t>Launched the service of Confidential Computing employing GCP’s secured VM and Intel SGX.</a:t>
            </a:r>
            <a:endParaRPr lang="en-US" dirty="0"/>
          </a:p>
        </p:txBody>
      </p:sp>
    </p:spTree>
    <p:extLst>
      <p:ext uri="{BB962C8B-B14F-4D97-AF65-F5344CB8AC3E}">
        <p14:creationId xmlns:p14="http://schemas.microsoft.com/office/powerpoint/2010/main" val="3555992361"/>
      </p:ext>
    </p:extLst>
  </p:cSld>
  <p:clrMapOvr>
    <a:masterClrMapping/>
  </p:clrMapOvr>
  <p:transition spd="slow">
    <p:cove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1F80C5-0604-8ABD-CB3B-63AB3B25AF5C}"/>
              </a:ext>
            </a:extLst>
          </p:cNvPr>
          <p:cNvSpPr>
            <a:spLocks noGrp="1"/>
          </p:cNvSpPr>
          <p:nvPr>
            <p:ph type="sldNum" sz="quarter" idx="12"/>
          </p:nvPr>
        </p:nvSpPr>
        <p:spPr/>
        <p:txBody>
          <a:bodyPr/>
          <a:lstStyle/>
          <a:p>
            <a:fld id="{BDCDBBEF-AA6C-4BA6-85B2-A17D7F280E38}" type="slidenum">
              <a:rPr lang="en-US" smtClean="0"/>
              <a:pPr/>
              <a:t>96</a:t>
            </a:fld>
            <a:endParaRPr lang="en-US"/>
          </a:p>
        </p:txBody>
      </p:sp>
      <p:sp>
        <p:nvSpPr>
          <p:cNvPr id="3" name="Content Placeholder 2">
            <a:extLst>
              <a:ext uri="{FF2B5EF4-FFF2-40B4-BE49-F238E27FC236}">
                <a16:creationId xmlns:a16="http://schemas.microsoft.com/office/drawing/2014/main" id="{5823AD2A-BC5A-D99A-1528-97196EE80492}"/>
              </a:ext>
            </a:extLst>
          </p:cNvPr>
          <p:cNvSpPr txBox="1">
            <a:spLocks/>
          </p:cNvSpPr>
          <p:nvPr/>
        </p:nvSpPr>
        <p:spPr>
          <a:xfrm>
            <a:off x="638735" y="1526832"/>
            <a:ext cx="10914529" cy="29156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Optimizing the Code for </a:t>
            </a:r>
            <a:r>
              <a:rPr lang="en-US" sz="2000" dirty="0" smtClean="0"/>
              <a:t>Confidential Computing Service</a:t>
            </a:r>
            <a:endParaRPr lang="en-US" sz="2000" dirty="0"/>
          </a:p>
          <a:p>
            <a:r>
              <a:rPr lang="en-US" sz="1800" dirty="0" smtClean="0"/>
              <a:t>Overcame </a:t>
            </a:r>
            <a:r>
              <a:rPr lang="en-US" sz="1800" dirty="0"/>
              <a:t>challenges in optimizing code for handling </a:t>
            </a:r>
            <a:r>
              <a:rPr lang="en-US" sz="1800" dirty="0" smtClean="0"/>
              <a:t>cyber threats </a:t>
            </a:r>
          </a:p>
          <a:p>
            <a:r>
              <a:rPr lang="en-US" sz="1800" dirty="0" smtClean="0"/>
              <a:t>Engaged </a:t>
            </a:r>
            <a:r>
              <a:rPr lang="en-US" sz="1800" dirty="0"/>
              <a:t>in comprehensive code review sessions, identifying bottlenecks and implementing algorithmic optimizations, parallel processing techniques, and memory management strategies.</a:t>
            </a:r>
          </a:p>
          <a:p>
            <a:pPr lvl="1">
              <a:buFont typeface="Courier New" panose="02070309020205020404" pitchFamily="49" charset="0"/>
              <a:buChar char="o"/>
            </a:pPr>
            <a:r>
              <a:rPr lang="en-US" sz="1800" dirty="0"/>
              <a:t>Collaboration with senior colleagues and continuous learning led to significant improvements in code performance, enhancing speed and scalability of data analysis pipeline, reinforcing the importance of innovation in overcoming complex challenges.</a:t>
            </a:r>
          </a:p>
        </p:txBody>
      </p:sp>
    </p:spTree>
    <p:extLst>
      <p:ext uri="{BB962C8B-B14F-4D97-AF65-F5344CB8AC3E}">
        <p14:creationId xmlns:p14="http://schemas.microsoft.com/office/powerpoint/2010/main" val="3451381334"/>
      </p:ext>
    </p:extLst>
  </p:cSld>
  <p:clrMapOvr>
    <a:masterClrMapping/>
  </p:clrMapOvr>
  <p:transition spd="slow">
    <p:cove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1BB068-62EA-EA91-9248-0E67436B675E}"/>
              </a:ext>
            </a:extLst>
          </p:cNvPr>
          <p:cNvSpPr>
            <a:spLocks noGrp="1"/>
          </p:cNvSpPr>
          <p:nvPr>
            <p:ph type="sldNum" sz="quarter" idx="12"/>
          </p:nvPr>
        </p:nvSpPr>
        <p:spPr/>
        <p:txBody>
          <a:bodyPr/>
          <a:lstStyle/>
          <a:p>
            <a:fld id="{BDCDBBEF-AA6C-4BA6-85B2-A17D7F280E38}" type="slidenum">
              <a:rPr lang="en-US" smtClean="0"/>
              <a:pPr/>
              <a:t>97</a:t>
            </a:fld>
            <a:endParaRPr lang="en-US"/>
          </a:p>
        </p:txBody>
      </p:sp>
      <p:sp>
        <p:nvSpPr>
          <p:cNvPr id="5" name="Title 1">
            <a:extLst>
              <a:ext uri="{FF2B5EF4-FFF2-40B4-BE49-F238E27FC236}">
                <a16:creationId xmlns:a16="http://schemas.microsoft.com/office/drawing/2014/main" id="{E350D6AA-7EB9-D208-54D1-0DD7C5875D07}"/>
              </a:ext>
            </a:extLst>
          </p:cNvPr>
          <p:cNvSpPr txBox="1">
            <a:spLocks/>
          </p:cNvSpPr>
          <p:nvPr/>
        </p:nvSpPr>
        <p:spPr>
          <a:xfrm>
            <a:off x="6858000" y="2756820"/>
            <a:ext cx="5445760" cy="74203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References</a:t>
            </a:r>
            <a:endParaRPr lang="en-IN" dirty="0"/>
          </a:p>
        </p:txBody>
      </p:sp>
      <p:pic>
        <p:nvPicPr>
          <p:cNvPr id="6" name="Picture 5">
            <a:extLst>
              <a:ext uri="{FF2B5EF4-FFF2-40B4-BE49-F238E27FC236}">
                <a16:creationId xmlns:a16="http://schemas.microsoft.com/office/drawing/2014/main" id="{9AB29A14-1909-60D4-7C72-3756F994CC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9850"/>
            <a:ext cx="6858000" cy="6858000"/>
          </a:xfrm>
          <a:prstGeom prst="rect">
            <a:avLst/>
          </a:prstGeom>
        </p:spPr>
      </p:pic>
    </p:spTree>
    <p:extLst>
      <p:ext uri="{BB962C8B-B14F-4D97-AF65-F5344CB8AC3E}">
        <p14:creationId xmlns:p14="http://schemas.microsoft.com/office/powerpoint/2010/main" val="3210590972"/>
      </p:ext>
    </p:extLst>
  </p:cSld>
  <p:clrMapOvr>
    <a:masterClrMapping/>
  </p:clrMapOvr>
  <p:transition spd="slow">
    <p:cove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CCBF6B-D1C8-3101-2E5B-7015BAC1ED65}"/>
              </a:ext>
            </a:extLst>
          </p:cNvPr>
          <p:cNvSpPr>
            <a:spLocks noGrp="1"/>
          </p:cNvSpPr>
          <p:nvPr>
            <p:ph type="sldNum" sz="quarter" idx="12"/>
          </p:nvPr>
        </p:nvSpPr>
        <p:spPr/>
        <p:txBody>
          <a:bodyPr/>
          <a:lstStyle/>
          <a:p>
            <a:fld id="{BDCDBBEF-AA6C-4BA6-85B2-A17D7F280E38}" type="slidenum">
              <a:rPr lang="en-US" smtClean="0"/>
              <a:pPr/>
              <a:t>98</a:t>
            </a:fld>
            <a:endParaRPr lang="en-US"/>
          </a:p>
        </p:txBody>
      </p:sp>
      <p:sp>
        <p:nvSpPr>
          <p:cNvPr id="3" name="Content Placeholder 2">
            <a:extLst>
              <a:ext uri="{FF2B5EF4-FFF2-40B4-BE49-F238E27FC236}">
                <a16:creationId xmlns:a16="http://schemas.microsoft.com/office/drawing/2014/main" id="{0CA86848-16B2-F18A-3541-131FE539760D}"/>
              </a:ext>
            </a:extLst>
          </p:cNvPr>
          <p:cNvSpPr txBox="1">
            <a:spLocks/>
          </p:cNvSpPr>
          <p:nvPr/>
        </p:nvSpPr>
        <p:spPr>
          <a:xfrm>
            <a:off x="568960" y="1564194"/>
            <a:ext cx="10784840" cy="507028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hlinkClick r:id="rId2"/>
              </a:rPr>
              <a:t>https</a:t>
            </a:r>
            <a:r>
              <a:rPr lang="en-US" sz="2000" dirty="0" smtClean="0">
                <a:hlinkClick r:id="rId2"/>
              </a:rPr>
              <a:t>://</a:t>
            </a:r>
            <a:r>
              <a:rPr lang="en-US" sz="2000" dirty="0" smtClean="0">
                <a:hlinkClick r:id="rId2"/>
              </a:rPr>
              <a:t>hcltech</a:t>
            </a:r>
            <a:r>
              <a:rPr lang="en-US" sz="2000" dirty="0" smtClean="0">
                <a:hlinkClick r:id="rId2"/>
              </a:rPr>
              <a:t>.com</a:t>
            </a:r>
            <a:r>
              <a:rPr lang="en-US" sz="2000" dirty="0">
                <a:hlinkClick r:id="rId2"/>
              </a:rPr>
              <a:t>/</a:t>
            </a:r>
            <a:endParaRPr lang="en-US" sz="2000" dirty="0"/>
          </a:p>
          <a:p>
            <a:r>
              <a:rPr lang="en-US" sz="2000" dirty="0">
                <a:hlinkClick r:id="rId3"/>
              </a:rPr>
              <a:t>https</a:t>
            </a:r>
            <a:r>
              <a:rPr lang="en-US" sz="2000" dirty="0" smtClean="0">
                <a:hlinkClick r:id="rId3"/>
              </a:rPr>
              <a:t>://</a:t>
            </a:r>
            <a:r>
              <a:rPr lang="en-US" sz="2000" dirty="0" smtClean="0">
                <a:hlinkClick r:id="rId3"/>
              </a:rPr>
              <a:t>intel</a:t>
            </a:r>
            <a:r>
              <a:rPr lang="en-US" sz="2000" dirty="0" smtClean="0">
                <a:hlinkClick r:id="rId3"/>
              </a:rPr>
              <a:t>.com</a:t>
            </a:r>
            <a:r>
              <a:rPr lang="en-US" sz="2000" dirty="0">
                <a:hlinkClick r:id="rId3"/>
              </a:rPr>
              <a:t>/</a:t>
            </a:r>
            <a:endParaRPr lang="en-US" sz="2000" dirty="0"/>
          </a:p>
          <a:p>
            <a:r>
              <a:rPr lang="en-US" sz="2000" dirty="0">
                <a:hlinkClick r:id="rId4"/>
              </a:rPr>
              <a:t>https://www.incona.se/</a:t>
            </a:r>
            <a:endParaRPr lang="en-US" sz="2000" dirty="0"/>
          </a:p>
          <a:p>
            <a:r>
              <a:rPr lang="en-US" sz="2000" dirty="0">
                <a:hlinkClick r:id="rId5"/>
              </a:rPr>
              <a:t>https://www.freepik.com/</a:t>
            </a:r>
            <a:endParaRPr lang="en-US" sz="2000" dirty="0"/>
          </a:p>
          <a:p>
            <a:r>
              <a:rPr lang="en-US" sz="2000" dirty="0"/>
              <a:t>Akter, Nargis &amp; Johnston, D. &amp; Niang, M. &amp; </a:t>
            </a:r>
            <a:r>
              <a:rPr lang="en-US" sz="2000" dirty="0" err="1"/>
              <a:t>Jurji</a:t>
            </a:r>
            <a:r>
              <a:rPr lang="en-US" sz="2000" dirty="0"/>
              <a:t>, Z. &amp; Khan, E.R. &amp; Rahman, M.S. &amp; Khan, T.M.S. &amp; Islam, Md </a:t>
            </a:r>
            <a:r>
              <a:rPr lang="en-US" sz="2000" dirty="0" err="1"/>
              <a:t>Tahmidul</a:t>
            </a:r>
            <a:r>
              <a:rPr lang="en-US" sz="2000" dirty="0"/>
              <a:t> &amp; Ahmed, K.M. &amp; Bhattacharya, </a:t>
            </a:r>
            <a:r>
              <a:rPr lang="en-US" sz="2000" dirty="0" err="1"/>
              <a:t>Prosun</a:t>
            </a:r>
            <a:r>
              <a:rPr lang="en-US" sz="2000" dirty="0"/>
              <a:t>. (2024). System strengthening and scaling up drinking water safety and reduction of the risks of arsenic in the communities of Bangladesh. 10.1201/9781003317395-175.  </a:t>
            </a:r>
          </a:p>
          <a:p>
            <a:r>
              <a:rPr lang="en-US" sz="2000" dirty="0"/>
              <a:t>Khan, E.R. &amp; Rahman, M.S. &amp; Khan, T.M.S. &amp; Dey, B.C. &amp; Akter, Nargis &amp; Niang, M. &amp; Johnston, D. &amp; Islam, Md </a:t>
            </a:r>
            <a:r>
              <a:rPr lang="en-US" sz="2000" dirty="0" err="1"/>
              <a:t>Tahmidul</a:t>
            </a:r>
            <a:r>
              <a:rPr lang="en-US" sz="2000" dirty="0"/>
              <a:t> &amp; Ahmed, K.M. &amp; Alam, M.J. &amp; Bhattacharya, </a:t>
            </a:r>
            <a:r>
              <a:rPr lang="en-US" sz="2000" dirty="0" err="1"/>
              <a:t>Prosun</a:t>
            </a:r>
            <a:r>
              <a:rPr lang="en-US" sz="2000" dirty="0"/>
              <a:t>. (2024). Screening of water points as first step for effective arsenic risk reduction in Bangladesh. 10.1201/9781003317395-176.</a:t>
            </a:r>
          </a:p>
          <a:p>
            <a:r>
              <a:rPr lang="en-US" sz="2000" dirty="0"/>
              <a:t>Ahmed, K.M. &amp; Alam, M.J. &amp; </a:t>
            </a:r>
            <a:r>
              <a:rPr lang="en-US" sz="2000" dirty="0" err="1"/>
              <a:t>Woobaidllah</a:t>
            </a:r>
            <a:r>
              <a:rPr lang="en-US" sz="2000" dirty="0"/>
              <a:t>, A.S.M. &amp; Akif, M.M.A. &amp; </a:t>
            </a:r>
            <a:r>
              <a:rPr lang="en-US" sz="2000" dirty="0" err="1"/>
              <a:t>Bishal</a:t>
            </a:r>
            <a:r>
              <a:rPr lang="en-US" sz="2000" dirty="0"/>
              <a:t>, M.M. &amp; Rahman, I. &amp; Bhattacharya, </a:t>
            </a:r>
            <a:r>
              <a:rPr lang="en-US" sz="2000" dirty="0" err="1"/>
              <a:t>Prosun</a:t>
            </a:r>
            <a:r>
              <a:rPr lang="en-US" sz="2000" dirty="0"/>
              <a:t> &amp; Islam, Md </a:t>
            </a:r>
            <a:r>
              <a:rPr lang="en-US" sz="2000" dirty="0" err="1"/>
              <a:t>Tahmidul</a:t>
            </a:r>
            <a:r>
              <a:rPr lang="en-US" sz="2000" dirty="0"/>
              <a:t> &amp; von </a:t>
            </a:r>
            <a:r>
              <a:rPr lang="en-US" sz="2000" dirty="0" err="1"/>
              <a:t>Brömssen</a:t>
            </a:r>
            <a:r>
              <a:rPr lang="en-US" sz="2000" dirty="0"/>
              <a:t>, Mattias &amp; Sharma, Sanjeev &amp; Khan, E.R. &amp; Akter, Nargis. (2024). Preliminary investigations to assess potentialities of applying the SASMIT protocol in three contrasting hydrogeological environments in Bangladesh. 10.1201/9781003317395-177.</a:t>
            </a:r>
          </a:p>
          <a:p>
            <a:endParaRPr lang="en-US" sz="2000" dirty="0"/>
          </a:p>
          <a:p>
            <a:endParaRPr lang="en-US" sz="2000" dirty="0"/>
          </a:p>
          <a:p>
            <a:pPr marL="0" indent="0">
              <a:buNone/>
            </a:pPr>
            <a:endParaRPr lang="en-US" sz="2000" dirty="0"/>
          </a:p>
        </p:txBody>
      </p:sp>
    </p:spTree>
    <p:extLst>
      <p:ext uri="{BB962C8B-B14F-4D97-AF65-F5344CB8AC3E}">
        <p14:creationId xmlns:p14="http://schemas.microsoft.com/office/powerpoint/2010/main" val="1458862033"/>
      </p:ext>
    </p:extLst>
  </p:cSld>
  <p:clrMapOvr>
    <a:masterClrMapping/>
  </p:clrMapOvr>
  <p:transition spd="slow">
    <p:cove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CCBF6B-D1C8-3101-2E5B-7015BAC1ED65}"/>
              </a:ext>
            </a:extLst>
          </p:cNvPr>
          <p:cNvSpPr>
            <a:spLocks noGrp="1"/>
          </p:cNvSpPr>
          <p:nvPr>
            <p:ph type="sldNum" sz="quarter" idx="12"/>
          </p:nvPr>
        </p:nvSpPr>
        <p:spPr/>
        <p:txBody>
          <a:bodyPr/>
          <a:lstStyle/>
          <a:p>
            <a:fld id="{BDCDBBEF-AA6C-4BA6-85B2-A17D7F280E38}" type="slidenum">
              <a:rPr lang="en-US" smtClean="0"/>
              <a:pPr/>
              <a:t>99</a:t>
            </a:fld>
            <a:endParaRPr lang="en-US"/>
          </a:p>
        </p:txBody>
      </p:sp>
      <p:sp>
        <p:nvSpPr>
          <p:cNvPr id="3" name="Content Placeholder 2">
            <a:extLst>
              <a:ext uri="{FF2B5EF4-FFF2-40B4-BE49-F238E27FC236}">
                <a16:creationId xmlns:a16="http://schemas.microsoft.com/office/drawing/2014/main" id="{0CA86848-16B2-F18A-3541-131FE539760D}"/>
              </a:ext>
            </a:extLst>
          </p:cNvPr>
          <p:cNvSpPr txBox="1">
            <a:spLocks/>
          </p:cNvSpPr>
          <p:nvPr/>
        </p:nvSpPr>
        <p:spPr>
          <a:xfrm>
            <a:off x="568960" y="1564194"/>
            <a:ext cx="10784840" cy="50702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Alam, M.J. &amp; Ahmed, K.M. &amp; Akif, M.M.A. &amp; </a:t>
            </a:r>
            <a:r>
              <a:rPr lang="en-US" sz="2000" dirty="0" err="1"/>
              <a:t>Bishal</a:t>
            </a:r>
            <a:r>
              <a:rPr lang="en-US" sz="2000" dirty="0"/>
              <a:t>, M.M. &amp; Rahman, I. &amp; Bhattacharya, </a:t>
            </a:r>
            <a:r>
              <a:rPr lang="en-US" sz="2000" dirty="0" err="1"/>
              <a:t>Prosun</a:t>
            </a:r>
            <a:r>
              <a:rPr lang="en-US" sz="2000" dirty="0"/>
              <a:t> &amp; Islam, Md </a:t>
            </a:r>
            <a:r>
              <a:rPr lang="en-US" sz="2000" dirty="0" err="1"/>
              <a:t>Tahmidul</a:t>
            </a:r>
            <a:r>
              <a:rPr lang="en-US" sz="2000" dirty="0"/>
              <a:t> &amp; von </a:t>
            </a:r>
            <a:r>
              <a:rPr lang="en-US" sz="2000" dirty="0" err="1"/>
              <a:t>Brömssen</a:t>
            </a:r>
            <a:r>
              <a:rPr lang="en-US" sz="2000" dirty="0"/>
              <a:t>, Mattias &amp; Sharma, Sanjeev &amp; Khan, E.R. &amp; Akter, Nargis. (2024). Drillers mapping – as supportive tool to assess local hydrogeologic setting to enhance private sector capacity for scaling up safe water access. 10.1201/9781003317395-178.</a:t>
            </a:r>
          </a:p>
          <a:p>
            <a:r>
              <a:rPr lang="en-US" sz="2000" dirty="0"/>
              <a:t> </a:t>
            </a:r>
            <a:r>
              <a:rPr lang="en-US" sz="2000" dirty="0" err="1"/>
              <a:t>Basak</a:t>
            </a:r>
            <a:r>
              <a:rPr lang="en-US" sz="2000" dirty="0"/>
              <a:t>, S. &amp; Sharma, Sanjeev &amp; Bhattacharya, </a:t>
            </a:r>
            <a:r>
              <a:rPr lang="en-US" sz="2000" dirty="0" err="1"/>
              <a:t>Prosun</a:t>
            </a:r>
            <a:r>
              <a:rPr lang="en-US" sz="2000" dirty="0"/>
              <a:t> &amp; Islam, Md </a:t>
            </a:r>
            <a:r>
              <a:rPr lang="en-US" sz="2000" dirty="0" err="1"/>
              <a:t>Tahmidul</a:t>
            </a:r>
            <a:r>
              <a:rPr lang="en-US" sz="2000" dirty="0"/>
              <a:t> &amp; Ahmad, A. &amp; von </a:t>
            </a:r>
            <a:r>
              <a:rPr lang="en-US" sz="2000" dirty="0" err="1"/>
              <a:t>Brömssen</a:t>
            </a:r>
            <a:r>
              <a:rPr lang="en-US" sz="2000" dirty="0"/>
              <a:t>, Mattias &amp; Ahmed, K.M. &amp; Alam, M.J. &amp; Akter, Nargis. (2024). Developing machine learning approach for predicting groundwater quality based on arsenic and other major contaminants data to accelerate the SDG 6.0 agenda on drinking water safety. 10.1201/9781003317395-180. </a:t>
            </a:r>
          </a:p>
          <a:p>
            <a:endParaRPr lang="en-US" sz="2000" dirty="0"/>
          </a:p>
          <a:p>
            <a:endParaRPr lang="en-US" sz="2000" dirty="0"/>
          </a:p>
          <a:p>
            <a:pPr marL="0" indent="0">
              <a:buNone/>
            </a:pPr>
            <a:endParaRPr lang="en-US" sz="2000" dirty="0"/>
          </a:p>
        </p:txBody>
      </p:sp>
    </p:spTree>
    <p:extLst>
      <p:ext uri="{BB962C8B-B14F-4D97-AF65-F5344CB8AC3E}">
        <p14:creationId xmlns:p14="http://schemas.microsoft.com/office/powerpoint/2010/main" val="3421453300"/>
      </p:ext>
    </p:extLst>
  </p:cSld>
  <p:clrMapOvr>
    <a:masterClrMapping/>
  </p:clrMapOvr>
  <p:transition spd="slow">
    <p:cover/>
  </p:transition>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smaple</Template>
  <TotalTime>14413</TotalTime>
  <Words>6955</Words>
  <Application>Microsoft Office PowerPoint</Application>
  <PresentationFormat>Widescreen</PresentationFormat>
  <Paragraphs>816</Paragraphs>
  <Slides>100</Slides>
  <Notes>14</Notes>
  <HiddenSlides>0</HiddenSlides>
  <MMClips>0</MMClips>
  <ScaleCrop>false</ScaleCrop>
  <HeadingPairs>
    <vt:vector size="8" baseType="variant">
      <vt:variant>
        <vt:lpstr>Fonts Used</vt:lpstr>
      </vt:variant>
      <vt:variant>
        <vt:i4>23</vt:i4>
      </vt:variant>
      <vt:variant>
        <vt:lpstr>Theme</vt:lpstr>
      </vt:variant>
      <vt:variant>
        <vt:i4>3</vt:i4>
      </vt:variant>
      <vt:variant>
        <vt:lpstr>Embedded OLE Servers</vt:lpstr>
      </vt:variant>
      <vt:variant>
        <vt:i4>1</vt:i4>
      </vt:variant>
      <vt:variant>
        <vt:lpstr>Slide Titles</vt:lpstr>
      </vt:variant>
      <vt:variant>
        <vt:i4>100</vt:i4>
      </vt:variant>
    </vt:vector>
  </HeadingPairs>
  <TitlesOfParts>
    <vt:vector size="127" baseType="lpstr">
      <vt:lpstr>맑은 고딕</vt:lpstr>
      <vt:lpstr>Arial</vt:lpstr>
      <vt:lpstr>Arial Black</vt:lpstr>
      <vt:lpstr>Arial Bold</vt:lpstr>
      <vt:lpstr>Arial Unicode MS</vt:lpstr>
      <vt:lpstr>Calibri</vt:lpstr>
      <vt:lpstr>Calibri Light</vt:lpstr>
      <vt:lpstr>Casper</vt:lpstr>
      <vt:lpstr>Courier New</vt:lpstr>
      <vt:lpstr>HCLTech Roobert</vt:lpstr>
      <vt:lpstr>Helvetica</vt:lpstr>
      <vt:lpstr>Helvetica Neue</vt:lpstr>
      <vt:lpstr>Intel Clear Light</vt:lpstr>
      <vt:lpstr>IntelOne Text</vt:lpstr>
      <vt:lpstr>Julius Sans One</vt:lpstr>
      <vt:lpstr>Karla</vt:lpstr>
      <vt:lpstr>Montserrat-Bold</vt:lpstr>
      <vt:lpstr>Montserrat-Regular</vt:lpstr>
      <vt:lpstr>Poppins</vt:lpstr>
      <vt:lpstr>Raleway ExtraBold</vt:lpstr>
      <vt:lpstr>Segoe UI</vt:lpstr>
      <vt:lpstr>System Font Regular</vt:lpstr>
      <vt:lpstr>Times New Roman</vt:lpstr>
      <vt:lpstr>1_Office Theme</vt:lpstr>
      <vt:lpstr>2_Office Theme</vt:lpstr>
      <vt:lpstr>Contents Slide Master</vt:lpstr>
      <vt:lpstr>Packager Shell Object</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ABOUT  INTEL-EBU</vt:lpstr>
      <vt:lpstr>PowerPoint Presentation</vt:lpstr>
      <vt:lpstr>Partnering With Intel</vt:lpstr>
      <vt:lpstr>Why Intel?</vt:lpstr>
      <vt:lpstr>INTEL OFFERINGS</vt:lpstr>
      <vt:lpstr>PowerPoint Presentation</vt:lpstr>
      <vt:lpstr>Confidential Computing</vt:lpstr>
      <vt:lpstr>PowerPoint Presentation</vt:lpstr>
      <vt:lpstr>PowerPoint Presentation</vt:lpstr>
      <vt:lpstr>PowerPoint Presentation</vt:lpstr>
      <vt:lpstr>Project Objectives</vt:lpstr>
      <vt:lpstr>Confidential Computing </vt:lpstr>
      <vt:lpstr>PowerPoint Presentation</vt:lpstr>
      <vt:lpstr>PowerPoint Presentation</vt:lpstr>
      <vt:lpstr>PowerPoint Presentation</vt:lpstr>
      <vt:lpstr>PowerPoint Presentation</vt:lpstr>
      <vt:lpstr>PowerPoint Presentation</vt:lpstr>
      <vt:lpstr>Enablement Plan</vt:lpstr>
      <vt:lpstr>Confidential Computing: Engagement Model</vt:lpstr>
      <vt:lpstr>Confidential Computing: Intel Influence</vt:lpstr>
      <vt:lpstr>PowerPoint Presentation</vt:lpstr>
      <vt:lpstr>What in it for Intel Sellers:  Value based solution sales which will help influence Intel portfolio of Silicon &amp; Software's*</vt:lpstr>
      <vt:lpstr>PowerPoint Presentation</vt:lpstr>
      <vt:lpstr>Solutions Driving Business Outcomes</vt:lpstr>
      <vt:lpstr>How HyClaaS enables transformation</vt:lpstr>
      <vt:lpstr>Intel Value Prop for HyClaaS</vt:lpstr>
      <vt:lpstr>HyClaaS from HCLTech &amp; Dell Technologies – powered by Intel </vt:lpstr>
      <vt:lpstr>HyClaaS transforms your IT without boundaries</vt:lpstr>
      <vt:lpstr>POWERFLEX </vt:lpstr>
      <vt:lpstr>PowerFlex on AWS – Flexibility and choice</vt:lpstr>
      <vt:lpstr>PowerFlex on AWS – Flexibility and choice</vt:lpstr>
      <vt:lpstr>As-a-Service Consumption Accelerating IT transformation </vt:lpstr>
      <vt:lpstr>Utility Model Cloud Connected Platforms</vt:lpstr>
      <vt:lpstr>Intel® Speed Select Technology (Intel® SST)</vt:lpstr>
      <vt:lpstr>DRYiCE MyCloud workflow</vt:lpstr>
      <vt:lpstr>Sustainability by Intel Gen 4 processor</vt:lpstr>
      <vt:lpstr>Savings calculator results</vt:lpstr>
      <vt:lpstr>Sustainability by Granulate Solution</vt:lpstr>
      <vt:lpstr>What is Granulate?</vt:lpstr>
      <vt:lpstr>How does Granulate work? </vt:lpstr>
      <vt:lpstr>Two sides of a coin</vt:lpstr>
      <vt:lpstr>Operatrion/Workflow Cycle</vt:lpstr>
      <vt:lpstr>POV(Proof-Of-Value) Prove the specific value that Intel Granulate can provide the customer</vt:lpstr>
      <vt:lpstr>The Intel Granulate SaaS Offering </vt:lpstr>
      <vt:lpstr>Potential Customer Guidance</vt:lpstr>
      <vt:lpstr>Potential Customer Guidance</vt:lpstr>
      <vt:lpstr>Compatibility/Non-Compatibility</vt:lpstr>
      <vt:lpstr>Security</vt:lpstr>
      <vt:lpstr>Other Competitors</vt:lpstr>
      <vt:lpstr>Other Competitors</vt:lpstr>
      <vt:lpstr>Case Study -Success With a Global Commercial Airline </vt:lpstr>
      <vt:lpstr>PowerPoint Presentation</vt:lpstr>
      <vt:lpstr>Intel OCR(Optimized Cloud Recipes)</vt:lpstr>
      <vt:lpstr>PowerPoint Presentation</vt:lpstr>
      <vt:lpstr>PowerPoint Presentation</vt:lpstr>
      <vt:lpstr>PowerPoint Presentation</vt:lpstr>
      <vt:lpstr>Security Measures</vt:lpstr>
      <vt:lpstr>Optimization Methodology </vt:lpstr>
      <vt:lpstr>Maximizing Database Performance with Intel Optimized Cloud Recipes</vt:lpstr>
      <vt:lpstr>Maximizing Database Performance with Intel Optimized Cloud Recipes</vt:lpstr>
      <vt:lpstr>CPU &amp; Memory Usage</vt:lpstr>
      <vt:lpstr>PowerPoint Presentation</vt:lpstr>
      <vt:lpstr>PowerPoint Presentation</vt:lpstr>
      <vt:lpstr>Other Players</vt:lpstr>
      <vt:lpstr>PowerPoint Presentation</vt:lpstr>
      <vt:lpstr>PowerPoint Presentation</vt:lpstr>
      <vt:lpstr>PowerPoint Presentation</vt:lpstr>
      <vt:lpstr>PowerPoint Presentation</vt:lpstr>
      <vt:lpstr>Technical runbooks of Intel products &amp; solutions</vt:lpstr>
      <vt:lpstr>PowerPoint Presentation</vt:lpstr>
      <vt:lpstr>Solution Development</vt:lpstr>
      <vt:lpstr>Solution Development</vt:lpstr>
      <vt:lpstr>HCLTech - Intel EBU Joint Solutions</vt:lpstr>
      <vt:lpstr>Emerald Rapids Xeon 5th Gen- Webinar</vt:lpstr>
      <vt:lpstr>Promotions</vt:lpstr>
      <vt:lpstr>Internal Promotions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Branding</dc:creator>
  <cp:lastModifiedBy>Samarjeet Singh Kalra</cp:lastModifiedBy>
  <cp:revision>670</cp:revision>
  <dcterms:created xsi:type="dcterms:W3CDTF">2019-01-09T10:33:58Z</dcterms:created>
  <dcterms:modified xsi:type="dcterms:W3CDTF">2024-04-22T14:24:26Z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d53e7a1a-1f49-425a-b53a-6353dd246e6f</vt:lpwstr>
  </property>
  <property fmtid="{D5CDD505-2E9C-101B-9397-08002B2CF9AE}" pid="3" name="HCLClassD6">
    <vt:lpwstr>False</vt:lpwstr>
  </property>
  <property fmtid="{D5CDD505-2E9C-101B-9397-08002B2CF9AE}" pid="4" name="HCLClassification">
    <vt:lpwstr>HCL_Cla5s_Publ1c</vt:lpwstr>
  </property>
</Properties>
</file>